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handoutMasterIdLst>
    <p:handoutMasterId r:id="rId46"/>
  </p:handoutMasterIdLst>
  <p:sldIdLst>
    <p:sldId id="279" r:id="rId2"/>
    <p:sldId id="277" r:id="rId3"/>
    <p:sldId id="280" r:id="rId4"/>
    <p:sldId id="281" r:id="rId5"/>
    <p:sldId id="293" r:id="rId6"/>
    <p:sldId id="283" r:id="rId7"/>
    <p:sldId id="295" r:id="rId8"/>
    <p:sldId id="296" r:id="rId9"/>
    <p:sldId id="297" r:id="rId10"/>
    <p:sldId id="298" r:id="rId11"/>
    <p:sldId id="299" r:id="rId12"/>
    <p:sldId id="300" r:id="rId13"/>
    <p:sldId id="301" r:id="rId14"/>
    <p:sldId id="302" r:id="rId15"/>
    <p:sldId id="303" r:id="rId16"/>
    <p:sldId id="304" r:id="rId17"/>
    <p:sldId id="305" r:id="rId18"/>
    <p:sldId id="306" r:id="rId19"/>
    <p:sldId id="307" r:id="rId20"/>
    <p:sldId id="308" r:id="rId21"/>
    <p:sldId id="309" r:id="rId22"/>
    <p:sldId id="310" r:id="rId23"/>
    <p:sldId id="311" r:id="rId24"/>
    <p:sldId id="312" r:id="rId25"/>
    <p:sldId id="313" r:id="rId26"/>
    <p:sldId id="314" r:id="rId27"/>
    <p:sldId id="315" r:id="rId28"/>
    <p:sldId id="316" r:id="rId29"/>
    <p:sldId id="317" r:id="rId30"/>
    <p:sldId id="318" r:id="rId31"/>
    <p:sldId id="319" r:id="rId32"/>
    <p:sldId id="320" r:id="rId33"/>
    <p:sldId id="321" r:id="rId34"/>
    <p:sldId id="322" r:id="rId35"/>
    <p:sldId id="323" r:id="rId36"/>
    <p:sldId id="324" r:id="rId37"/>
    <p:sldId id="325" r:id="rId38"/>
    <p:sldId id="326" r:id="rId39"/>
    <p:sldId id="327" r:id="rId40"/>
    <p:sldId id="328" r:id="rId41"/>
    <p:sldId id="329" r:id="rId42"/>
    <p:sldId id="330" r:id="rId43"/>
    <p:sldId id="331" r:id="rId44"/>
  </p:sldIdLst>
  <p:sldSz cx="9253538" cy="6840538"/>
  <p:notesSz cx="6858000" cy="9144000"/>
  <p:custDataLst>
    <p:tags r:id="rId47"/>
  </p:custDataLst>
  <p:defaultTextStyle>
    <a:defPPr>
      <a:defRPr lang="en-US"/>
    </a:defPPr>
    <a:lvl1pPr algn="l" rtl="0" eaLnBrk="0" fontAlgn="base" hangingPunct="0">
      <a:spcBef>
        <a:spcPct val="0"/>
      </a:spcBef>
      <a:spcAft>
        <a:spcPct val="0"/>
      </a:spcAft>
      <a:defRPr sz="1200"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sz="1200"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sz="1200"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sz="1200"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sz="120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Tahoma" panose="020B0604030504040204" pitchFamily="34" charset="0"/>
        <a:ea typeface="+mn-ea"/>
        <a:cs typeface="+mn-cs"/>
      </a:defRPr>
    </a:lvl6pPr>
    <a:lvl7pPr marL="2743200" algn="l" defTabSz="914400" rtl="0" eaLnBrk="1" latinLnBrk="0" hangingPunct="1">
      <a:defRPr sz="1200" kern="1200">
        <a:solidFill>
          <a:schemeClr val="tx1"/>
        </a:solidFill>
        <a:latin typeface="Tahoma" panose="020B0604030504040204" pitchFamily="34" charset="0"/>
        <a:ea typeface="+mn-ea"/>
        <a:cs typeface="+mn-cs"/>
      </a:defRPr>
    </a:lvl7pPr>
    <a:lvl8pPr marL="3200400" algn="l" defTabSz="914400" rtl="0" eaLnBrk="1" latinLnBrk="0" hangingPunct="1">
      <a:defRPr sz="1200" kern="1200">
        <a:solidFill>
          <a:schemeClr val="tx1"/>
        </a:solidFill>
        <a:latin typeface="Tahoma" panose="020B0604030504040204" pitchFamily="34" charset="0"/>
        <a:ea typeface="+mn-ea"/>
        <a:cs typeface="+mn-cs"/>
      </a:defRPr>
    </a:lvl8pPr>
    <a:lvl9pPr marL="3657600" algn="l" defTabSz="914400" rtl="0" eaLnBrk="1" latinLnBrk="0" hangingPunct="1">
      <a:defRPr sz="1200" kern="1200">
        <a:solidFill>
          <a:schemeClr val="tx1"/>
        </a:solidFill>
        <a:latin typeface="Tahoma" panose="020B0604030504040204" pitchFamily="34" charset="0"/>
        <a:ea typeface="+mn-ea"/>
        <a:cs typeface="+mn-cs"/>
      </a:defRPr>
    </a:lvl9pPr>
  </p:defaultTextStyle>
  <p:extLst>
    <p:ext uri="{EFAFB233-063F-42B5-8137-9DF3F51BA10A}">
      <p15:sldGuideLst xmlns:p15="http://schemas.microsoft.com/office/powerpoint/2012/main">
        <p15:guide id="1" orient="horz" pos="2155">
          <p15:clr>
            <a:srgbClr val="A4A3A4"/>
          </p15:clr>
        </p15:guide>
        <p15:guide id="2" pos="291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CC"/>
    <a:srgbClr val="9DC7F9"/>
    <a:srgbClr val="B0D1FA"/>
    <a:srgbClr val="CCE2FC"/>
    <a:srgbClr val="FFE4BD"/>
    <a:srgbClr val="7DDDFF"/>
    <a:srgbClr val="CEEEFE"/>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81" autoAdjust="0"/>
    <p:restoredTop sz="95147" autoAdjust="0"/>
  </p:normalViewPr>
  <p:slideViewPr>
    <p:cSldViewPr>
      <p:cViewPr varScale="1">
        <p:scale>
          <a:sx n="73" d="100"/>
          <a:sy n="73" d="100"/>
        </p:scale>
        <p:origin x="1410" y="54"/>
      </p:cViewPr>
      <p:guideLst>
        <p:guide orient="horz" pos="2155"/>
        <p:guide pos="291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194"/>
    </p:cViewPr>
  </p:sorterViewPr>
  <p:notesViewPr>
    <p:cSldViewPr>
      <p:cViewPr varScale="1">
        <p:scale>
          <a:sx n="53" d="100"/>
          <a:sy n="53" d="100"/>
        </p:scale>
        <p:origin x="-1842"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image" Target="../media/image10.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rawings/_rels/vmlDrawing9.v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Times New Roman" panose="02020603050405020304" pitchFamily="18" charset="0"/>
              </a:defRPr>
            </a:lvl1pPr>
          </a:lstStyle>
          <a:p>
            <a:endParaRPr lang="pt-BR" altLang="pt-BR"/>
          </a:p>
        </p:txBody>
      </p:sp>
      <p:sp>
        <p:nvSpPr>
          <p:cNvPr id="583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Times New Roman" panose="02020603050405020304" pitchFamily="18" charset="0"/>
              </a:defRPr>
            </a:lvl1pPr>
          </a:lstStyle>
          <a:p>
            <a:endParaRPr lang="pt-BR" altLang="pt-BR"/>
          </a:p>
        </p:txBody>
      </p:sp>
      <p:sp>
        <p:nvSpPr>
          <p:cNvPr id="583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a:latin typeface="Times New Roman" panose="02020603050405020304" pitchFamily="18" charset="0"/>
              </a:defRPr>
            </a:lvl1pPr>
          </a:lstStyle>
          <a:p>
            <a:endParaRPr lang="pt-BR" altLang="pt-BR"/>
          </a:p>
        </p:txBody>
      </p:sp>
      <p:sp>
        <p:nvSpPr>
          <p:cNvPr id="583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a:latin typeface="Times New Roman" panose="02020603050405020304" pitchFamily="18" charset="0"/>
              </a:defRPr>
            </a:lvl1pPr>
          </a:lstStyle>
          <a:p>
            <a:fld id="{7ED261F2-CA24-4C6E-9F20-AEEDFBE12D27}" type="slidenum">
              <a:rPr lang="pt-BR" altLang="pt-BR"/>
              <a:pPr/>
              <a:t>‹nº›</a:t>
            </a:fld>
            <a:endParaRPr lang="pt-BR" altLang="pt-B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txBody>
          <a:bodyPr vert="horz" wrap="square" lIns="91440" tIns="45720" rIns="91440" bIns="45720" numCol="1" anchor="t" anchorCtr="0" compatLnSpc="1">
            <a:prstTxWarp prst="textNoShape">
              <a:avLst/>
            </a:prstTxWarp>
          </a:bodyPr>
          <a:lstStyle>
            <a:lvl1pPr eaLnBrk="1">
              <a:defRPr kumimoji="1">
                <a:latin typeface="Times New Roman" panose="02020603050405020304" pitchFamily="18" charset="0"/>
              </a:defRPr>
            </a:lvl1pPr>
          </a:lstStyle>
          <a:p>
            <a:endParaRPr lang="pt-BR" altLang="pt-BR"/>
          </a:p>
        </p:txBody>
      </p:sp>
      <p:sp>
        <p:nvSpPr>
          <p:cNvPr id="2051" name="Rectangle 3"/>
          <p:cNvSpPr>
            <a:spLocks noChangeArrowheads="1" noTextEdit="1"/>
          </p:cNvSpPr>
          <p:nvPr>
            <p:ph type="sldImg" idx="2"/>
          </p:nvPr>
        </p:nvSpPr>
        <p:spPr bwMode="auto">
          <a:xfrm>
            <a:off x="1109663" y="685800"/>
            <a:ext cx="4638675" cy="3429000"/>
          </a:xfrm>
          <a:prstGeom prst="rect">
            <a:avLst/>
          </a:prstGeom>
          <a:noFill/>
          <a:ln w="9525">
            <a:solidFill>
              <a:srgbClr val="000000"/>
            </a:solidFill>
            <a:miter lim="800000"/>
            <a:headEnd/>
            <a:tailEnd/>
          </a:ln>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txBody>
          <a:bodyPr vert="horz" wrap="square" lIns="91440" tIns="45720" rIns="91440" bIns="45720" numCol="1" anchor="t" anchorCtr="0" compatLnSpc="1">
            <a:prstTxWarp prst="textNoShape">
              <a:avLst/>
            </a:prstTxWarp>
          </a:bodyPr>
          <a:lstStyle/>
          <a:p>
            <a:pPr lvl="0"/>
            <a:r>
              <a:rPr lang="pt-BR" altLang="pt-BR"/>
              <a:t>Clique para editar os estilos do texto mestre</a:t>
            </a:r>
          </a:p>
          <a:p>
            <a:pPr lvl="1"/>
            <a:r>
              <a:rPr lang="pt-BR" altLang="pt-BR"/>
              <a:t>Segundo nível</a:t>
            </a:r>
          </a:p>
          <a:p>
            <a:pPr lvl="2"/>
            <a:r>
              <a:rPr lang="pt-BR" altLang="pt-BR"/>
              <a:t>Terceiro nível</a:t>
            </a:r>
          </a:p>
          <a:p>
            <a:pPr lvl="3"/>
            <a:r>
              <a:rPr lang="pt-BR" altLang="pt-BR"/>
              <a:t>Quarto nível</a:t>
            </a:r>
          </a:p>
          <a:p>
            <a:pPr lvl="4"/>
            <a:r>
              <a:rPr lang="pt-BR" altLang="pt-BR"/>
              <a:t>Quinto nível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txBody>
          <a:bodyPr vert="horz" wrap="square" lIns="91440" tIns="45720" rIns="91440" bIns="45720" numCol="1" anchor="t" anchorCtr="0" compatLnSpc="1">
            <a:prstTxWarp prst="textNoShape">
              <a:avLst/>
            </a:prstTxWarp>
          </a:bodyPr>
          <a:lstStyle>
            <a:lvl1pPr algn="r" eaLnBrk="1">
              <a:defRPr kumimoji="1">
                <a:latin typeface="Times New Roman" panose="02020603050405020304" pitchFamily="18" charset="0"/>
              </a:defRPr>
            </a:lvl1pPr>
          </a:lstStyle>
          <a:p>
            <a:endParaRPr lang="pt-BR" altLang="pt-BR"/>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txBody>
          <a:bodyPr vert="horz" wrap="square" lIns="91440" tIns="45720" rIns="91440" bIns="45720" numCol="1" anchor="b" anchorCtr="0" compatLnSpc="1">
            <a:prstTxWarp prst="textNoShape">
              <a:avLst/>
            </a:prstTxWarp>
          </a:bodyPr>
          <a:lstStyle>
            <a:lvl1pPr eaLnBrk="1">
              <a:defRPr kumimoji="1">
                <a:latin typeface="Times New Roman" panose="02020603050405020304" pitchFamily="18" charset="0"/>
              </a:defRPr>
            </a:lvl1pPr>
          </a:lstStyle>
          <a:p>
            <a:endParaRPr lang="pt-BR" altLang="pt-BR"/>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txBody>
          <a:bodyPr vert="horz" wrap="square" lIns="91440" tIns="45720" rIns="91440" bIns="45720" numCol="1" anchor="b" anchorCtr="0" compatLnSpc="1">
            <a:prstTxWarp prst="textNoShape">
              <a:avLst/>
            </a:prstTxWarp>
          </a:bodyPr>
          <a:lstStyle>
            <a:lvl1pPr algn="r" eaLnBrk="1">
              <a:defRPr kumimoji="1">
                <a:latin typeface="Times New Roman" panose="02020603050405020304" pitchFamily="18" charset="0"/>
              </a:defRPr>
            </a:lvl1pPr>
          </a:lstStyle>
          <a:p>
            <a:fld id="{21995C11-38F2-4076-9D35-8D6129DF49D0}" type="slidenum">
              <a:rPr lang="pt-BR" altLang="pt-BR"/>
              <a:pPr/>
              <a:t>‹nº›</a:t>
            </a:fld>
            <a:endParaRPr lang="pt-BR" altLang="pt-B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panose="02020603050405020304" pitchFamily="18" charset="0"/>
        <a:ea typeface="+mn-ea"/>
        <a:cs typeface="+mn-cs"/>
      </a:defRPr>
    </a:lvl1pPr>
    <a:lvl2pPr marL="457200" algn="l" rtl="0" fontAlgn="base">
      <a:spcBef>
        <a:spcPct val="30000"/>
      </a:spcBef>
      <a:spcAft>
        <a:spcPct val="0"/>
      </a:spcAft>
      <a:defRPr kumimoji="1" sz="1200" kern="1200">
        <a:solidFill>
          <a:schemeClr val="tx1"/>
        </a:solidFill>
        <a:latin typeface="Times New Roman" panose="02020603050405020304" pitchFamily="18" charset="0"/>
        <a:ea typeface="+mn-ea"/>
        <a:cs typeface="+mn-cs"/>
      </a:defRPr>
    </a:lvl2pPr>
    <a:lvl3pPr marL="914400" algn="l" rtl="0" fontAlgn="base">
      <a:spcBef>
        <a:spcPct val="30000"/>
      </a:spcBef>
      <a:spcAft>
        <a:spcPct val="0"/>
      </a:spcAft>
      <a:defRPr kumimoji="1"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kumimoji="1"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kumimoji="1"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157288" y="1119188"/>
            <a:ext cx="6938962" cy="2381250"/>
          </a:xfrm>
          <a:prstGeom prst="rect">
            <a:avLst/>
          </a:prstGeom>
        </p:spPr>
        <p:txBody>
          <a:bodyPr anchor="b"/>
          <a:lstStyle>
            <a:lvl1pPr algn="ctr">
              <a:defRPr sz="6000"/>
            </a:lvl1pPr>
          </a:lstStyle>
          <a:p>
            <a:r>
              <a:rPr lang="pt-BR"/>
              <a:t>Clique para editar o título mestre</a:t>
            </a:r>
            <a:endParaRPr lang="pt-BR"/>
          </a:p>
        </p:txBody>
      </p:sp>
      <p:sp>
        <p:nvSpPr>
          <p:cNvPr id="3" name="Subtítulo 2"/>
          <p:cNvSpPr>
            <a:spLocks noGrp="1"/>
          </p:cNvSpPr>
          <p:nvPr>
            <p:ph type="subTitle" idx="1"/>
          </p:nvPr>
        </p:nvSpPr>
        <p:spPr>
          <a:xfrm>
            <a:off x="1157288" y="3592513"/>
            <a:ext cx="6938962" cy="1652587"/>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endParaRPr lang="pt-BR"/>
          </a:p>
        </p:txBody>
      </p:sp>
    </p:spTree>
    <p:extLst>
      <p:ext uri="{BB962C8B-B14F-4D97-AF65-F5344CB8AC3E}">
        <p14:creationId xmlns:p14="http://schemas.microsoft.com/office/powerpoint/2010/main" val="1808989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636588" y="363538"/>
            <a:ext cx="7980362" cy="1322387"/>
          </a:xfrm>
          <a:prstGeom prst="rect">
            <a:avLst/>
          </a:prstGeom>
        </p:spPr>
        <p:txBody>
          <a:bodyPr/>
          <a:lstStyle/>
          <a:p>
            <a:r>
              <a:rPr lang="pt-BR"/>
              <a:t>Clique para editar o título mestre</a:t>
            </a:r>
            <a:endParaRPr lang="pt-BR"/>
          </a:p>
        </p:txBody>
      </p:sp>
      <p:sp>
        <p:nvSpPr>
          <p:cNvPr id="3" name="Espaço Reservado para Texto Vertical 2"/>
          <p:cNvSpPr>
            <a:spLocks noGrp="1"/>
          </p:cNvSpPr>
          <p:nvPr>
            <p:ph type="body" orient="vert" idx="1"/>
          </p:nvPr>
        </p:nvSpPr>
        <p:spPr>
          <a:xfrm>
            <a:off x="636588" y="1820863"/>
            <a:ext cx="7980362" cy="4340225"/>
          </a:xfrm>
          <a:prstGeom prst="rect">
            <a:avLst/>
          </a:prstGeo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pt-BR"/>
          </a:p>
        </p:txBody>
      </p:sp>
    </p:spTree>
    <p:extLst>
      <p:ext uri="{BB962C8B-B14F-4D97-AF65-F5344CB8AC3E}">
        <p14:creationId xmlns:p14="http://schemas.microsoft.com/office/powerpoint/2010/main" val="3581166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3050" y="363538"/>
            <a:ext cx="1993900" cy="5797550"/>
          </a:xfrm>
          <a:prstGeom prst="rect">
            <a:avLst/>
          </a:prstGeom>
        </p:spPr>
        <p:txBody>
          <a:bodyPr vert="eaVert"/>
          <a:lstStyle/>
          <a:p>
            <a:r>
              <a:rPr lang="pt-BR"/>
              <a:t>Clique para editar o título mestre</a:t>
            </a:r>
            <a:endParaRPr lang="pt-BR"/>
          </a:p>
        </p:txBody>
      </p:sp>
      <p:sp>
        <p:nvSpPr>
          <p:cNvPr id="3" name="Espaço Reservado para Texto Vertical 2"/>
          <p:cNvSpPr>
            <a:spLocks noGrp="1"/>
          </p:cNvSpPr>
          <p:nvPr>
            <p:ph type="body" orient="vert" idx="1"/>
          </p:nvPr>
        </p:nvSpPr>
        <p:spPr>
          <a:xfrm>
            <a:off x="636588" y="363538"/>
            <a:ext cx="5834062" cy="5797550"/>
          </a:xfrm>
          <a:prstGeom prst="rect">
            <a:avLst/>
          </a:prstGeo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pt-BR"/>
          </a:p>
        </p:txBody>
      </p:sp>
    </p:spTree>
    <p:extLst>
      <p:ext uri="{BB962C8B-B14F-4D97-AF65-F5344CB8AC3E}">
        <p14:creationId xmlns:p14="http://schemas.microsoft.com/office/powerpoint/2010/main" val="419897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636588" y="363538"/>
            <a:ext cx="7980362" cy="1322387"/>
          </a:xfrm>
          <a:prstGeom prst="rect">
            <a:avLst/>
          </a:prstGeom>
        </p:spPr>
        <p:txBody>
          <a:bodyPr/>
          <a:lstStyle/>
          <a:p>
            <a:r>
              <a:rPr lang="pt-BR"/>
              <a:t>Clique para editar o título mestre</a:t>
            </a:r>
            <a:endParaRPr lang="pt-BR"/>
          </a:p>
        </p:txBody>
      </p:sp>
      <p:sp>
        <p:nvSpPr>
          <p:cNvPr id="3" name="Espaço Reservado para Conteúdo 2"/>
          <p:cNvSpPr>
            <a:spLocks noGrp="1"/>
          </p:cNvSpPr>
          <p:nvPr>
            <p:ph idx="1"/>
          </p:nvPr>
        </p:nvSpPr>
        <p:spPr>
          <a:xfrm>
            <a:off x="636588" y="1820863"/>
            <a:ext cx="7980362" cy="4340225"/>
          </a:xfrm>
          <a:prstGeom prst="rect">
            <a:avLst/>
          </a:prstGeo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pt-BR"/>
          </a:p>
        </p:txBody>
      </p:sp>
    </p:spTree>
    <p:extLst>
      <p:ext uri="{BB962C8B-B14F-4D97-AF65-F5344CB8AC3E}">
        <p14:creationId xmlns:p14="http://schemas.microsoft.com/office/powerpoint/2010/main" val="3111991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631825" y="1704975"/>
            <a:ext cx="7980363" cy="2846388"/>
          </a:xfrm>
          <a:prstGeom prst="rect">
            <a:avLst/>
          </a:prstGeom>
        </p:spPr>
        <p:txBody>
          <a:bodyPr anchor="b"/>
          <a:lstStyle>
            <a:lvl1pPr>
              <a:defRPr sz="6000"/>
            </a:lvl1pPr>
          </a:lstStyle>
          <a:p>
            <a:r>
              <a:rPr lang="pt-BR"/>
              <a:t>Clique para editar o título mestre</a:t>
            </a:r>
            <a:endParaRPr lang="pt-BR"/>
          </a:p>
        </p:txBody>
      </p:sp>
      <p:sp>
        <p:nvSpPr>
          <p:cNvPr id="3" name="Espaço Reservado para Texto 2"/>
          <p:cNvSpPr>
            <a:spLocks noGrp="1"/>
          </p:cNvSpPr>
          <p:nvPr>
            <p:ph type="body" idx="1"/>
          </p:nvPr>
        </p:nvSpPr>
        <p:spPr>
          <a:xfrm>
            <a:off x="631825" y="4578350"/>
            <a:ext cx="7980363" cy="1495425"/>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pt-BR"/>
              <a:t>Editar estilos de texto Mestre</a:t>
            </a:r>
          </a:p>
        </p:txBody>
      </p:sp>
    </p:spTree>
    <p:extLst>
      <p:ext uri="{BB962C8B-B14F-4D97-AF65-F5344CB8AC3E}">
        <p14:creationId xmlns:p14="http://schemas.microsoft.com/office/powerpoint/2010/main" val="782908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636588" y="363538"/>
            <a:ext cx="7980362" cy="1322387"/>
          </a:xfrm>
          <a:prstGeom prst="rect">
            <a:avLst/>
          </a:prstGeom>
        </p:spPr>
        <p:txBody>
          <a:bodyPr/>
          <a:lstStyle/>
          <a:p>
            <a:r>
              <a:rPr lang="pt-BR"/>
              <a:t>Clique para editar o título mestre</a:t>
            </a:r>
            <a:endParaRPr lang="pt-BR"/>
          </a:p>
        </p:txBody>
      </p:sp>
      <p:sp>
        <p:nvSpPr>
          <p:cNvPr id="3" name="Espaço Reservado para Conteúdo 2"/>
          <p:cNvSpPr>
            <a:spLocks noGrp="1"/>
          </p:cNvSpPr>
          <p:nvPr>
            <p:ph sz="half" idx="1"/>
          </p:nvPr>
        </p:nvSpPr>
        <p:spPr>
          <a:xfrm>
            <a:off x="636588" y="1820863"/>
            <a:ext cx="3913187" cy="4340225"/>
          </a:xfrm>
          <a:prstGeom prst="rect">
            <a:avLst/>
          </a:prstGeo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pt-BR"/>
          </a:p>
        </p:txBody>
      </p:sp>
      <p:sp>
        <p:nvSpPr>
          <p:cNvPr id="4" name="Espaço Reservado para Conteúdo 3"/>
          <p:cNvSpPr>
            <a:spLocks noGrp="1"/>
          </p:cNvSpPr>
          <p:nvPr>
            <p:ph sz="half" idx="2"/>
          </p:nvPr>
        </p:nvSpPr>
        <p:spPr>
          <a:xfrm>
            <a:off x="4702175" y="1820863"/>
            <a:ext cx="3914775" cy="4340225"/>
          </a:xfrm>
          <a:prstGeom prst="rect">
            <a:avLst/>
          </a:prstGeo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pt-BR"/>
          </a:p>
        </p:txBody>
      </p:sp>
    </p:spTree>
    <p:extLst>
      <p:ext uri="{BB962C8B-B14F-4D97-AF65-F5344CB8AC3E}">
        <p14:creationId xmlns:p14="http://schemas.microsoft.com/office/powerpoint/2010/main" val="3274095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638175" y="363538"/>
            <a:ext cx="7980363" cy="1322387"/>
          </a:xfrm>
          <a:prstGeom prst="rect">
            <a:avLst/>
          </a:prstGeom>
        </p:spPr>
        <p:txBody>
          <a:bodyPr/>
          <a:lstStyle/>
          <a:p>
            <a:r>
              <a:rPr lang="pt-BR"/>
              <a:t>Clique para editar o título mestre</a:t>
            </a:r>
            <a:endParaRPr lang="pt-BR"/>
          </a:p>
        </p:txBody>
      </p:sp>
      <p:sp>
        <p:nvSpPr>
          <p:cNvPr id="3" name="Espaço Reservado para Texto 2"/>
          <p:cNvSpPr>
            <a:spLocks noGrp="1"/>
          </p:cNvSpPr>
          <p:nvPr>
            <p:ph type="body" idx="1"/>
          </p:nvPr>
        </p:nvSpPr>
        <p:spPr>
          <a:xfrm>
            <a:off x="638175" y="1676400"/>
            <a:ext cx="3913188" cy="8223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p:cNvSpPr>
            <a:spLocks noGrp="1"/>
          </p:cNvSpPr>
          <p:nvPr>
            <p:ph sz="half" idx="2"/>
          </p:nvPr>
        </p:nvSpPr>
        <p:spPr>
          <a:xfrm>
            <a:off x="638175" y="2498725"/>
            <a:ext cx="3913188" cy="3675063"/>
          </a:xfrm>
          <a:prstGeom prst="rect">
            <a:avLst/>
          </a:prstGeo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pt-BR"/>
          </a:p>
        </p:txBody>
      </p:sp>
      <p:sp>
        <p:nvSpPr>
          <p:cNvPr id="5" name="Espaço Reservado para Texto 4"/>
          <p:cNvSpPr>
            <a:spLocks noGrp="1"/>
          </p:cNvSpPr>
          <p:nvPr>
            <p:ph type="body" sz="quarter" idx="3"/>
          </p:nvPr>
        </p:nvSpPr>
        <p:spPr>
          <a:xfrm>
            <a:off x="4684713" y="1676400"/>
            <a:ext cx="3933825" cy="82232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p:cNvSpPr>
            <a:spLocks noGrp="1"/>
          </p:cNvSpPr>
          <p:nvPr>
            <p:ph sz="quarter" idx="4"/>
          </p:nvPr>
        </p:nvSpPr>
        <p:spPr>
          <a:xfrm>
            <a:off x="4684713" y="2498725"/>
            <a:ext cx="3933825" cy="3675063"/>
          </a:xfrm>
          <a:prstGeom prst="rect">
            <a:avLst/>
          </a:prstGeo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pt-BR"/>
          </a:p>
        </p:txBody>
      </p:sp>
    </p:spTree>
    <p:extLst>
      <p:ext uri="{BB962C8B-B14F-4D97-AF65-F5344CB8AC3E}">
        <p14:creationId xmlns:p14="http://schemas.microsoft.com/office/powerpoint/2010/main" val="1676866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a:xfrm>
            <a:off x="636588" y="363538"/>
            <a:ext cx="7980362" cy="1322387"/>
          </a:xfrm>
          <a:prstGeom prst="rect">
            <a:avLst/>
          </a:prstGeom>
        </p:spPr>
        <p:txBody>
          <a:bodyPr/>
          <a:lstStyle/>
          <a:p>
            <a:r>
              <a:rPr lang="pt-BR"/>
              <a:t>Clique para editar o título mestre</a:t>
            </a:r>
            <a:endParaRPr lang="pt-BR"/>
          </a:p>
        </p:txBody>
      </p:sp>
    </p:spTree>
    <p:extLst>
      <p:ext uri="{BB962C8B-B14F-4D97-AF65-F5344CB8AC3E}">
        <p14:creationId xmlns:p14="http://schemas.microsoft.com/office/powerpoint/2010/main" val="2225122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1893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638175" y="455613"/>
            <a:ext cx="2984500" cy="1597025"/>
          </a:xfrm>
          <a:prstGeom prst="rect">
            <a:avLst/>
          </a:prstGeom>
        </p:spPr>
        <p:txBody>
          <a:bodyPr anchor="b"/>
          <a:lstStyle>
            <a:lvl1pPr>
              <a:defRPr sz="3200"/>
            </a:lvl1pPr>
          </a:lstStyle>
          <a:p>
            <a:r>
              <a:rPr lang="pt-BR"/>
              <a:t>Clique para editar o título mestre</a:t>
            </a:r>
            <a:endParaRPr lang="pt-BR"/>
          </a:p>
        </p:txBody>
      </p:sp>
      <p:sp>
        <p:nvSpPr>
          <p:cNvPr id="3" name="Espaço Reservado para Conteúdo 2"/>
          <p:cNvSpPr>
            <a:spLocks noGrp="1"/>
          </p:cNvSpPr>
          <p:nvPr>
            <p:ph idx="1"/>
          </p:nvPr>
        </p:nvSpPr>
        <p:spPr>
          <a:xfrm>
            <a:off x="3933825" y="984250"/>
            <a:ext cx="4684713" cy="48625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endParaRPr lang="pt-BR"/>
          </a:p>
        </p:txBody>
      </p:sp>
      <p:sp>
        <p:nvSpPr>
          <p:cNvPr id="4" name="Espaço Reservado para Texto 3"/>
          <p:cNvSpPr>
            <a:spLocks noGrp="1"/>
          </p:cNvSpPr>
          <p:nvPr>
            <p:ph type="body" sz="half" idx="2"/>
          </p:nvPr>
        </p:nvSpPr>
        <p:spPr>
          <a:xfrm>
            <a:off x="638175" y="2052638"/>
            <a:ext cx="2984500" cy="380206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Tree>
    <p:extLst>
      <p:ext uri="{BB962C8B-B14F-4D97-AF65-F5344CB8AC3E}">
        <p14:creationId xmlns:p14="http://schemas.microsoft.com/office/powerpoint/2010/main" val="2115842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638175" y="455613"/>
            <a:ext cx="2984500" cy="1597025"/>
          </a:xfrm>
          <a:prstGeom prst="rect">
            <a:avLst/>
          </a:prstGeom>
        </p:spPr>
        <p:txBody>
          <a:bodyPr anchor="b"/>
          <a:lstStyle>
            <a:lvl1pPr>
              <a:defRPr sz="3200"/>
            </a:lvl1pPr>
          </a:lstStyle>
          <a:p>
            <a:r>
              <a:rPr lang="pt-BR"/>
              <a:t>Clique para editar o título mestre</a:t>
            </a:r>
            <a:endParaRPr lang="pt-BR"/>
          </a:p>
        </p:txBody>
      </p:sp>
      <p:sp>
        <p:nvSpPr>
          <p:cNvPr id="3" name="Espaço Reservado para Imagem 2"/>
          <p:cNvSpPr>
            <a:spLocks noGrp="1"/>
          </p:cNvSpPr>
          <p:nvPr>
            <p:ph type="pic" idx="1"/>
          </p:nvPr>
        </p:nvSpPr>
        <p:spPr>
          <a:xfrm>
            <a:off x="3933825" y="984250"/>
            <a:ext cx="4684713" cy="486251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638175" y="2052638"/>
            <a:ext cx="2984500" cy="3802062"/>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Tree>
    <p:extLst>
      <p:ext uri="{BB962C8B-B14F-4D97-AF65-F5344CB8AC3E}">
        <p14:creationId xmlns:p14="http://schemas.microsoft.com/office/powerpoint/2010/main" val="29201317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slide" Target="../slides/slide4.xml"/><Relationship Id="rId3" Type="http://schemas.openxmlformats.org/officeDocument/2006/relationships/slideLayout" Target="../slideLayouts/slideLayout3.xml"/><Relationship Id="rId21" Type="http://schemas.openxmlformats.org/officeDocument/2006/relationships/image" Target="../media/image5.png"/><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 Target="../slides/slide3.xml"/><Relationship Id="rId20" Type="http://schemas.openxmlformats.org/officeDocument/2006/relationships/slide" Target="../slides/slide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23" Type="http://schemas.openxmlformats.org/officeDocument/2006/relationships/image" Target="../media/image6.png"/><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 Id="rId22" Type="http://schemas.openxmlformats.org/officeDocument/2006/relationships/slide" Target="../slides/slid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122" name="Picture 98"/>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90488"/>
            <a:ext cx="22860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91" name="Picture 67">
            <a:hlinkClick r:id="rId14" action="ppaction://hlinksldjump"/>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2844800"/>
            <a:ext cx="2514600" cy="612775"/>
          </a:xfrm>
          <a:prstGeom prst="rect">
            <a:avLst/>
          </a:prstGeom>
          <a:solidFill>
            <a:schemeClr val="bg1">
              <a:alpha val="0"/>
            </a:schemeClr>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92" name="Picture 68">
            <a:hlinkClick r:id="rId16" action="ppaction://hlinksldjump"/>
          </p:cNvPr>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0" y="3600450"/>
            <a:ext cx="2514600" cy="627063"/>
          </a:xfrm>
          <a:prstGeom prst="rect">
            <a:avLst/>
          </a:prstGeom>
          <a:noFill/>
          <a:extLst>
            <a:ext uri="{909E8E84-426E-40DD-AFC4-6F175D3DCCD1}">
              <a14:hiddenFill xmlns:a14="http://schemas.microsoft.com/office/drawing/2010/main">
                <a:solidFill>
                  <a:srgbClr val="FFFFFF"/>
                </a:solidFill>
              </a14:hiddenFill>
            </a:ext>
          </a:extLst>
        </p:spPr>
      </p:pic>
      <p:pic>
        <p:nvPicPr>
          <p:cNvPr id="1093" name="Picture 69">
            <a:hlinkClick r:id="rId18" action="ppaction://hlinksldjump"/>
          </p:cNvPr>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0" y="4318000"/>
            <a:ext cx="2514600" cy="617538"/>
          </a:xfrm>
          <a:prstGeom prst="rect">
            <a:avLst/>
          </a:prstGeom>
          <a:noFill/>
          <a:extLst>
            <a:ext uri="{909E8E84-426E-40DD-AFC4-6F175D3DCCD1}">
              <a14:hiddenFill xmlns:a14="http://schemas.microsoft.com/office/drawing/2010/main">
                <a:solidFill>
                  <a:srgbClr val="FFFFFF"/>
                </a:solidFill>
              </a14:hiddenFill>
            </a:ext>
          </a:extLst>
        </p:spPr>
      </p:pic>
      <p:pic>
        <p:nvPicPr>
          <p:cNvPr id="1094" name="Picture 70">
            <a:hlinkClick r:id="rId20" action="ppaction://hlinksldjump"/>
          </p:cNvPr>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0" y="5037138"/>
            <a:ext cx="2514600" cy="608012"/>
          </a:xfrm>
          <a:prstGeom prst="rect">
            <a:avLst/>
          </a:prstGeom>
          <a:noFill/>
          <a:extLst>
            <a:ext uri="{909E8E84-426E-40DD-AFC4-6F175D3DCCD1}">
              <a14:hiddenFill xmlns:a14="http://schemas.microsoft.com/office/drawing/2010/main">
                <a:solidFill>
                  <a:srgbClr val="FFFFFF"/>
                </a:solidFill>
              </a14:hiddenFill>
            </a:ext>
          </a:extLst>
        </p:spPr>
      </p:pic>
      <p:pic>
        <p:nvPicPr>
          <p:cNvPr id="1095" name="Picture 71">
            <a:hlinkClick r:id="rId22" action="ppaction://hlinksldjump"/>
          </p:cNvPr>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0" y="5754688"/>
            <a:ext cx="2478088" cy="636587"/>
          </a:xfrm>
          <a:prstGeom prst="rect">
            <a:avLst/>
          </a:prstGeom>
          <a:noFill/>
          <a:extLst>
            <a:ext uri="{909E8E84-426E-40DD-AFC4-6F175D3DCCD1}">
              <a14:hiddenFill xmlns:a14="http://schemas.microsoft.com/office/drawing/2010/main">
                <a:solidFill>
                  <a:srgbClr val="FFFFFF"/>
                </a:solidFill>
              </a14:hiddenFill>
            </a:ext>
          </a:extLst>
        </p:spPr>
      </p:pic>
      <p:sp>
        <p:nvSpPr>
          <p:cNvPr id="1105" name="Freeform 81"/>
          <p:cNvSpPr>
            <a:spLocks/>
          </p:cNvSpPr>
          <p:nvPr userDrawn="1"/>
        </p:nvSpPr>
        <p:spPr bwMode="auto">
          <a:xfrm>
            <a:off x="2674938" y="2860675"/>
            <a:ext cx="1136650" cy="1135063"/>
          </a:xfrm>
          <a:custGeom>
            <a:avLst/>
            <a:gdLst>
              <a:gd name="T0" fmla="*/ 1181 w 1431"/>
              <a:gd name="T1" fmla="*/ 172 h 1430"/>
              <a:gd name="T2" fmla="*/ 1096 w 1431"/>
              <a:gd name="T3" fmla="*/ 108 h 1430"/>
              <a:gd name="T4" fmla="*/ 1001 w 1431"/>
              <a:gd name="T5" fmla="*/ 58 h 1430"/>
              <a:gd name="T6" fmla="*/ 899 w 1431"/>
              <a:gd name="T7" fmla="*/ 23 h 1430"/>
              <a:gd name="T8" fmla="*/ 791 w 1431"/>
              <a:gd name="T9" fmla="*/ 3 h 1430"/>
              <a:gd name="T10" fmla="*/ 693 w 1431"/>
              <a:gd name="T11" fmla="*/ 0 h 1430"/>
              <a:gd name="T12" fmla="*/ 627 w 1431"/>
              <a:gd name="T13" fmla="*/ 4 h 1430"/>
              <a:gd name="T14" fmla="*/ 563 w 1431"/>
              <a:gd name="T15" fmla="*/ 15 h 1430"/>
              <a:gd name="T16" fmla="*/ 501 w 1431"/>
              <a:gd name="T17" fmla="*/ 33 h 1430"/>
              <a:gd name="T18" fmla="*/ 441 w 1431"/>
              <a:gd name="T19" fmla="*/ 53 h 1430"/>
              <a:gd name="T20" fmla="*/ 384 w 1431"/>
              <a:gd name="T21" fmla="*/ 80 h 1430"/>
              <a:gd name="T22" fmla="*/ 322 w 1431"/>
              <a:gd name="T23" fmla="*/ 117 h 1430"/>
              <a:gd name="T24" fmla="*/ 263 w 1431"/>
              <a:gd name="T25" fmla="*/ 160 h 1430"/>
              <a:gd name="T26" fmla="*/ 211 w 1431"/>
              <a:gd name="T27" fmla="*/ 208 h 1430"/>
              <a:gd name="T28" fmla="*/ 162 w 1431"/>
              <a:gd name="T29" fmla="*/ 261 h 1430"/>
              <a:gd name="T30" fmla="*/ 119 w 1431"/>
              <a:gd name="T31" fmla="*/ 319 h 1430"/>
              <a:gd name="T32" fmla="*/ 82 w 1431"/>
              <a:gd name="T33" fmla="*/ 381 h 1430"/>
              <a:gd name="T34" fmla="*/ 52 w 1431"/>
              <a:gd name="T35" fmla="*/ 448 h 1430"/>
              <a:gd name="T36" fmla="*/ 27 w 1431"/>
              <a:gd name="T37" fmla="*/ 516 h 1430"/>
              <a:gd name="T38" fmla="*/ 11 w 1431"/>
              <a:gd name="T39" fmla="*/ 588 h 1430"/>
              <a:gd name="T40" fmla="*/ 1 w 1431"/>
              <a:gd name="T41" fmla="*/ 664 h 1430"/>
              <a:gd name="T42" fmla="*/ 0 w 1431"/>
              <a:gd name="T43" fmla="*/ 741 h 1430"/>
              <a:gd name="T44" fmla="*/ 6 w 1431"/>
              <a:gd name="T45" fmla="*/ 817 h 1430"/>
              <a:gd name="T46" fmla="*/ 21 w 1431"/>
              <a:gd name="T47" fmla="*/ 892 h 1430"/>
              <a:gd name="T48" fmla="*/ 43 w 1431"/>
              <a:gd name="T49" fmla="*/ 963 h 1430"/>
              <a:gd name="T50" fmla="*/ 72 w 1431"/>
              <a:gd name="T51" fmla="*/ 1030 h 1430"/>
              <a:gd name="T52" fmla="*/ 108 w 1431"/>
              <a:gd name="T53" fmla="*/ 1094 h 1430"/>
              <a:gd name="T54" fmla="*/ 149 w 1431"/>
              <a:gd name="T55" fmla="*/ 1154 h 1430"/>
              <a:gd name="T56" fmla="*/ 197 w 1431"/>
              <a:gd name="T57" fmla="*/ 1209 h 1430"/>
              <a:gd name="T58" fmla="*/ 250 w 1431"/>
              <a:gd name="T59" fmla="*/ 1258 h 1430"/>
              <a:gd name="T60" fmla="*/ 307 w 1431"/>
              <a:gd name="T61" fmla="*/ 1303 h 1430"/>
              <a:gd name="T62" fmla="*/ 369 w 1431"/>
              <a:gd name="T63" fmla="*/ 1341 h 1430"/>
              <a:gd name="T64" fmla="*/ 465 w 1431"/>
              <a:gd name="T65" fmla="*/ 1386 h 1430"/>
              <a:gd name="T66" fmla="*/ 525 w 1431"/>
              <a:gd name="T67" fmla="*/ 1405 h 1430"/>
              <a:gd name="T68" fmla="*/ 586 w 1431"/>
              <a:gd name="T69" fmla="*/ 1419 h 1430"/>
              <a:gd name="T70" fmla="*/ 650 w 1431"/>
              <a:gd name="T71" fmla="*/ 1428 h 1430"/>
              <a:gd name="T72" fmla="*/ 715 w 1431"/>
              <a:gd name="T73" fmla="*/ 1430 h 1430"/>
              <a:gd name="T74" fmla="*/ 829 w 1431"/>
              <a:gd name="T75" fmla="*/ 1422 h 1430"/>
              <a:gd name="T76" fmla="*/ 937 w 1431"/>
              <a:gd name="T77" fmla="*/ 1396 h 1430"/>
              <a:gd name="T78" fmla="*/ 1037 w 1431"/>
              <a:gd name="T79" fmla="*/ 1354 h 1430"/>
              <a:gd name="T80" fmla="*/ 1130 w 1431"/>
              <a:gd name="T81" fmla="*/ 1298 h 1430"/>
              <a:gd name="T82" fmla="*/ 1212 w 1431"/>
              <a:gd name="T83" fmla="*/ 1230 h 1430"/>
              <a:gd name="T84" fmla="*/ 1280 w 1431"/>
              <a:gd name="T85" fmla="*/ 1154 h 1430"/>
              <a:gd name="T86" fmla="*/ 1336 w 1431"/>
              <a:gd name="T87" fmla="*/ 1072 h 1430"/>
              <a:gd name="T88" fmla="*/ 1380 w 1431"/>
              <a:gd name="T89" fmla="*/ 982 h 1430"/>
              <a:gd name="T90" fmla="*/ 1410 w 1431"/>
              <a:gd name="T91" fmla="*/ 887 h 1430"/>
              <a:gd name="T92" fmla="*/ 1427 w 1431"/>
              <a:gd name="T93" fmla="*/ 785 h 1430"/>
              <a:gd name="T94" fmla="*/ 1430 w 1431"/>
              <a:gd name="T95" fmla="*/ 679 h 1430"/>
              <a:gd name="T96" fmla="*/ 1418 w 1431"/>
              <a:gd name="T97" fmla="*/ 575 h 1430"/>
              <a:gd name="T98" fmla="*/ 1389 w 1431"/>
              <a:gd name="T99" fmla="*/ 476 h 1430"/>
              <a:gd name="T100" fmla="*/ 1349 w 1431"/>
              <a:gd name="T101" fmla="*/ 383 h 1430"/>
              <a:gd name="T102" fmla="*/ 1296 w 1431"/>
              <a:gd name="T103" fmla="*/ 297 h 1430"/>
              <a:gd name="T104" fmla="*/ 1233 w 1431"/>
              <a:gd name="T105" fmla="*/ 22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31" h="1430">
                <a:moveTo>
                  <a:pt x="1233" y="220"/>
                </a:moveTo>
                <a:lnTo>
                  <a:pt x="1207" y="195"/>
                </a:lnTo>
                <a:lnTo>
                  <a:pt x="1181" y="172"/>
                </a:lnTo>
                <a:lnTo>
                  <a:pt x="1153" y="149"/>
                </a:lnTo>
                <a:lnTo>
                  <a:pt x="1125" y="128"/>
                </a:lnTo>
                <a:lnTo>
                  <a:pt x="1096" y="108"/>
                </a:lnTo>
                <a:lnTo>
                  <a:pt x="1065" y="90"/>
                </a:lnTo>
                <a:lnTo>
                  <a:pt x="1033" y="74"/>
                </a:lnTo>
                <a:lnTo>
                  <a:pt x="1001" y="58"/>
                </a:lnTo>
                <a:lnTo>
                  <a:pt x="968" y="45"/>
                </a:lnTo>
                <a:lnTo>
                  <a:pt x="934" y="34"/>
                </a:lnTo>
                <a:lnTo>
                  <a:pt x="899" y="23"/>
                </a:lnTo>
                <a:lnTo>
                  <a:pt x="863" y="14"/>
                </a:lnTo>
                <a:lnTo>
                  <a:pt x="828" y="8"/>
                </a:lnTo>
                <a:lnTo>
                  <a:pt x="791" y="3"/>
                </a:lnTo>
                <a:lnTo>
                  <a:pt x="753" y="1"/>
                </a:lnTo>
                <a:lnTo>
                  <a:pt x="715" y="0"/>
                </a:lnTo>
                <a:lnTo>
                  <a:pt x="693" y="0"/>
                </a:lnTo>
                <a:lnTo>
                  <a:pt x="671" y="1"/>
                </a:lnTo>
                <a:lnTo>
                  <a:pt x="649" y="2"/>
                </a:lnTo>
                <a:lnTo>
                  <a:pt x="627" y="4"/>
                </a:lnTo>
                <a:lnTo>
                  <a:pt x="605" y="8"/>
                </a:lnTo>
                <a:lnTo>
                  <a:pt x="584" y="12"/>
                </a:lnTo>
                <a:lnTo>
                  <a:pt x="563" y="15"/>
                </a:lnTo>
                <a:lnTo>
                  <a:pt x="542" y="20"/>
                </a:lnTo>
                <a:lnTo>
                  <a:pt x="522" y="26"/>
                </a:lnTo>
                <a:lnTo>
                  <a:pt x="501" y="33"/>
                </a:lnTo>
                <a:lnTo>
                  <a:pt x="481" y="39"/>
                </a:lnTo>
                <a:lnTo>
                  <a:pt x="460" y="46"/>
                </a:lnTo>
                <a:lnTo>
                  <a:pt x="441" y="53"/>
                </a:lnTo>
                <a:lnTo>
                  <a:pt x="421" y="62"/>
                </a:lnTo>
                <a:lnTo>
                  <a:pt x="403" y="72"/>
                </a:lnTo>
                <a:lnTo>
                  <a:pt x="384" y="80"/>
                </a:lnTo>
                <a:lnTo>
                  <a:pt x="362" y="93"/>
                </a:lnTo>
                <a:lnTo>
                  <a:pt x="342" y="105"/>
                </a:lnTo>
                <a:lnTo>
                  <a:pt x="322" y="117"/>
                </a:lnTo>
                <a:lnTo>
                  <a:pt x="301" y="131"/>
                </a:lnTo>
                <a:lnTo>
                  <a:pt x="283" y="145"/>
                </a:lnTo>
                <a:lnTo>
                  <a:pt x="263" y="160"/>
                </a:lnTo>
                <a:lnTo>
                  <a:pt x="245" y="176"/>
                </a:lnTo>
                <a:lnTo>
                  <a:pt x="228" y="192"/>
                </a:lnTo>
                <a:lnTo>
                  <a:pt x="211" y="208"/>
                </a:lnTo>
                <a:lnTo>
                  <a:pt x="194" y="225"/>
                </a:lnTo>
                <a:lnTo>
                  <a:pt x="178" y="243"/>
                </a:lnTo>
                <a:lnTo>
                  <a:pt x="162" y="261"/>
                </a:lnTo>
                <a:lnTo>
                  <a:pt x="147" y="280"/>
                </a:lnTo>
                <a:lnTo>
                  <a:pt x="132" y="299"/>
                </a:lnTo>
                <a:lnTo>
                  <a:pt x="119" y="319"/>
                </a:lnTo>
                <a:lnTo>
                  <a:pt x="107" y="340"/>
                </a:lnTo>
                <a:lnTo>
                  <a:pt x="93" y="359"/>
                </a:lnTo>
                <a:lnTo>
                  <a:pt x="82" y="381"/>
                </a:lnTo>
                <a:lnTo>
                  <a:pt x="71" y="402"/>
                </a:lnTo>
                <a:lnTo>
                  <a:pt x="61" y="424"/>
                </a:lnTo>
                <a:lnTo>
                  <a:pt x="52" y="448"/>
                </a:lnTo>
                <a:lnTo>
                  <a:pt x="43" y="470"/>
                </a:lnTo>
                <a:lnTo>
                  <a:pt x="34" y="493"/>
                </a:lnTo>
                <a:lnTo>
                  <a:pt x="27" y="516"/>
                </a:lnTo>
                <a:lnTo>
                  <a:pt x="21" y="541"/>
                </a:lnTo>
                <a:lnTo>
                  <a:pt x="15" y="564"/>
                </a:lnTo>
                <a:lnTo>
                  <a:pt x="11" y="588"/>
                </a:lnTo>
                <a:lnTo>
                  <a:pt x="6" y="614"/>
                </a:lnTo>
                <a:lnTo>
                  <a:pt x="4" y="638"/>
                </a:lnTo>
                <a:lnTo>
                  <a:pt x="1" y="664"/>
                </a:lnTo>
                <a:lnTo>
                  <a:pt x="0" y="690"/>
                </a:lnTo>
                <a:lnTo>
                  <a:pt x="0" y="716"/>
                </a:lnTo>
                <a:lnTo>
                  <a:pt x="0" y="741"/>
                </a:lnTo>
                <a:lnTo>
                  <a:pt x="1" y="767"/>
                </a:lnTo>
                <a:lnTo>
                  <a:pt x="4" y="793"/>
                </a:lnTo>
                <a:lnTo>
                  <a:pt x="6" y="817"/>
                </a:lnTo>
                <a:lnTo>
                  <a:pt x="11" y="843"/>
                </a:lnTo>
                <a:lnTo>
                  <a:pt x="16" y="867"/>
                </a:lnTo>
                <a:lnTo>
                  <a:pt x="21" y="892"/>
                </a:lnTo>
                <a:lnTo>
                  <a:pt x="28" y="915"/>
                </a:lnTo>
                <a:lnTo>
                  <a:pt x="36" y="940"/>
                </a:lnTo>
                <a:lnTo>
                  <a:pt x="43" y="963"/>
                </a:lnTo>
                <a:lnTo>
                  <a:pt x="53" y="985"/>
                </a:lnTo>
                <a:lnTo>
                  <a:pt x="63" y="1008"/>
                </a:lnTo>
                <a:lnTo>
                  <a:pt x="72" y="1030"/>
                </a:lnTo>
                <a:lnTo>
                  <a:pt x="83" y="1052"/>
                </a:lnTo>
                <a:lnTo>
                  <a:pt x="96" y="1073"/>
                </a:lnTo>
                <a:lnTo>
                  <a:pt x="108" y="1094"/>
                </a:lnTo>
                <a:lnTo>
                  <a:pt x="121" y="1115"/>
                </a:lnTo>
                <a:lnTo>
                  <a:pt x="135" y="1134"/>
                </a:lnTo>
                <a:lnTo>
                  <a:pt x="149" y="1154"/>
                </a:lnTo>
                <a:lnTo>
                  <a:pt x="165" y="1172"/>
                </a:lnTo>
                <a:lnTo>
                  <a:pt x="180" y="1190"/>
                </a:lnTo>
                <a:lnTo>
                  <a:pt x="197" y="1209"/>
                </a:lnTo>
                <a:lnTo>
                  <a:pt x="214" y="1226"/>
                </a:lnTo>
                <a:lnTo>
                  <a:pt x="231" y="1242"/>
                </a:lnTo>
                <a:lnTo>
                  <a:pt x="250" y="1258"/>
                </a:lnTo>
                <a:lnTo>
                  <a:pt x="268" y="1274"/>
                </a:lnTo>
                <a:lnTo>
                  <a:pt x="288" y="1288"/>
                </a:lnTo>
                <a:lnTo>
                  <a:pt x="307" y="1303"/>
                </a:lnTo>
                <a:lnTo>
                  <a:pt x="327" y="1317"/>
                </a:lnTo>
                <a:lnTo>
                  <a:pt x="348" y="1329"/>
                </a:lnTo>
                <a:lnTo>
                  <a:pt x="369" y="1341"/>
                </a:lnTo>
                <a:lnTo>
                  <a:pt x="391" y="1353"/>
                </a:lnTo>
                <a:lnTo>
                  <a:pt x="427" y="1370"/>
                </a:lnTo>
                <a:lnTo>
                  <a:pt x="465" y="1386"/>
                </a:lnTo>
                <a:lnTo>
                  <a:pt x="485" y="1392"/>
                </a:lnTo>
                <a:lnTo>
                  <a:pt x="506" y="1400"/>
                </a:lnTo>
                <a:lnTo>
                  <a:pt x="525" y="1405"/>
                </a:lnTo>
                <a:lnTo>
                  <a:pt x="546" y="1411"/>
                </a:lnTo>
                <a:lnTo>
                  <a:pt x="566" y="1414"/>
                </a:lnTo>
                <a:lnTo>
                  <a:pt x="586" y="1419"/>
                </a:lnTo>
                <a:lnTo>
                  <a:pt x="607" y="1423"/>
                </a:lnTo>
                <a:lnTo>
                  <a:pt x="629" y="1425"/>
                </a:lnTo>
                <a:lnTo>
                  <a:pt x="650" y="1428"/>
                </a:lnTo>
                <a:lnTo>
                  <a:pt x="672" y="1429"/>
                </a:lnTo>
                <a:lnTo>
                  <a:pt x="693" y="1430"/>
                </a:lnTo>
                <a:lnTo>
                  <a:pt x="715" y="1430"/>
                </a:lnTo>
                <a:lnTo>
                  <a:pt x="754" y="1429"/>
                </a:lnTo>
                <a:lnTo>
                  <a:pt x="792" y="1427"/>
                </a:lnTo>
                <a:lnTo>
                  <a:pt x="829" y="1422"/>
                </a:lnTo>
                <a:lnTo>
                  <a:pt x="866" y="1414"/>
                </a:lnTo>
                <a:lnTo>
                  <a:pt x="901" y="1406"/>
                </a:lnTo>
                <a:lnTo>
                  <a:pt x="937" y="1396"/>
                </a:lnTo>
                <a:lnTo>
                  <a:pt x="971" y="1384"/>
                </a:lnTo>
                <a:lnTo>
                  <a:pt x="1005" y="1369"/>
                </a:lnTo>
                <a:lnTo>
                  <a:pt x="1037" y="1354"/>
                </a:lnTo>
                <a:lnTo>
                  <a:pt x="1069" y="1337"/>
                </a:lnTo>
                <a:lnTo>
                  <a:pt x="1099" y="1319"/>
                </a:lnTo>
                <a:lnTo>
                  <a:pt x="1130" y="1298"/>
                </a:lnTo>
                <a:lnTo>
                  <a:pt x="1158" y="1277"/>
                </a:lnTo>
                <a:lnTo>
                  <a:pt x="1186" y="1254"/>
                </a:lnTo>
                <a:lnTo>
                  <a:pt x="1212" y="1230"/>
                </a:lnTo>
                <a:lnTo>
                  <a:pt x="1238" y="1204"/>
                </a:lnTo>
                <a:lnTo>
                  <a:pt x="1260" y="1179"/>
                </a:lnTo>
                <a:lnTo>
                  <a:pt x="1280" y="1154"/>
                </a:lnTo>
                <a:lnTo>
                  <a:pt x="1300" y="1128"/>
                </a:lnTo>
                <a:lnTo>
                  <a:pt x="1318" y="1100"/>
                </a:lnTo>
                <a:lnTo>
                  <a:pt x="1336" y="1072"/>
                </a:lnTo>
                <a:lnTo>
                  <a:pt x="1351" y="1044"/>
                </a:lnTo>
                <a:lnTo>
                  <a:pt x="1366" y="1013"/>
                </a:lnTo>
                <a:lnTo>
                  <a:pt x="1380" y="982"/>
                </a:lnTo>
                <a:lnTo>
                  <a:pt x="1391" y="952"/>
                </a:lnTo>
                <a:lnTo>
                  <a:pt x="1402" y="919"/>
                </a:lnTo>
                <a:lnTo>
                  <a:pt x="1410" y="887"/>
                </a:lnTo>
                <a:lnTo>
                  <a:pt x="1418" y="854"/>
                </a:lnTo>
                <a:lnTo>
                  <a:pt x="1424" y="820"/>
                </a:lnTo>
                <a:lnTo>
                  <a:pt x="1427" y="785"/>
                </a:lnTo>
                <a:lnTo>
                  <a:pt x="1430" y="750"/>
                </a:lnTo>
                <a:lnTo>
                  <a:pt x="1431" y="716"/>
                </a:lnTo>
                <a:lnTo>
                  <a:pt x="1430" y="679"/>
                </a:lnTo>
                <a:lnTo>
                  <a:pt x="1427" y="643"/>
                </a:lnTo>
                <a:lnTo>
                  <a:pt x="1424" y="609"/>
                </a:lnTo>
                <a:lnTo>
                  <a:pt x="1418" y="575"/>
                </a:lnTo>
                <a:lnTo>
                  <a:pt x="1410" y="541"/>
                </a:lnTo>
                <a:lnTo>
                  <a:pt x="1400" y="507"/>
                </a:lnTo>
                <a:lnTo>
                  <a:pt x="1389" y="476"/>
                </a:lnTo>
                <a:lnTo>
                  <a:pt x="1377" y="444"/>
                </a:lnTo>
                <a:lnTo>
                  <a:pt x="1364" y="413"/>
                </a:lnTo>
                <a:lnTo>
                  <a:pt x="1349" y="383"/>
                </a:lnTo>
                <a:lnTo>
                  <a:pt x="1333" y="353"/>
                </a:lnTo>
                <a:lnTo>
                  <a:pt x="1315" y="325"/>
                </a:lnTo>
                <a:lnTo>
                  <a:pt x="1296" y="297"/>
                </a:lnTo>
                <a:lnTo>
                  <a:pt x="1277" y="271"/>
                </a:lnTo>
                <a:lnTo>
                  <a:pt x="1255" y="246"/>
                </a:lnTo>
                <a:lnTo>
                  <a:pt x="1233" y="220"/>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grpSp>
        <p:nvGrpSpPr>
          <p:cNvPr id="1110" name="Group 86"/>
          <p:cNvGrpSpPr>
            <a:grpSpLocks/>
          </p:cNvGrpSpPr>
          <p:nvPr userDrawn="1"/>
        </p:nvGrpSpPr>
        <p:grpSpPr bwMode="auto">
          <a:xfrm>
            <a:off x="2979738" y="255588"/>
            <a:ext cx="6151562" cy="6284912"/>
            <a:chOff x="1877" y="161"/>
            <a:chExt cx="3875" cy="3959"/>
          </a:xfrm>
        </p:grpSpPr>
        <p:sp>
          <p:nvSpPr>
            <p:cNvPr id="1100" name="Freeform 76"/>
            <p:cNvSpPr>
              <a:spLocks/>
            </p:cNvSpPr>
            <p:nvPr userDrawn="1"/>
          </p:nvSpPr>
          <p:spPr bwMode="auto">
            <a:xfrm>
              <a:off x="1880" y="2404"/>
              <a:ext cx="1549" cy="1591"/>
            </a:xfrm>
            <a:custGeom>
              <a:avLst/>
              <a:gdLst>
                <a:gd name="T0" fmla="*/ 2954 w 3098"/>
                <a:gd name="T1" fmla="*/ 2275 h 3182"/>
                <a:gd name="T2" fmla="*/ 2749 w 3098"/>
                <a:gd name="T3" fmla="*/ 2214 h 3182"/>
                <a:gd name="T4" fmla="*/ 2549 w 3098"/>
                <a:gd name="T5" fmla="*/ 2138 h 3182"/>
                <a:gd name="T6" fmla="*/ 2358 w 3098"/>
                <a:gd name="T7" fmla="*/ 2048 h 3182"/>
                <a:gd name="T8" fmla="*/ 2175 w 3098"/>
                <a:gd name="T9" fmla="*/ 1945 h 3182"/>
                <a:gd name="T10" fmla="*/ 2001 w 3098"/>
                <a:gd name="T11" fmla="*/ 1829 h 3182"/>
                <a:gd name="T12" fmla="*/ 1836 w 3098"/>
                <a:gd name="T13" fmla="*/ 1700 h 3182"/>
                <a:gd name="T14" fmla="*/ 1680 w 3098"/>
                <a:gd name="T15" fmla="*/ 1560 h 3182"/>
                <a:gd name="T16" fmla="*/ 1535 w 3098"/>
                <a:gd name="T17" fmla="*/ 1410 h 3182"/>
                <a:gd name="T18" fmla="*/ 1401 w 3098"/>
                <a:gd name="T19" fmla="*/ 1250 h 3182"/>
                <a:gd name="T20" fmla="*/ 1279 w 3098"/>
                <a:gd name="T21" fmla="*/ 1079 h 3182"/>
                <a:gd name="T22" fmla="*/ 1170 w 3098"/>
                <a:gd name="T23" fmla="*/ 901 h 3182"/>
                <a:gd name="T24" fmla="*/ 1073 w 3098"/>
                <a:gd name="T25" fmla="*/ 712 h 3182"/>
                <a:gd name="T26" fmla="*/ 990 w 3098"/>
                <a:gd name="T27" fmla="*/ 518 h 3182"/>
                <a:gd name="T28" fmla="*/ 921 w 3098"/>
                <a:gd name="T29" fmla="*/ 316 h 3182"/>
                <a:gd name="T30" fmla="*/ 867 w 3098"/>
                <a:gd name="T31" fmla="*/ 106 h 3182"/>
                <a:gd name="T32" fmla="*/ 821 w 3098"/>
                <a:gd name="T33" fmla="*/ 26 h 3182"/>
                <a:gd name="T34" fmla="*/ 767 w 3098"/>
                <a:gd name="T35" fmla="*/ 73 h 3182"/>
                <a:gd name="T36" fmla="*/ 708 w 3098"/>
                <a:gd name="T37" fmla="*/ 115 h 3182"/>
                <a:gd name="T38" fmla="*/ 646 w 3098"/>
                <a:gd name="T39" fmla="*/ 150 h 3182"/>
                <a:gd name="T40" fmla="*/ 580 w 3098"/>
                <a:gd name="T41" fmla="*/ 180 h 3182"/>
                <a:gd name="T42" fmla="*/ 510 w 3098"/>
                <a:gd name="T43" fmla="*/ 202 h 3182"/>
                <a:gd name="T44" fmla="*/ 438 w 3098"/>
                <a:gd name="T45" fmla="*/ 218 h 3182"/>
                <a:gd name="T46" fmla="*/ 363 w 3098"/>
                <a:gd name="T47" fmla="*/ 225 h 3182"/>
                <a:gd name="T48" fmla="*/ 302 w 3098"/>
                <a:gd name="T49" fmla="*/ 226 h 3182"/>
                <a:gd name="T50" fmla="*/ 259 w 3098"/>
                <a:gd name="T51" fmla="*/ 224 h 3182"/>
                <a:gd name="T52" fmla="*/ 216 w 3098"/>
                <a:gd name="T53" fmla="*/ 219 h 3182"/>
                <a:gd name="T54" fmla="*/ 175 w 3098"/>
                <a:gd name="T55" fmla="*/ 210 h 3182"/>
                <a:gd name="T56" fmla="*/ 134 w 3098"/>
                <a:gd name="T57" fmla="*/ 201 h 3182"/>
                <a:gd name="T58" fmla="*/ 94 w 3098"/>
                <a:gd name="T59" fmla="*/ 188 h 3182"/>
                <a:gd name="T60" fmla="*/ 36 w 3098"/>
                <a:gd name="T61" fmla="*/ 166 h 3182"/>
                <a:gd name="T62" fmla="*/ 28 w 3098"/>
                <a:gd name="T63" fmla="*/ 294 h 3182"/>
                <a:gd name="T64" fmla="*/ 102 w 3098"/>
                <a:gd name="T65" fmla="*/ 579 h 3182"/>
                <a:gd name="T66" fmla="*/ 198 w 3098"/>
                <a:gd name="T67" fmla="*/ 854 h 3182"/>
                <a:gd name="T68" fmla="*/ 314 w 3098"/>
                <a:gd name="T69" fmla="*/ 1119 h 3182"/>
                <a:gd name="T70" fmla="*/ 449 w 3098"/>
                <a:gd name="T71" fmla="*/ 1373 h 3182"/>
                <a:gd name="T72" fmla="*/ 603 w 3098"/>
                <a:gd name="T73" fmla="*/ 1614 h 3182"/>
                <a:gd name="T74" fmla="*/ 774 w 3098"/>
                <a:gd name="T75" fmla="*/ 1843 h 3182"/>
                <a:gd name="T76" fmla="*/ 963 w 3098"/>
                <a:gd name="T77" fmla="*/ 2057 h 3182"/>
                <a:gd name="T78" fmla="*/ 1166 w 3098"/>
                <a:gd name="T79" fmla="*/ 2258 h 3182"/>
                <a:gd name="T80" fmla="*/ 1384 w 3098"/>
                <a:gd name="T81" fmla="*/ 2442 h 3182"/>
                <a:gd name="T82" fmla="*/ 1617 w 3098"/>
                <a:gd name="T83" fmla="*/ 2608 h 3182"/>
                <a:gd name="T84" fmla="*/ 1861 w 3098"/>
                <a:gd name="T85" fmla="*/ 2757 h 3182"/>
                <a:gd name="T86" fmla="*/ 2118 w 3098"/>
                <a:gd name="T87" fmla="*/ 2887 h 3182"/>
                <a:gd name="T88" fmla="*/ 2386 w 3098"/>
                <a:gd name="T89" fmla="*/ 2999 h 3182"/>
                <a:gd name="T90" fmla="*/ 2664 w 3098"/>
                <a:gd name="T91" fmla="*/ 3088 h 3182"/>
                <a:gd name="T92" fmla="*/ 2951 w 3098"/>
                <a:gd name="T93" fmla="*/ 3156 h 3182"/>
                <a:gd name="T94" fmla="*/ 3078 w 3098"/>
                <a:gd name="T95" fmla="*/ 3159 h 3182"/>
                <a:gd name="T96" fmla="*/ 3041 w 3098"/>
                <a:gd name="T97" fmla="*/ 3108 h 3182"/>
                <a:gd name="T98" fmla="*/ 3011 w 3098"/>
                <a:gd name="T99" fmla="*/ 3055 h 3182"/>
                <a:gd name="T100" fmla="*/ 2983 w 3098"/>
                <a:gd name="T101" fmla="*/ 2999 h 3182"/>
                <a:gd name="T102" fmla="*/ 2961 w 3098"/>
                <a:gd name="T103" fmla="*/ 2940 h 3182"/>
                <a:gd name="T104" fmla="*/ 2943 w 3098"/>
                <a:gd name="T105" fmla="*/ 2879 h 3182"/>
                <a:gd name="T106" fmla="*/ 2932 w 3098"/>
                <a:gd name="T107" fmla="*/ 2815 h 3182"/>
                <a:gd name="T108" fmla="*/ 2926 w 3098"/>
                <a:gd name="T109" fmla="*/ 2750 h 3182"/>
                <a:gd name="T110" fmla="*/ 2926 w 3098"/>
                <a:gd name="T111" fmla="*/ 2688 h 3182"/>
                <a:gd name="T112" fmla="*/ 2930 w 3098"/>
                <a:gd name="T113" fmla="*/ 2630 h 3182"/>
                <a:gd name="T114" fmla="*/ 2940 w 3098"/>
                <a:gd name="T115" fmla="*/ 2575 h 3182"/>
                <a:gd name="T116" fmla="*/ 2952 w 3098"/>
                <a:gd name="T117" fmla="*/ 2521 h 3182"/>
                <a:gd name="T118" fmla="*/ 2970 w 3098"/>
                <a:gd name="T119" fmla="*/ 2469 h 3182"/>
                <a:gd name="T120" fmla="*/ 2991 w 3098"/>
                <a:gd name="T121" fmla="*/ 2417 h 3182"/>
                <a:gd name="T122" fmla="*/ 3016 w 3098"/>
                <a:gd name="T123" fmla="*/ 2369 h 3182"/>
                <a:gd name="T124" fmla="*/ 3044 w 3098"/>
                <a:gd name="T125" fmla="*/ 2323 h 3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98" h="3182">
                  <a:moveTo>
                    <a:pt x="3058" y="2301"/>
                  </a:moveTo>
                  <a:lnTo>
                    <a:pt x="2954" y="2275"/>
                  </a:lnTo>
                  <a:lnTo>
                    <a:pt x="2850" y="2247"/>
                  </a:lnTo>
                  <a:lnTo>
                    <a:pt x="2749" y="2214"/>
                  </a:lnTo>
                  <a:lnTo>
                    <a:pt x="2648" y="2177"/>
                  </a:lnTo>
                  <a:lnTo>
                    <a:pt x="2549" y="2138"/>
                  </a:lnTo>
                  <a:lnTo>
                    <a:pt x="2454" y="2094"/>
                  </a:lnTo>
                  <a:lnTo>
                    <a:pt x="2358" y="2048"/>
                  </a:lnTo>
                  <a:lnTo>
                    <a:pt x="2265" y="1997"/>
                  </a:lnTo>
                  <a:lnTo>
                    <a:pt x="2175" y="1945"/>
                  </a:lnTo>
                  <a:lnTo>
                    <a:pt x="2087" y="1888"/>
                  </a:lnTo>
                  <a:lnTo>
                    <a:pt x="2001" y="1829"/>
                  </a:lnTo>
                  <a:lnTo>
                    <a:pt x="1916" y="1766"/>
                  </a:lnTo>
                  <a:lnTo>
                    <a:pt x="1836" y="1700"/>
                  </a:lnTo>
                  <a:lnTo>
                    <a:pt x="1756" y="1631"/>
                  </a:lnTo>
                  <a:lnTo>
                    <a:pt x="1680" y="1560"/>
                  </a:lnTo>
                  <a:lnTo>
                    <a:pt x="1606" y="1487"/>
                  </a:lnTo>
                  <a:lnTo>
                    <a:pt x="1535" y="1410"/>
                  </a:lnTo>
                  <a:lnTo>
                    <a:pt x="1466" y="1332"/>
                  </a:lnTo>
                  <a:lnTo>
                    <a:pt x="1401" y="1250"/>
                  </a:lnTo>
                  <a:lnTo>
                    <a:pt x="1339" y="1166"/>
                  </a:lnTo>
                  <a:lnTo>
                    <a:pt x="1279" y="1079"/>
                  </a:lnTo>
                  <a:lnTo>
                    <a:pt x="1222" y="991"/>
                  </a:lnTo>
                  <a:lnTo>
                    <a:pt x="1170" y="901"/>
                  </a:lnTo>
                  <a:lnTo>
                    <a:pt x="1120" y="808"/>
                  </a:lnTo>
                  <a:lnTo>
                    <a:pt x="1073" y="712"/>
                  </a:lnTo>
                  <a:lnTo>
                    <a:pt x="1029" y="617"/>
                  </a:lnTo>
                  <a:lnTo>
                    <a:pt x="990" y="518"/>
                  </a:lnTo>
                  <a:lnTo>
                    <a:pt x="953" y="417"/>
                  </a:lnTo>
                  <a:lnTo>
                    <a:pt x="921" y="316"/>
                  </a:lnTo>
                  <a:lnTo>
                    <a:pt x="892" y="212"/>
                  </a:lnTo>
                  <a:lnTo>
                    <a:pt x="867" y="106"/>
                  </a:lnTo>
                  <a:lnTo>
                    <a:pt x="847" y="0"/>
                  </a:lnTo>
                  <a:lnTo>
                    <a:pt x="821" y="26"/>
                  </a:lnTo>
                  <a:lnTo>
                    <a:pt x="795" y="50"/>
                  </a:lnTo>
                  <a:lnTo>
                    <a:pt x="767" y="73"/>
                  </a:lnTo>
                  <a:lnTo>
                    <a:pt x="739" y="94"/>
                  </a:lnTo>
                  <a:lnTo>
                    <a:pt x="708" y="115"/>
                  </a:lnTo>
                  <a:lnTo>
                    <a:pt x="678" y="133"/>
                  </a:lnTo>
                  <a:lnTo>
                    <a:pt x="646" y="150"/>
                  </a:lnTo>
                  <a:lnTo>
                    <a:pt x="614" y="165"/>
                  </a:lnTo>
                  <a:lnTo>
                    <a:pt x="580" y="180"/>
                  </a:lnTo>
                  <a:lnTo>
                    <a:pt x="546" y="192"/>
                  </a:lnTo>
                  <a:lnTo>
                    <a:pt x="510" y="202"/>
                  </a:lnTo>
                  <a:lnTo>
                    <a:pt x="475" y="210"/>
                  </a:lnTo>
                  <a:lnTo>
                    <a:pt x="438" y="218"/>
                  </a:lnTo>
                  <a:lnTo>
                    <a:pt x="401" y="223"/>
                  </a:lnTo>
                  <a:lnTo>
                    <a:pt x="363" y="225"/>
                  </a:lnTo>
                  <a:lnTo>
                    <a:pt x="324" y="226"/>
                  </a:lnTo>
                  <a:lnTo>
                    <a:pt x="302" y="226"/>
                  </a:lnTo>
                  <a:lnTo>
                    <a:pt x="281" y="225"/>
                  </a:lnTo>
                  <a:lnTo>
                    <a:pt x="259" y="224"/>
                  </a:lnTo>
                  <a:lnTo>
                    <a:pt x="238" y="221"/>
                  </a:lnTo>
                  <a:lnTo>
                    <a:pt x="216" y="219"/>
                  </a:lnTo>
                  <a:lnTo>
                    <a:pt x="195" y="215"/>
                  </a:lnTo>
                  <a:lnTo>
                    <a:pt x="175" y="210"/>
                  </a:lnTo>
                  <a:lnTo>
                    <a:pt x="155" y="207"/>
                  </a:lnTo>
                  <a:lnTo>
                    <a:pt x="134" y="201"/>
                  </a:lnTo>
                  <a:lnTo>
                    <a:pt x="115" y="196"/>
                  </a:lnTo>
                  <a:lnTo>
                    <a:pt x="94" y="188"/>
                  </a:lnTo>
                  <a:lnTo>
                    <a:pt x="74" y="182"/>
                  </a:lnTo>
                  <a:lnTo>
                    <a:pt x="36" y="166"/>
                  </a:lnTo>
                  <a:lnTo>
                    <a:pt x="0" y="149"/>
                  </a:lnTo>
                  <a:lnTo>
                    <a:pt x="28" y="294"/>
                  </a:lnTo>
                  <a:lnTo>
                    <a:pt x="62" y="438"/>
                  </a:lnTo>
                  <a:lnTo>
                    <a:pt x="102" y="579"/>
                  </a:lnTo>
                  <a:lnTo>
                    <a:pt x="148" y="717"/>
                  </a:lnTo>
                  <a:lnTo>
                    <a:pt x="198" y="854"/>
                  </a:lnTo>
                  <a:lnTo>
                    <a:pt x="253" y="988"/>
                  </a:lnTo>
                  <a:lnTo>
                    <a:pt x="314" y="1119"/>
                  </a:lnTo>
                  <a:lnTo>
                    <a:pt x="379" y="1247"/>
                  </a:lnTo>
                  <a:lnTo>
                    <a:pt x="449" y="1373"/>
                  </a:lnTo>
                  <a:lnTo>
                    <a:pt x="523" y="1496"/>
                  </a:lnTo>
                  <a:lnTo>
                    <a:pt x="603" y="1614"/>
                  </a:lnTo>
                  <a:lnTo>
                    <a:pt x="686" y="1731"/>
                  </a:lnTo>
                  <a:lnTo>
                    <a:pt x="774" y="1843"/>
                  </a:lnTo>
                  <a:lnTo>
                    <a:pt x="866" y="1952"/>
                  </a:lnTo>
                  <a:lnTo>
                    <a:pt x="963" y="2057"/>
                  </a:lnTo>
                  <a:lnTo>
                    <a:pt x="1062" y="2160"/>
                  </a:lnTo>
                  <a:lnTo>
                    <a:pt x="1166" y="2258"/>
                  </a:lnTo>
                  <a:lnTo>
                    <a:pt x="1274" y="2351"/>
                  </a:lnTo>
                  <a:lnTo>
                    <a:pt x="1384" y="2442"/>
                  </a:lnTo>
                  <a:lnTo>
                    <a:pt x="1499" y="2527"/>
                  </a:lnTo>
                  <a:lnTo>
                    <a:pt x="1617" y="2608"/>
                  </a:lnTo>
                  <a:lnTo>
                    <a:pt x="1738" y="2685"/>
                  </a:lnTo>
                  <a:lnTo>
                    <a:pt x="1861" y="2757"/>
                  </a:lnTo>
                  <a:lnTo>
                    <a:pt x="1989" y="2825"/>
                  </a:lnTo>
                  <a:lnTo>
                    <a:pt x="2118" y="2887"/>
                  </a:lnTo>
                  <a:lnTo>
                    <a:pt x="2251" y="2946"/>
                  </a:lnTo>
                  <a:lnTo>
                    <a:pt x="2386" y="2999"/>
                  </a:lnTo>
                  <a:lnTo>
                    <a:pt x="2524" y="3046"/>
                  </a:lnTo>
                  <a:lnTo>
                    <a:pt x="2664" y="3088"/>
                  </a:lnTo>
                  <a:lnTo>
                    <a:pt x="2806" y="3125"/>
                  </a:lnTo>
                  <a:lnTo>
                    <a:pt x="2951" y="3156"/>
                  </a:lnTo>
                  <a:lnTo>
                    <a:pt x="3098" y="3182"/>
                  </a:lnTo>
                  <a:lnTo>
                    <a:pt x="3078" y="3159"/>
                  </a:lnTo>
                  <a:lnTo>
                    <a:pt x="3060" y="3133"/>
                  </a:lnTo>
                  <a:lnTo>
                    <a:pt x="3041" y="3108"/>
                  </a:lnTo>
                  <a:lnTo>
                    <a:pt x="3025" y="3082"/>
                  </a:lnTo>
                  <a:lnTo>
                    <a:pt x="3011" y="3055"/>
                  </a:lnTo>
                  <a:lnTo>
                    <a:pt x="2996" y="3027"/>
                  </a:lnTo>
                  <a:lnTo>
                    <a:pt x="2983" y="2999"/>
                  </a:lnTo>
                  <a:lnTo>
                    <a:pt x="2972" y="2969"/>
                  </a:lnTo>
                  <a:lnTo>
                    <a:pt x="2961" y="2940"/>
                  </a:lnTo>
                  <a:lnTo>
                    <a:pt x="2952" y="2909"/>
                  </a:lnTo>
                  <a:lnTo>
                    <a:pt x="2943" y="2879"/>
                  </a:lnTo>
                  <a:lnTo>
                    <a:pt x="2937" y="2847"/>
                  </a:lnTo>
                  <a:lnTo>
                    <a:pt x="2932" y="2815"/>
                  </a:lnTo>
                  <a:lnTo>
                    <a:pt x="2929" y="2783"/>
                  </a:lnTo>
                  <a:lnTo>
                    <a:pt x="2926" y="2750"/>
                  </a:lnTo>
                  <a:lnTo>
                    <a:pt x="2925" y="2717"/>
                  </a:lnTo>
                  <a:lnTo>
                    <a:pt x="2926" y="2688"/>
                  </a:lnTo>
                  <a:lnTo>
                    <a:pt x="2927" y="2660"/>
                  </a:lnTo>
                  <a:lnTo>
                    <a:pt x="2930" y="2630"/>
                  </a:lnTo>
                  <a:lnTo>
                    <a:pt x="2935" y="2603"/>
                  </a:lnTo>
                  <a:lnTo>
                    <a:pt x="2940" y="2575"/>
                  </a:lnTo>
                  <a:lnTo>
                    <a:pt x="2946" y="2548"/>
                  </a:lnTo>
                  <a:lnTo>
                    <a:pt x="2952" y="2521"/>
                  </a:lnTo>
                  <a:lnTo>
                    <a:pt x="2961" y="2494"/>
                  </a:lnTo>
                  <a:lnTo>
                    <a:pt x="2970" y="2469"/>
                  </a:lnTo>
                  <a:lnTo>
                    <a:pt x="2980" y="2443"/>
                  </a:lnTo>
                  <a:lnTo>
                    <a:pt x="2991" y="2417"/>
                  </a:lnTo>
                  <a:lnTo>
                    <a:pt x="3002" y="2393"/>
                  </a:lnTo>
                  <a:lnTo>
                    <a:pt x="3016" y="2369"/>
                  </a:lnTo>
                  <a:lnTo>
                    <a:pt x="3029" y="2346"/>
                  </a:lnTo>
                  <a:lnTo>
                    <a:pt x="3044" y="2323"/>
                  </a:lnTo>
                  <a:lnTo>
                    <a:pt x="3058" y="2301"/>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1101" name="Freeform 77"/>
            <p:cNvSpPr>
              <a:spLocks/>
            </p:cNvSpPr>
            <p:nvPr userDrawn="1"/>
          </p:nvSpPr>
          <p:spPr bwMode="auto">
            <a:xfrm>
              <a:off x="3968" y="2404"/>
              <a:ext cx="1589" cy="1597"/>
            </a:xfrm>
            <a:custGeom>
              <a:avLst/>
              <a:gdLst>
                <a:gd name="T0" fmla="*/ 2308 w 3177"/>
                <a:gd name="T1" fmla="*/ 108 h 3193"/>
                <a:gd name="T2" fmla="*/ 2253 w 3177"/>
                <a:gd name="T3" fmla="*/ 321 h 3193"/>
                <a:gd name="T4" fmla="*/ 2183 w 3177"/>
                <a:gd name="T5" fmla="*/ 526 h 3193"/>
                <a:gd name="T6" fmla="*/ 2098 w 3177"/>
                <a:gd name="T7" fmla="*/ 724 h 3193"/>
                <a:gd name="T8" fmla="*/ 1999 w 3177"/>
                <a:gd name="T9" fmla="*/ 914 h 3193"/>
                <a:gd name="T10" fmla="*/ 1886 w 3177"/>
                <a:gd name="T11" fmla="*/ 1097 h 3193"/>
                <a:gd name="T12" fmla="*/ 1761 w 3177"/>
                <a:gd name="T13" fmla="*/ 1268 h 3193"/>
                <a:gd name="T14" fmla="*/ 1623 w 3177"/>
                <a:gd name="T15" fmla="*/ 1431 h 3193"/>
                <a:gd name="T16" fmla="*/ 1474 w 3177"/>
                <a:gd name="T17" fmla="*/ 1582 h 3193"/>
                <a:gd name="T18" fmla="*/ 1314 w 3177"/>
                <a:gd name="T19" fmla="*/ 1722 h 3193"/>
                <a:gd name="T20" fmla="*/ 1144 w 3177"/>
                <a:gd name="T21" fmla="*/ 1851 h 3193"/>
                <a:gd name="T22" fmla="*/ 964 w 3177"/>
                <a:gd name="T23" fmla="*/ 1967 h 3193"/>
                <a:gd name="T24" fmla="*/ 776 w 3177"/>
                <a:gd name="T25" fmla="*/ 2068 h 3193"/>
                <a:gd name="T26" fmla="*/ 580 w 3177"/>
                <a:gd name="T27" fmla="*/ 2158 h 3193"/>
                <a:gd name="T28" fmla="*/ 376 w 3177"/>
                <a:gd name="T29" fmla="*/ 2231 h 3193"/>
                <a:gd name="T30" fmla="*/ 165 w 3177"/>
                <a:gd name="T31" fmla="*/ 2290 h 3193"/>
                <a:gd name="T32" fmla="*/ 71 w 3177"/>
                <a:gd name="T33" fmla="*/ 2335 h 3193"/>
                <a:gd name="T34" fmla="*/ 98 w 3177"/>
                <a:gd name="T35" fmla="*/ 2381 h 3193"/>
                <a:gd name="T36" fmla="*/ 121 w 3177"/>
                <a:gd name="T37" fmla="*/ 2427 h 3193"/>
                <a:gd name="T38" fmla="*/ 141 w 3177"/>
                <a:gd name="T39" fmla="*/ 2476 h 3193"/>
                <a:gd name="T40" fmla="*/ 156 w 3177"/>
                <a:gd name="T41" fmla="*/ 2527 h 3193"/>
                <a:gd name="T42" fmla="*/ 169 w 3177"/>
                <a:gd name="T43" fmla="*/ 2580 h 3193"/>
                <a:gd name="T44" fmla="*/ 177 w 3177"/>
                <a:gd name="T45" fmla="*/ 2634 h 3193"/>
                <a:gd name="T46" fmla="*/ 181 w 3177"/>
                <a:gd name="T47" fmla="*/ 2689 h 3193"/>
                <a:gd name="T48" fmla="*/ 181 w 3177"/>
                <a:gd name="T49" fmla="*/ 2751 h 3193"/>
                <a:gd name="T50" fmla="*/ 175 w 3177"/>
                <a:gd name="T51" fmla="*/ 2817 h 3193"/>
                <a:gd name="T52" fmla="*/ 163 w 3177"/>
                <a:gd name="T53" fmla="*/ 2884 h 3193"/>
                <a:gd name="T54" fmla="*/ 144 w 3177"/>
                <a:gd name="T55" fmla="*/ 2946 h 3193"/>
                <a:gd name="T56" fmla="*/ 121 w 3177"/>
                <a:gd name="T57" fmla="*/ 3006 h 3193"/>
                <a:gd name="T58" fmla="*/ 92 w 3177"/>
                <a:gd name="T59" fmla="*/ 3063 h 3193"/>
                <a:gd name="T60" fmla="*/ 59 w 3177"/>
                <a:gd name="T61" fmla="*/ 3119 h 3193"/>
                <a:gd name="T62" fmla="*/ 21 w 3177"/>
                <a:gd name="T63" fmla="*/ 3169 h 3193"/>
                <a:gd name="T64" fmla="*/ 149 w 3177"/>
                <a:gd name="T65" fmla="*/ 3170 h 3193"/>
                <a:gd name="T66" fmla="*/ 443 w 3177"/>
                <a:gd name="T67" fmla="*/ 3106 h 3193"/>
                <a:gd name="T68" fmla="*/ 728 w 3177"/>
                <a:gd name="T69" fmla="*/ 3021 h 3193"/>
                <a:gd name="T70" fmla="*/ 1002 w 3177"/>
                <a:gd name="T71" fmla="*/ 2912 h 3193"/>
                <a:gd name="T72" fmla="*/ 1267 w 3177"/>
                <a:gd name="T73" fmla="*/ 2783 h 3193"/>
                <a:gd name="T74" fmla="*/ 1518 w 3177"/>
                <a:gd name="T75" fmla="*/ 2635 h 3193"/>
                <a:gd name="T76" fmla="*/ 1756 w 3177"/>
                <a:gd name="T77" fmla="*/ 2469 h 3193"/>
                <a:gd name="T78" fmla="*/ 1980 w 3177"/>
                <a:gd name="T79" fmla="*/ 2285 h 3193"/>
                <a:gd name="T80" fmla="*/ 2190 w 3177"/>
                <a:gd name="T81" fmla="*/ 2084 h 3193"/>
                <a:gd name="T82" fmla="*/ 2382 w 3177"/>
                <a:gd name="T83" fmla="*/ 1868 h 3193"/>
                <a:gd name="T84" fmla="*/ 2558 w 3177"/>
                <a:gd name="T85" fmla="*/ 1636 h 3193"/>
                <a:gd name="T86" fmla="*/ 2716 w 3177"/>
                <a:gd name="T87" fmla="*/ 1392 h 3193"/>
                <a:gd name="T88" fmla="*/ 2855 w 3177"/>
                <a:gd name="T89" fmla="*/ 1135 h 3193"/>
                <a:gd name="T90" fmla="*/ 2974 w 3177"/>
                <a:gd name="T91" fmla="*/ 865 h 3193"/>
                <a:gd name="T92" fmla="*/ 3072 w 3177"/>
                <a:gd name="T93" fmla="*/ 586 h 3193"/>
                <a:gd name="T94" fmla="*/ 3148 w 3177"/>
                <a:gd name="T95" fmla="*/ 297 h 3193"/>
                <a:gd name="T96" fmla="*/ 3139 w 3177"/>
                <a:gd name="T97" fmla="*/ 166 h 3193"/>
                <a:gd name="T98" fmla="*/ 3062 w 3177"/>
                <a:gd name="T99" fmla="*/ 196 h 3193"/>
                <a:gd name="T100" fmla="*/ 3001 w 3177"/>
                <a:gd name="T101" fmla="*/ 212 h 3193"/>
                <a:gd name="T102" fmla="*/ 2960 w 3177"/>
                <a:gd name="T103" fmla="*/ 219 h 3193"/>
                <a:gd name="T104" fmla="*/ 2918 w 3177"/>
                <a:gd name="T105" fmla="*/ 224 h 3193"/>
                <a:gd name="T106" fmla="*/ 2875 w 3177"/>
                <a:gd name="T107" fmla="*/ 226 h 3193"/>
                <a:gd name="T108" fmla="*/ 2814 w 3177"/>
                <a:gd name="T109" fmla="*/ 225 h 3193"/>
                <a:gd name="T110" fmla="*/ 2739 w 3177"/>
                <a:gd name="T111" fmla="*/ 218 h 3193"/>
                <a:gd name="T112" fmla="*/ 2667 w 3177"/>
                <a:gd name="T113" fmla="*/ 202 h 3193"/>
                <a:gd name="T114" fmla="*/ 2597 w 3177"/>
                <a:gd name="T115" fmla="*/ 180 h 3193"/>
                <a:gd name="T116" fmla="*/ 2530 w 3177"/>
                <a:gd name="T117" fmla="*/ 150 h 3193"/>
                <a:gd name="T118" fmla="*/ 2467 w 3177"/>
                <a:gd name="T119" fmla="*/ 114 h 3193"/>
                <a:gd name="T120" fmla="*/ 2409 w 3177"/>
                <a:gd name="T121" fmla="*/ 72 h 3193"/>
                <a:gd name="T122" fmla="*/ 2355 w 3177"/>
                <a:gd name="T123" fmla="*/ 26 h 3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77" h="3193">
                  <a:moveTo>
                    <a:pt x="2330" y="0"/>
                  </a:moveTo>
                  <a:lnTo>
                    <a:pt x="2308" y="108"/>
                  </a:lnTo>
                  <a:lnTo>
                    <a:pt x="2283" y="215"/>
                  </a:lnTo>
                  <a:lnTo>
                    <a:pt x="2253" y="321"/>
                  </a:lnTo>
                  <a:lnTo>
                    <a:pt x="2220" y="425"/>
                  </a:lnTo>
                  <a:lnTo>
                    <a:pt x="2183" y="526"/>
                  </a:lnTo>
                  <a:lnTo>
                    <a:pt x="2143" y="627"/>
                  </a:lnTo>
                  <a:lnTo>
                    <a:pt x="2098" y="724"/>
                  </a:lnTo>
                  <a:lnTo>
                    <a:pt x="2050" y="820"/>
                  </a:lnTo>
                  <a:lnTo>
                    <a:pt x="1999" y="914"/>
                  </a:lnTo>
                  <a:lnTo>
                    <a:pt x="1945" y="1006"/>
                  </a:lnTo>
                  <a:lnTo>
                    <a:pt x="1886" y="1097"/>
                  </a:lnTo>
                  <a:lnTo>
                    <a:pt x="1825" y="1183"/>
                  </a:lnTo>
                  <a:lnTo>
                    <a:pt x="1761" y="1268"/>
                  </a:lnTo>
                  <a:lnTo>
                    <a:pt x="1694" y="1351"/>
                  </a:lnTo>
                  <a:lnTo>
                    <a:pt x="1623" y="1431"/>
                  </a:lnTo>
                  <a:lnTo>
                    <a:pt x="1549" y="1508"/>
                  </a:lnTo>
                  <a:lnTo>
                    <a:pt x="1474" y="1582"/>
                  </a:lnTo>
                  <a:lnTo>
                    <a:pt x="1395" y="1653"/>
                  </a:lnTo>
                  <a:lnTo>
                    <a:pt x="1314" y="1722"/>
                  </a:lnTo>
                  <a:lnTo>
                    <a:pt x="1230" y="1788"/>
                  </a:lnTo>
                  <a:lnTo>
                    <a:pt x="1144" y="1851"/>
                  </a:lnTo>
                  <a:lnTo>
                    <a:pt x="1055" y="1911"/>
                  </a:lnTo>
                  <a:lnTo>
                    <a:pt x="964" y="1967"/>
                  </a:lnTo>
                  <a:lnTo>
                    <a:pt x="871" y="2019"/>
                  </a:lnTo>
                  <a:lnTo>
                    <a:pt x="776" y="2068"/>
                  </a:lnTo>
                  <a:lnTo>
                    <a:pt x="679" y="2115"/>
                  </a:lnTo>
                  <a:lnTo>
                    <a:pt x="580" y="2158"/>
                  </a:lnTo>
                  <a:lnTo>
                    <a:pt x="478" y="2196"/>
                  </a:lnTo>
                  <a:lnTo>
                    <a:pt x="376" y="2231"/>
                  </a:lnTo>
                  <a:lnTo>
                    <a:pt x="272" y="2263"/>
                  </a:lnTo>
                  <a:lnTo>
                    <a:pt x="165" y="2290"/>
                  </a:lnTo>
                  <a:lnTo>
                    <a:pt x="57" y="2313"/>
                  </a:lnTo>
                  <a:lnTo>
                    <a:pt x="71" y="2335"/>
                  </a:lnTo>
                  <a:lnTo>
                    <a:pt x="85" y="2357"/>
                  </a:lnTo>
                  <a:lnTo>
                    <a:pt x="98" y="2381"/>
                  </a:lnTo>
                  <a:lnTo>
                    <a:pt x="110" y="2404"/>
                  </a:lnTo>
                  <a:lnTo>
                    <a:pt x="121" y="2427"/>
                  </a:lnTo>
                  <a:lnTo>
                    <a:pt x="131" y="2451"/>
                  </a:lnTo>
                  <a:lnTo>
                    <a:pt x="141" y="2476"/>
                  </a:lnTo>
                  <a:lnTo>
                    <a:pt x="149" y="2502"/>
                  </a:lnTo>
                  <a:lnTo>
                    <a:pt x="156" y="2527"/>
                  </a:lnTo>
                  <a:lnTo>
                    <a:pt x="163" y="2553"/>
                  </a:lnTo>
                  <a:lnTo>
                    <a:pt x="169" y="2580"/>
                  </a:lnTo>
                  <a:lnTo>
                    <a:pt x="174" y="2607"/>
                  </a:lnTo>
                  <a:lnTo>
                    <a:pt x="177" y="2634"/>
                  </a:lnTo>
                  <a:lnTo>
                    <a:pt x="180" y="2661"/>
                  </a:lnTo>
                  <a:lnTo>
                    <a:pt x="181" y="2689"/>
                  </a:lnTo>
                  <a:lnTo>
                    <a:pt x="182" y="2717"/>
                  </a:lnTo>
                  <a:lnTo>
                    <a:pt x="181" y="2751"/>
                  </a:lnTo>
                  <a:lnTo>
                    <a:pt x="179" y="2784"/>
                  </a:lnTo>
                  <a:lnTo>
                    <a:pt x="175" y="2817"/>
                  </a:lnTo>
                  <a:lnTo>
                    <a:pt x="169" y="2851"/>
                  </a:lnTo>
                  <a:lnTo>
                    <a:pt x="163" y="2884"/>
                  </a:lnTo>
                  <a:lnTo>
                    <a:pt x="154" y="2914"/>
                  </a:lnTo>
                  <a:lnTo>
                    <a:pt x="144" y="2946"/>
                  </a:lnTo>
                  <a:lnTo>
                    <a:pt x="133" y="2977"/>
                  </a:lnTo>
                  <a:lnTo>
                    <a:pt x="121" y="3006"/>
                  </a:lnTo>
                  <a:lnTo>
                    <a:pt x="108" y="3035"/>
                  </a:lnTo>
                  <a:lnTo>
                    <a:pt x="92" y="3063"/>
                  </a:lnTo>
                  <a:lnTo>
                    <a:pt x="76" y="3092"/>
                  </a:lnTo>
                  <a:lnTo>
                    <a:pt x="59" y="3119"/>
                  </a:lnTo>
                  <a:lnTo>
                    <a:pt x="40" y="3144"/>
                  </a:lnTo>
                  <a:lnTo>
                    <a:pt x="21" y="3169"/>
                  </a:lnTo>
                  <a:lnTo>
                    <a:pt x="0" y="3193"/>
                  </a:lnTo>
                  <a:lnTo>
                    <a:pt x="149" y="3170"/>
                  </a:lnTo>
                  <a:lnTo>
                    <a:pt x="297" y="3142"/>
                  </a:lnTo>
                  <a:lnTo>
                    <a:pt x="443" y="3106"/>
                  </a:lnTo>
                  <a:lnTo>
                    <a:pt x="587" y="3066"/>
                  </a:lnTo>
                  <a:lnTo>
                    <a:pt x="728" y="3021"/>
                  </a:lnTo>
                  <a:lnTo>
                    <a:pt x="866" y="2969"/>
                  </a:lnTo>
                  <a:lnTo>
                    <a:pt x="1002" y="2912"/>
                  </a:lnTo>
                  <a:lnTo>
                    <a:pt x="1136" y="2851"/>
                  </a:lnTo>
                  <a:lnTo>
                    <a:pt x="1267" y="2783"/>
                  </a:lnTo>
                  <a:lnTo>
                    <a:pt x="1394" y="2712"/>
                  </a:lnTo>
                  <a:lnTo>
                    <a:pt x="1518" y="2635"/>
                  </a:lnTo>
                  <a:lnTo>
                    <a:pt x="1639" y="2554"/>
                  </a:lnTo>
                  <a:lnTo>
                    <a:pt x="1756" y="2469"/>
                  </a:lnTo>
                  <a:lnTo>
                    <a:pt x="1870" y="2379"/>
                  </a:lnTo>
                  <a:lnTo>
                    <a:pt x="1980" y="2285"/>
                  </a:lnTo>
                  <a:lnTo>
                    <a:pt x="2087" y="2186"/>
                  </a:lnTo>
                  <a:lnTo>
                    <a:pt x="2190" y="2084"/>
                  </a:lnTo>
                  <a:lnTo>
                    <a:pt x="2288" y="1978"/>
                  </a:lnTo>
                  <a:lnTo>
                    <a:pt x="2382" y="1868"/>
                  </a:lnTo>
                  <a:lnTo>
                    <a:pt x="2472" y="1754"/>
                  </a:lnTo>
                  <a:lnTo>
                    <a:pt x="2558" y="1636"/>
                  </a:lnTo>
                  <a:lnTo>
                    <a:pt x="2640" y="1515"/>
                  </a:lnTo>
                  <a:lnTo>
                    <a:pt x="2716" y="1392"/>
                  </a:lnTo>
                  <a:lnTo>
                    <a:pt x="2788" y="1264"/>
                  </a:lnTo>
                  <a:lnTo>
                    <a:pt x="2855" y="1135"/>
                  </a:lnTo>
                  <a:lnTo>
                    <a:pt x="2917" y="1001"/>
                  </a:lnTo>
                  <a:lnTo>
                    <a:pt x="2974" y="865"/>
                  </a:lnTo>
                  <a:lnTo>
                    <a:pt x="3026" y="727"/>
                  </a:lnTo>
                  <a:lnTo>
                    <a:pt x="3072" y="586"/>
                  </a:lnTo>
                  <a:lnTo>
                    <a:pt x="3113" y="443"/>
                  </a:lnTo>
                  <a:lnTo>
                    <a:pt x="3148" y="297"/>
                  </a:lnTo>
                  <a:lnTo>
                    <a:pt x="3177" y="149"/>
                  </a:lnTo>
                  <a:lnTo>
                    <a:pt x="3139" y="166"/>
                  </a:lnTo>
                  <a:lnTo>
                    <a:pt x="3102" y="182"/>
                  </a:lnTo>
                  <a:lnTo>
                    <a:pt x="3062" y="196"/>
                  </a:lnTo>
                  <a:lnTo>
                    <a:pt x="3022" y="207"/>
                  </a:lnTo>
                  <a:lnTo>
                    <a:pt x="3001" y="212"/>
                  </a:lnTo>
                  <a:lnTo>
                    <a:pt x="2980" y="215"/>
                  </a:lnTo>
                  <a:lnTo>
                    <a:pt x="2960" y="219"/>
                  </a:lnTo>
                  <a:lnTo>
                    <a:pt x="2939" y="221"/>
                  </a:lnTo>
                  <a:lnTo>
                    <a:pt x="2918" y="224"/>
                  </a:lnTo>
                  <a:lnTo>
                    <a:pt x="2896" y="225"/>
                  </a:lnTo>
                  <a:lnTo>
                    <a:pt x="2875" y="226"/>
                  </a:lnTo>
                  <a:lnTo>
                    <a:pt x="2853" y="226"/>
                  </a:lnTo>
                  <a:lnTo>
                    <a:pt x="2814" y="225"/>
                  </a:lnTo>
                  <a:lnTo>
                    <a:pt x="2776" y="223"/>
                  </a:lnTo>
                  <a:lnTo>
                    <a:pt x="2739" y="218"/>
                  </a:lnTo>
                  <a:lnTo>
                    <a:pt x="2702" y="210"/>
                  </a:lnTo>
                  <a:lnTo>
                    <a:pt x="2667" y="202"/>
                  </a:lnTo>
                  <a:lnTo>
                    <a:pt x="2631" y="192"/>
                  </a:lnTo>
                  <a:lnTo>
                    <a:pt x="2597" y="180"/>
                  </a:lnTo>
                  <a:lnTo>
                    <a:pt x="2563" y="165"/>
                  </a:lnTo>
                  <a:lnTo>
                    <a:pt x="2530" y="150"/>
                  </a:lnTo>
                  <a:lnTo>
                    <a:pt x="2498" y="133"/>
                  </a:lnTo>
                  <a:lnTo>
                    <a:pt x="2467" y="114"/>
                  </a:lnTo>
                  <a:lnTo>
                    <a:pt x="2438" y="94"/>
                  </a:lnTo>
                  <a:lnTo>
                    <a:pt x="2409" y="72"/>
                  </a:lnTo>
                  <a:lnTo>
                    <a:pt x="2382" y="49"/>
                  </a:lnTo>
                  <a:lnTo>
                    <a:pt x="2355" y="26"/>
                  </a:lnTo>
                  <a:lnTo>
                    <a:pt x="233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1102" name="Freeform 78"/>
            <p:cNvSpPr>
              <a:spLocks/>
            </p:cNvSpPr>
            <p:nvPr userDrawn="1"/>
          </p:nvSpPr>
          <p:spPr bwMode="auto">
            <a:xfrm>
              <a:off x="3983" y="303"/>
              <a:ext cx="1577" cy="1610"/>
            </a:xfrm>
            <a:custGeom>
              <a:avLst/>
              <a:gdLst>
                <a:gd name="T0" fmla="*/ 220 w 3154"/>
                <a:gd name="T1" fmla="*/ 920 h 3219"/>
                <a:gd name="T2" fmla="*/ 534 w 3154"/>
                <a:gd name="T3" fmla="*/ 1025 h 3219"/>
                <a:gd name="T4" fmla="*/ 830 w 3154"/>
                <a:gd name="T5" fmla="*/ 1163 h 3219"/>
                <a:gd name="T6" fmla="*/ 1108 w 3154"/>
                <a:gd name="T7" fmla="*/ 1334 h 3219"/>
                <a:gd name="T8" fmla="*/ 1364 w 3154"/>
                <a:gd name="T9" fmla="*/ 1534 h 3219"/>
                <a:gd name="T10" fmla="*/ 1595 w 3154"/>
                <a:gd name="T11" fmla="*/ 1760 h 3219"/>
                <a:gd name="T12" fmla="*/ 1800 w 3154"/>
                <a:gd name="T13" fmla="*/ 2012 h 3219"/>
                <a:gd name="T14" fmla="*/ 1976 w 3154"/>
                <a:gd name="T15" fmla="*/ 2286 h 3219"/>
                <a:gd name="T16" fmla="*/ 2120 w 3154"/>
                <a:gd name="T17" fmla="*/ 2580 h 3219"/>
                <a:gd name="T18" fmla="*/ 2231 w 3154"/>
                <a:gd name="T19" fmla="*/ 2892 h 3219"/>
                <a:gd name="T20" fmla="*/ 2305 w 3154"/>
                <a:gd name="T21" fmla="*/ 3219 h 3219"/>
                <a:gd name="T22" fmla="*/ 2384 w 3154"/>
                <a:gd name="T23" fmla="*/ 3148 h 3219"/>
                <a:gd name="T24" fmla="*/ 2473 w 3154"/>
                <a:gd name="T25" fmla="*/ 3089 h 3219"/>
                <a:gd name="T26" fmla="*/ 2570 w 3154"/>
                <a:gd name="T27" fmla="*/ 3043 h 3219"/>
                <a:gd name="T28" fmla="*/ 2674 w 3154"/>
                <a:gd name="T29" fmla="*/ 3012 h 3219"/>
                <a:gd name="T30" fmla="*/ 2785 w 3154"/>
                <a:gd name="T31" fmla="*/ 2999 h 3219"/>
                <a:gd name="T32" fmla="*/ 2867 w 3154"/>
                <a:gd name="T33" fmla="*/ 2999 h 3219"/>
                <a:gd name="T34" fmla="*/ 2932 w 3154"/>
                <a:gd name="T35" fmla="*/ 3006 h 3219"/>
                <a:gd name="T36" fmla="*/ 2996 w 3154"/>
                <a:gd name="T37" fmla="*/ 3018 h 3219"/>
                <a:gd name="T38" fmla="*/ 3057 w 3154"/>
                <a:gd name="T39" fmla="*/ 3037 h 3219"/>
                <a:gd name="T40" fmla="*/ 3116 w 3154"/>
                <a:gd name="T41" fmla="*/ 3060 h 3219"/>
                <a:gd name="T42" fmla="*/ 3125 w 3154"/>
                <a:gd name="T43" fmla="*/ 2930 h 3219"/>
                <a:gd name="T44" fmla="*/ 3008 w 3154"/>
                <a:gd name="T45" fmla="*/ 2498 h 3219"/>
                <a:gd name="T46" fmla="*/ 2841 w 3154"/>
                <a:gd name="T47" fmla="*/ 2088 h 3219"/>
                <a:gd name="T48" fmla="*/ 2630 w 3154"/>
                <a:gd name="T49" fmla="*/ 1705 h 3219"/>
                <a:gd name="T50" fmla="*/ 2375 w 3154"/>
                <a:gd name="T51" fmla="*/ 1350 h 3219"/>
                <a:gd name="T52" fmla="*/ 2082 w 3154"/>
                <a:gd name="T53" fmla="*/ 1028 h 3219"/>
                <a:gd name="T54" fmla="*/ 1754 w 3154"/>
                <a:gd name="T55" fmla="*/ 742 h 3219"/>
                <a:gd name="T56" fmla="*/ 1395 w 3154"/>
                <a:gd name="T57" fmla="*/ 496 h 3219"/>
                <a:gd name="T58" fmla="*/ 1007 w 3154"/>
                <a:gd name="T59" fmla="*/ 291 h 3219"/>
                <a:gd name="T60" fmla="*/ 593 w 3154"/>
                <a:gd name="T61" fmla="*/ 133 h 3219"/>
                <a:gd name="T62" fmla="*/ 157 w 3154"/>
                <a:gd name="T63" fmla="*/ 25 h 3219"/>
                <a:gd name="T64" fmla="*/ 40 w 3154"/>
                <a:gd name="T65" fmla="*/ 47 h 3219"/>
                <a:gd name="T66" fmla="*/ 81 w 3154"/>
                <a:gd name="T67" fmla="*/ 121 h 3219"/>
                <a:gd name="T68" fmla="*/ 113 w 3154"/>
                <a:gd name="T69" fmla="*/ 200 h 3219"/>
                <a:gd name="T70" fmla="*/ 136 w 3154"/>
                <a:gd name="T71" fmla="*/ 284 h 3219"/>
                <a:gd name="T72" fmla="*/ 150 w 3154"/>
                <a:gd name="T73" fmla="*/ 371 h 3219"/>
                <a:gd name="T74" fmla="*/ 151 w 3154"/>
                <a:gd name="T75" fmla="*/ 462 h 3219"/>
                <a:gd name="T76" fmla="*/ 141 w 3154"/>
                <a:gd name="T77" fmla="*/ 552 h 3219"/>
                <a:gd name="T78" fmla="*/ 120 w 3154"/>
                <a:gd name="T79" fmla="*/ 639 h 3219"/>
                <a:gd name="T80" fmla="*/ 90 w 3154"/>
                <a:gd name="T81" fmla="*/ 722 h 3219"/>
                <a:gd name="T82" fmla="*/ 49 w 3154"/>
                <a:gd name="T83" fmla="*/ 799 h 3219"/>
                <a:gd name="T84" fmla="*/ 0 w 3154"/>
                <a:gd name="T85" fmla="*/ 870 h 3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54" h="3219">
                  <a:moveTo>
                    <a:pt x="0" y="870"/>
                  </a:moveTo>
                  <a:lnTo>
                    <a:pt x="111" y="894"/>
                  </a:lnTo>
                  <a:lnTo>
                    <a:pt x="220" y="920"/>
                  </a:lnTo>
                  <a:lnTo>
                    <a:pt x="326" y="951"/>
                  </a:lnTo>
                  <a:lnTo>
                    <a:pt x="430" y="985"/>
                  </a:lnTo>
                  <a:lnTo>
                    <a:pt x="534" y="1025"/>
                  </a:lnTo>
                  <a:lnTo>
                    <a:pt x="634" y="1067"/>
                  </a:lnTo>
                  <a:lnTo>
                    <a:pt x="734" y="1114"/>
                  </a:lnTo>
                  <a:lnTo>
                    <a:pt x="830" y="1163"/>
                  </a:lnTo>
                  <a:lnTo>
                    <a:pt x="926" y="1217"/>
                  </a:lnTo>
                  <a:lnTo>
                    <a:pt x="1019" y="1273"/>
                  </a:lnTo>
                  <a:lnTo>
                    <a:pt x="1108" y="1334"/>
                  </a:lnTo>
                  <a:lnTo>
                    <a:pt x="1196" y="1397"/>
                  </a:lnTo>
                  <a:lnTo>
                    <a:pt x="1282" y="1464"/>
                  </a:lnTo>
                  <a:lnTo>
                    <a:pt x="1364" y="1534"/>
                  </a:lnTo>
                  <a:lnTo>
                    <a:pt x="1444" y="1606"/>
                  </a:lnTo>
                  <a:lnTo>
                    <a:pt x="1521" y="1682"/>
                  </a:lnTo>
                  <a:lnTo>
                    <a:pt x="1595" y="1760"/>
                  </a:lnTo>
                  <a:lnTo>
                    <a:pt x="1666" y="1842"/>
                  </a:lnTo>
                  <a:lnTo>
                    <a:pt x="1735" y="1925"/>
                  </a:lnTo>
                  <a:lnTo>
                    <a:pt x="1800" y="2012"/>
                  </a:lnTo>
                  <a:lnTo>
                    <a:pt x="1862" y="2102"/>
                  </a:lnTo>
                  <a:lnTo>
                    <a:pt x="1921" y="2192"/>
                  </a:lnTo>
                  <a:lnTo>
                    <a:pt x="1976" y="2286"/>
                  </a:lnTo>
                  <a:lnTo>
                    <a:pt x="2027" y="2382"/>
                  </a:lnTo>
                  <a:lnTo>
                    <a:pt x="2075" y="2480"/>
                  </a:lnTo>
                  <a:lnTo>
                    <a:pt x="2120" y="2580"/>
                  </a:lnTo>
                  <a:lnTo>
                    <a:pt x="2161" y="2682"/>
                  </a:lnTo>
                  <a:lnTo>
                    <a:pt x="2198" y="2786"/>
                  </a:lnTo>
                  <a:lnTo>
                    <a:pt x="2231" y="2892"/>
                  </a:lnTo>
                  <a:lnTo>
                    <a:pt x="2260" y="3000"/>
                  </a:lnTo>
                  <a:lnTo>
                    <a:pt x="2284" y="3109"/>
                  </a:lnTo>
                  <a:lnTo>
                    <a:pt x="2305" y="3219"/>
                  </a:lnTo>
                  <a:lnTo>
                    <a:pt x="2330" y="3195"/>
                  </a:lnTo>
                  <a:lnTo>
                    <a:pt x="2357" y="3170"/>
                  </a:lnTo>
                  <a:lnTo>
                    <a:pt x="2384" y="3148"/>
                  </a:lnTo>
                  <a:lnTo>
                    <a:pt x="2412" y="3127"/>
                  </a:lnTo>
                  <a:lnTo>
                    <a:pt x="2442" y="3108"/>
                  </a:lnTo>
                  <a:lnTo>
                    <a:pt x="2473" y="3089"/>
                  </a:lnTo>
                  <a:lnTo>
                    <a:pt x="2504" y="3072"/>
                  </a:lnTo>
                  <a:lnTo>
                    <a:pt x="2537" y="3058"/>
                  </a:lnTo>
                  <a:lnTo>
                    <a:pt x="2570" y="3043"/>
                  </a:lnTo>
                  <a:lnTo>
                    <a:pt x="2604" y="3032"/>
                  </a:lnTo>
                  <a:lnTo>
                    <a:pt x="2638" y="3021"/>
                  </a:lnTo>
                  <a:lnTo>
                    <a:pt x="2674" y="3012"/>
                  </a:lnTo>
                  <a:lnTo>
                    <a:pt x="2710" y="3006"/>
                  </a:lnTo>
                  <a:lnTo>
                    <a:pt x="2747" y="3001"/>
                  </a:lnTo>
                  <a:lnTo>
                    <a:pt x="2785" y="2999"/>
                  </a:lnTo>
                  <a:lnTo>
                    <a:pt x="2823" y="2998"/>
                  </a:lnTo>
                  <a:lnTo>
                    <a:pt x="2845" y="2998"/>
                  </a:lnTo>
                  <a:lnTo>
                    <a:pt x="2867" y="2999"/>
                  </a:lnTo>
                  <a:lnTo>
                    <a:pt x="2889" y="3000"/>
                  </a:lnTo>
                  <a:lnTo>
                    <a:pt x="2911" y="3002"/>
                  </a:lnTo>
                  <a:lnTo>
                    <a:pt x="2932" y="3006"/>
                  </a:lnTo>
                  <a:lnTo>
                    <a:pt x="2954" y="3010"/>
                  </a:lnTo>
                  <a:lnTo>
                    <a:pt x="2975" y="3013"/>
                  </a:lnTo>
                  <a:lnTo>
                    <a:pt x="2996" y="3018"/>
                  </a:lnTo>
                  <a:lnTo>
                    <a:pt x="3016" y="3024"/>
                  </a:lnTo>
                  <a:lnTo>
                    <a:pt x="3037" y="3029"/>
                  </a:lnTo>
                  <a:lnTo>
                    <a:pt x="3057" y="3037"/>
                  </a:lnTo>
                  <a:lnTo>
                    <a:pt x="3076" y="3044"/>
                  </a:lnTo>
                  <a:lnTo>
                    <a:pt x="3096" y="3051"/>
                  </a:lnTo>
                  <a:lnTo>
                    <a:pt x="3116" y="3060"/>
                  </a:lnTo>
                  <a:lnTo>
                    <a:pt x="3135" y="3069"/>
                  </a:lnTo>
                  <a:lnTo>
                    <a:pt x="3154" y="3078"/>
                  </a:lnTo>
                  <a:lnTo>
                    <a:pt x="3125" y="2930"/>
                  </a:lnTo>
                  <a:lnTo>
                    <a:pt x="3092" y="2783"/>
                  </a:lnTo>
                  <a:lnTo>
                    <a:pt x="3053" y="2639"/>
                  </a:lnTo>
                  <a:lnTo>
                    <a:pt x="3008" y="2498"/>
                  </a:lnTo>
                  <a:lnTo>
                    <a:pt x="2958" y="2359"/>
                  </a:lnTo>
                  <a:lnTo>
                    <a:pt x="2903" y="2222"/>
                  </a:lnTo>
                  <a:lnTo>
                    <a:pt x="2841" y="2088"/>
                  </a:lnTo>
                  <a:lnTo>
                    <a:pt x="2775" y="1957"/>
                  </a:lnTo>
                  <a:lnTo>
                    <a:pt x="2706" y="1829"/>
                  </a:lnTo>
                  <a:lnTo>
                    <a:pt x="2630" y="1705"/>
                  </a:lnTo>
                  <a:lnTo>
                    <a:pt x="2549" y="1583"/>
                  </a:lnTo>
                  <a:lnTo>
                    <a:pt x="2464" y="1465"/>
                  </a:lnTo>
                  <a:lnTo>
                    <a:pt x="2375" y="1350"/>
                  </a:lnTo>
                  <a:lnTo>
                    <a:pt x="2282" y="1239"/>
                  </a:lnTo>
                  <a:lnTo>
                    <a:pt x="2184" y="1131"/>
                  </a:lnTo>
                  <a:lnTo>
                    <a:pt x="2082" y="1028"/>
                  </a:lnTo>
                  <a:lnTo>
                    <a:pt x="1977" y="929"/>
                  </a:lnTo>
                  <a:lnTo>
                    <a:pt x="1868" y="834"/>
                  </a:lnTo>
                  <a:lnTo>
                    <a:pt x="1754" y="742"/>
                  </a:lnTo>
                  <a:lnTo>
                    <a:pt x="1638" y="655"/>
                  </a:lnTo>
                  <a:lnTo>
                    <a:pt x="1518" y="573"/>
                  </a:lnTo>
                  <a:lnTo>
                    <a:pt x="1395" y="496"/>
                  </a:lnTo>
                  <a:lnTo>
                    <a:pt x="1269" y="422"/>
                  </a:lnTo>
                  <a:lnTo>
                    <a:pt x="1139" y="355"/>
                  </a:lnTo>
                  <a:lnTo>
                    <a:pt x="1007" y="291"/>
                  </a:lnTo>
                  <a:lnTo>
                    <a:pt x="871" y="234"/>
                  </a:lnTo>
                  <a:lnTo>
                    <a:pt x="734" y="181"/>
                  </a:lnTo>
                  <a:lnTo>
                    <a:pt x="593" y="133"/>
                  </a:lnTo>
                  <a:lnTo>
                    <a:pt x="450" y="92"/>
                  </a:lnTo>
                  <a:lnTo>
                    <a:pt x="304" y="55"/>
                  </a:lnTo>
                  <a:lnTo>
                    <a:pt x="157" y="25"/>
                  </a:lnTo>
                  <a:lnTo>
                    <a:pt x="8" y="0"/>
                  </a:lnTo>
                  <a:lnTo>
                    <a:pt x="24" y="23"/>
                  </a:lnTo>
                  <a:lnTo>
                    <a:pt x="40" y="47"/>
                  </a:lnTo>
                  <a:lnTo>
                    <a:pt x="54" y="71"/>
                  </a:lnTo>
                  <a:lnTo>
                    <a:pt x="68" y="96"/>
                  </a:lnTo>
                  <a:lnTo>
                    <a:pt x="81" y="121"/>
                  </a:lnTo>
                  <a:lnTo>
                    <a:pt x="93" y="147"/>
                  </a:lnTo>
                  <a:lnTo>
                    <a:pt x="103" y="173"/>
                  </a:lnTo>
                  <a:lnTo>
                    <a:pt x="113" y="200"/>
                  </a:lnTo>
                  <a:lnTo>
                    <a:pt x="123" y="228"/>
                  </a:lnTo>
                  <a:lnTo>
                    <a:pt x="130" y="256"/>
                  </a:lnTo>
                  <a:lnTo>
                    <a:pt x="136" y="284"/>
                  </a:lnTo>
                  <a:lnTo>
                    <a:pt x="142" y="312"/>
                  </a:lnTo>
                  <a:lnTo>
                    <a:pt x="146" y="342"/>
                  </a:lnTo>
                  <a:lnTo>
                    <a:pt x="150" y="371"/>
                  </a:lnTo>
                  <a:lnTo>
                    <a:pt x="151" y="402"/>
                  </a:lnTo>
                  <a:lnTo>
                    <a:pt x="152" y="431"/>
                  </a:lnTo>
                  <a:lnTo>
                    <a:pt x="151" y="462"/>
                  </a:lnTo>
                  <a:lnTo>
                    <a:pt x="150" y="492"/>
                  </a:lnTo>
                  <a:lnTo>
                    <a:pt x="146" y="523"/>
                  </a:lnTo>
                  <a:lnTo>
                    <a:pt x="141" y="552"/>
                  </a:lnTo>
                  <a:lnTo>
                    <a:pt x="136" y="581"/>
                  </a:lnTo>
                  <a:lnTo>
                    <a:pt x="129" y="611"/>
                  </a:lnTo>
                  <a:lnTo>
                    <a:pt x="120" y="639"/>
                  </a:lnTo>
                  <a:lnTo>
                    <a:pt x="112" y="667"/>
                  </a:lnTo>
                  <a:lnTo>
                    <a:pt x="102" y="695"/>
                  </a:lnTo>
                  <a:lnTo>
                    <a:pt x="90" y="722"/>
                  </a:lnTo>
                  <a:lnTo>
                    <a:pt x="78" y="748"/>
                  </a:lnTo>
                  <a:lnTo>
                    <a:pt x="64" y="774"/>
                  </a:lnTo>
                  <a:lnTo>
                    <a:pt x="49" y="799"/>
                  </a:lnTo>
                  <a:lnTo>
                    <a:pt x="35" y="824"/>
                  </a:lnTo>
                  <a:lnTo>
                    <a:pt x="19" y="847"/>
                  </a:lnTo>
                  <a:lnTo>
                    <a:pt x="0" y="87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1103" name="Freeform 79"/>
            <p:cNvSpPr>
              <a:spLocks/>
            </p:cNvSpPr>
            <p:nvPr userDrawn="1"/>
          </p:nvSpPr>
          <p:spPr bwMode="auto">
            <a:xfrm>
              <a:off x="1877" y="309"/>
              <a:ext cx="1546" cy="1603"/>
            </a:xfrm>
            <a:custGeom>
              <a:avLst/>
              <a:gdLst>
                <a:gd name="T0" fmla="*/ 893 w 3092"/>
                <a:gd name="T1" fmla="*/ 2990 h 3206"/>
                <a:gd name="T2" fmla="*/ 989 w 3092"/>
                <a:gd name="T3" fmla="*/ 2678 h 3206"/>
                <a:gd name="T4" fmla="*/ 1119 w 3092"/>
                <a:gd name="T5" fmla="*/ 2383 h 3206"/>
                <a:gd name="T6" fmla="*/ 1281 w 3092"/>
                <a:gd name="T7" fmla="*/ 2106 h 3206"/>
                <a:gd name="T8" fmla="*/ 1471 w 3092"/>
                <a:gd name="T9" fmla="*/ 1850 h 3206"/>
                <a:gd name="T10" fmla="*/ 1687 w 3092"/>
                <a:gd name="T11" fmla="*/ 1616 h 3206"/>
                <a:gd name="T12" fmla="*/ 1928 w 3092"/>
                <a:gd name="T13" fmla="*/ 1408 h 3206"/>
                <a:gd name="T14" fmla="*/ 2192 w 3092"/>
                <a:gd name="T15" fmla="*/ 1227 h 3206"/>
                <a:gd name="T16" fmla="*/ 2474 w 3092"/>
                <a:gd name="T17" fmla="*/ 1075 h 3206"/>
                <a:gd name="T18" fmla="*/ 2775 w 3092"/>
                <a:gd name="T19" fmla="*/ 955 h 3206"/>
                <a:gd name="T20" fmla="*/ 3092 w 3092"/>
                <a:gd name="T21" fmla="*/ 871 h 3206"/>
                <a:gd name="T22" fmla="*/ 3041 w 3092"/>
                <a:gd name="T23" fmla="*/ 797 h 3206"/>
                <a:gd name="T24" fmla="*/ 2998 w 3092"/>
                <a:gd name="T25" fmla="*/ 719 h 3206"/>
                <a:gd name="T26" fmla="*/ 2965 w 3092"/>
                <a:gd name="T27" fmla="*/ 634 h 3206"/>
                <a:gd name="T28" fmla="*/ 2943 w 3092"/>
                <a:gd name="T29" fmla="*/ 545 h 3206"/>
                <a:gd name="T30" fmla="*/ 2933 w 3092"/>
                <a:gd name="T31" fmla="*/ 451 h 3206"/>
                <a:gd name="T32" fmla="*/ 2934 w 3092"/>
                <a:gd name="T33" fmla="*/ 361 h 3206"/>
                <a:gd name="T34" fmla="*/ 2947 w 3092"/>
                <a:gd name="T35" fmla="*/ 277 h 3206"/>
                <a:gd name="T36" fmla="*/ 2969 w 3092"/>
                <a:gd name="T37" fmla="*/ 195 h 3206"/>
                <a:gd name="T38" fmla="*/ 2998 w 3092"/>
                <a:gd name="T39" fmla="*/ 118 h 3206"/>
                <a:gd name="T40" fmla="*/ 3037 w 3092"/>
                <a:gd name="T41" fmla="*/ 46 h 3206"/>
                <a:gd name="T42" fmla="*/ 2922 w 3092"/>
                <a:gd name="T43" fmla="*/ 27 h 3206"/>
                <a:gd name="T44" fmla="*/ 2496 w 3092"/>
                <a:gd name="T45" fmla="*/ 142 h 3206"/>
                <a:gd name="T46" fmla="*/ 2092 w 3092"/>
                <a:gd name="T47" fmla="*/ 305 h 3206"/>
                <a:gd name="T48" fmla="*/ 1714 w 3092"/>
                <a:gd name="T49" fmla="*/ 511 h 3206"/>
                <a:gd name="T50" fmla="*/ 1363 w 3092"/>
                <a:gd name="T51" fmla="*/ 758 h 3206"/>
                <a:gd name="T52" fmla="*/ 1043 w 3092"/>
                <a:gd name="T53" fmla="*/ 1043 h 3206"/>
                <a:gd name="T54" fmla="*/ 758 w 3092"/>
                <a:gd name="T55" fmla="*/ 1363 h 3206"/>
                <a:gd name="T56" fmla="*/ 511 w 3092"/>
                <a:gd name="T57" fmla="*/ 1713 h 3206"/>
                <a:gd name="T58" fmla="*/ 304 w 3092"/>
                <a:gd name="T59" fmla="*/ 2092 h 3206"/>
                <a:gd name="T60" fmla="*/ 142 w 3092"/>
                <a:gd name="T61" fmla="*/ 2495 h 3206"/>
                <a:gd name="T62" fmla="*/ 27 w 3092"/>
                <a:gd name="T63" fmla="*/ 2921 h 3206"/>
                <a:gd name="T64" fmla="*/ 37 w 3092"/>
                <a:gd name="T65" fmla="*/ 3048 h 3206"/>
                <a:gd name="T66" fmla="*/ 97 w 3092"/>
                <a:gd name="T67" fmla="*/ 3025 h 3206"/>
                <a:gd name="T68" fmla="*/ 158 w 3092"/>
                <a:gd name="T69" fmla="*/ 3006 h 3206"/>
                <a:gd name="T70" fmla="*/ 221 w 3092"/>
                <a:gd name="T71" fmla="*/ 2994 h 3206"/>
                <a:gd name="T72" fmla="*/ 287 w 3092"/>
                <a:gd name="T73" fmla="*/ 2987 h 3206"/>
                <a:gd name="T74" fmla="*/ 369 w 3092"/>
                <a:gd name="T75" fmla="*/ 2987 h 3206"/>
                <a:gd name="T76" fmla="*/ 479 w 3092"/>
                <a:gd name="T77" fmla="*/ 3000 h 3206"/>
                <a:gd name="T78" fmla="*/ 584 w 3092"/>
                <a:gd name="T79" fmla="*/ 3031 h 3206"/>
                <a:gd name="T80" fmla="*/ 681 w 3092"/>
                <a:gd name="T81" fmla="*/ 3076 h 3206"/>
                <a:gd name="T82" fmla="*/ 769 w 3092"/>
                <a:gd name="T83" fmla="*/ 3135 h 3206"/>
                <a:gd name="T84" fmla="*/ 849 w 3092"/>
                <a:gd name="T85" fmla="*/ 3206 h 3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92" h="3206">
                  <a:moveTo>
                    <a:pt x="849" y="3206"/>
                  </a:moveTo>
                  <a:lnTo>
                    <a:pt x="868" y="3098"/>
                  </a:lnTo>
                  <a:lnTo>
                    <a:pt x="893" y="2990"/>
                  </a:lnTo>
                  <a:lnTo>
                    <a:pt x="921" y="2885"/>
                  </a:lnTo>
                  <a:lnTo>
                    <a:pt x="954" y="2781"/>
                  </a:lnTo>
                  <a:lnTo>
                    <a:pt x="989" y="2678"/>
                  </a:lnTo>
                  <a:lnTo>
                    <a:pt x="1029" y="2578"/>
                  </a:lnTo>
                  <a:lnTo>
                    <a:pt x="1073" y="2480"/>
                  </a:lnTo>
                  <a:lnTo>
                    <a:pt x="1119" y="2383"/>
                  </a:lnTo>
                  <a:lnTo>
                    <a:pt x="1169" y="2288"/>
                  </a:lnTo>
                  <a:lnTo>
                    <a:pt x="1223" y="2196"/>
                  </a:lnTo>
                  <a:lnTo>
                    <a:pt x="1281" y="2106"/>
                  </a:lnTo>
                  <a:lnTo>
                    <a:pt x="1341" y="2017"/>
                  </a:lnTo>
                  <a:lnTo>
                    <a:pt x="1404" y="1932"/>
                  </a:lnTo>
                  <a:lnTo>
                    <a:pt x="1471" y="1850"/>
                  </a:lnTo>
                  <a:lnTo>
                    <a:pt x="1539" y="1769"/>
                  </a:lnTo>
                  <a:lnTo>
                    <a:pt x="1611" y="1691"/>
                  </a:lnTo>
                  <a:lnTo>
                    <a:pt x="1687" y="1616"/>
                  </a:lnTo>
                  <a:lnTo>
                    <a:pt x="1764" y="1544"/>
                  </a:lnTo>
                  <a:lnTo>
                    <a:pt x="1845" y="1474"/>
                  </a:lnTo>
                  <a:lnTo>
                    <a:pt x="1928" y="1408"/>
                  </a:lnTo>
                  <a:lnTo>
                    <a:pt x="2013" y="1344"/>
                  </a:lnTo>
                  <a:lnTo>
                    <a:pt x="2101" y="1283"/>
                  </a:lnTo>
                  <a:lnTo>
                    <a:pt x="2192" y="1227"/>
                  </a:lnTo>
                  <a:lnTo>
                    <a:pt x="2283" y="1173"/>
                  </a:lnTo>
                  <a:lnTo>
                    <a:pt x="2378" y="1121"/>
                  </a:lnTo>
                  <a:lnTo>
                    <a:pt x="2474" y="1075"/>
                  </a:lnTo>
                  <a:lnTo>
                    <a:pt x="2573" y="1032"/>
                  </a:lnTo>
                  <a:lnTo>
                    <a:pt x="2674" y="992"/>
                  </a:lnTo>
                  <a:lnTo>
                    <a:pt x="2775" y="955"/>
                  </a:lnTo>
                  <a:lnTo>
                    <a:pt x="2879" y="923"/>
                  </a:lnTo>
                  <a:lnTo>
                    <a:pt x="2985" y="895"/>
                  </a:lnTo>
                  <a:lnTo>
                    <a:pt x="3092" y="871"/>
                  </a:lnTo>
                  <a:lnTo>
                    <a:pt x="3074" y="847"/>
                  </a:lnTo>
                  <a:lnTo>
                    <a:pt x="3057" y="823"/>
                  </a:lnTo>
                  <a:lnTo>
                    <a:pt x="3041" y="797"/>
                  </a:lnTo>
                  <a:lnTo>
                    <a:pt x="3025" y="771"/>
                  </a:lnTo>
                  <a:lnTo>
                    <a:pt x="3010" y="746"/>
                  </a:lnTo>
                  <a:lnTo>
                    <a:pt x="2998" y="719"/>
                  </a:lnTo>
                  <a:lnTo>
                    <a:pt x="2986" y="691"/>
                  </a:lnTo>
                  <a:lnTo>
                    <a:pt x="2975" y="662"/>
                  </a:lnTo>
                  <a:lnTo>
                    <a:pt x="2965" y="634"/>
                  </a:lnTo>
                  <a:lnTo>
                    <a:pt x="2957" y="605"/>
                  </a:lnTo>
                  <a:lnTo>
                    <a:pt x="2949" y="574"/>
                  </a:lnTo>
                  <a:lnTo>
                    <a:pt x="2943" y="545"/>
                  </a:lnTo>
                  <a:lnTo>
                    <a:pt x="2938" y="514"/>
                  </a:lnTo>
                  <a:lnTo>
                    <a:pt x="2936" y="483"/>
                  </a:lnTo>
                  <a:lnTo>
                    <a:pt x="2933" y="451"/>
                  </a:lnTo>
                  <a:lnTo>
                    <a:pt x="2932" y="419"/>
                  </a:lnTo>
                  <a:lnTo>
                    <a:pt x="2933" y="390"/>
                  </a:lnTo>
                  <a:lnTo>
                    <a:pt x="2934" y="361"/>
                  </a:lnTo>
                  <a:lnTo>
                    <a:pt x="2938" y="332"/>
                  </a:lnTo>
                  <a:lnTo>
                    <a:pt x="2942" y="304"/>
                  </a:lnTo>
                  <a:lnTo>
                    <a:pt x="2947" y="277"/>
                  </a:lnTo>
                  <a:lnTo>
                    <a:pt x="2953" y="249"/>
                  </a:lnTo>
                  <a:lnTo>
                    <a:pt x="2960" y="222"/>
                  </a:lnTo>
                  <a:lnTo>
                    <a:pt x="2969" y="195"/>
                  </a:lnTo>
                  <a:lnTo>
                    <a:pt x="2977" y="169"/>
                  </a:lnTo>
                  <a:lnTo>
                    <a:pt x="2987" y="144"/>
                  </a:lnTo>
                  <a:lnTo>
                    <a:pt x="2998" y="118"/>
                  </a:lnTo>
                  <a:lnTo>
                    <a:pt x="3010" y="93"/>
                  </a:lnTo>
                  <a:lnTo>
                    <a:pt x="3024" y="69"/>
                  </a:lnTo>
                  <a:lnTo>
                    <a:pt x="3037" y="46"/>
                  </a:lnTo>
                  <a:lnTo>
                    <a:pt x="3052" y="22"/>
                  </a:lnTo>
                  <a:lnTo>
                    <a:pt x="3068" y="0"/>
                  </a:lnTo>
                  <a:lnTo>
                    <a:pt x="2922" y="27"/>
                  </a:lnTo>
                  <a:lnTo>
                    <a:pt x="2778" y="60"/>
                  </a:lnTo>
                  <a:lnTo>
                    <a:pt x="2636" y="98"/>
                  </a:lnTo>
                  <a:lnTo>
                    <a:pt x="2496" y="142"/>
                  </a:lnTo>
                  <a:lnTo>
                    <a:pt x="2359" y="191"/>
                  </a:lnTo>
                  <a:lnTo>
                    <a:pt x="2225" y="245"/>
                  </a:lnTo>
                  <a:lnTo>
                    <a:pt x="2092" y="305"/>
                  </a:lnTo>
                  <a:lnTo>
                    <a:pt x="1964" y="369"/>
                  </a:lnTo>
                  <a:lnTo>
                    <a:pt x="1837" y="437"/>
                  </a:lnTo>
                  <a:lnTo>
                    <a:pt x="1714" y="511"/>
                  </a:lnTo>
                  <a:lnTo>
                    <a:pt x="1593" y="589"/>
                  </a:lnTo>
                  <a:lnTo>
                    <a:pt x="1477" y="671"/>
                  </a:lnTo>
                  <a:lnTo>
                    <a:pt x="1363" y="758"/>
                  </a:lnTo>
                  <a:lnTo>
                    <a:pt x="1253" y="849"/>
                  </a:lnTo>
                  <a:lnTo>
                    <a:pt x="1146" y="944"/>
                  </a:lnTo>
                  <a:lnTo>
                    <a:pt x="1043" y="1043"/>
                  </a:lnTo>
                  <a:lnTo>
                    <a:pt x="944" y="1146"/>
                  </a:lnTo>
                  <a:lnTo>
                    <a:pt x="849" y="1252"/>
                  </a:lnTo>
                  <a:lnTo>
                    <a:pt x="758" y="1363"/>
                  </a:lnTo>
                  <a:lnTo>
                    <a:pt x="671" y="1475"/>
                  </a:lnTo>
                  <a:lnTo>
                    <a:pt x="589" y="1593"/>
                  </a:lnTo>
                  <a:lnTo>
                    <a:pt x="511" y="1713"/>
                  </a:lnTo>
                  <a:lnTo>
                    <a:pt x="437" y="1836"/>
                  </a:lnTo>
                  <a:lnTo>
                    <a:pt x="369" y="1962"/>
                  </a:lnTo>
                  <a:lnTo>
                    <a:pt x="304" y="2092"/>
                  </a:lnTo>
                  <a:lnTo>
                    <a:pt x="245" y="2223"/>
                  </a:lnTo>
                  <a:lnTo>
                    <a:pt x="191" y="2358"/>
                  </a:lnTo>
                  <a:lnTo>
                    <a:pt x="142" y="2495"/>
                  </a:lnTo>
                  <a:lnTo>
                    <a:pt x="98" y="2634"/>
                  </a:lnTo>
                  <a:lnTo>
                    <a:pt x="60" y="2776"/>
                  </a:lnTo>
                  <a:lnTo>
                    <a:pt x="27" y="2921"/>
                  </a:lnTo>
                  <a:lnTo>
                    <a:pt x="0" y="3066"/>
                  </a:lnTo>
                  <a:lnTo>
                    <a:pt x="19" y="3058"/>
                  </a:lnTo>
                  <a:lnTo>
                    <a:pt x="37" y="3048"/>
                  </a:lnTo>
                  <a:lnTo>
                    <a:pt x="57" y="3039"/>
                  </a:lnTo>
                  <a:lnTo>
                    <a:pt x="76" y="3032"/>
                  </a:lnTo>
                  <a:lnTo>
                    <a:pt x="97" y="3025"/>
                  </a:lnTo>
                  <a:lnTo>
                    <a:pt x="117" y="3019"/>
                  </a:lnTo>
                  <a:lnTo>
                    <a:pt x="138" y="3012"/>
                  </a:lnTo>
                  <a:lnTo>
                    <a:pt x="158" y="3006"/>
                  </a:lnTo>
                  <a:lnTo>
                    <a:pt x="179" y="3001"/>
                  </a:lnTo>
                  <a:lnTo>
                    <a:pt x="200" y="2998"/>
                  </a:lnTo>
                  <a:lnTo>
                    <a:pt x="221" y="2994"/>
                  </a:lnTo>
                  <a:lnTo>
                    <a:pt x="243" y="2990"/>
                  </a:lnTo>
                  <a:lnTo>
                    <a:pt x="265" y="2988"/>
                  </a:lnTo>
                  <a:lnTo>
                    <a:pt x="287" y="2987"/>
                  </a:lnTo>
                  <a:lnTo>
                    <a:pt x="309" y="2986"/>
                  </a:lnTo>
                  <a:lnTo>
                    <a:pt x="331" y="2986"/>
                  </a:lnTo>
                  <a:lnTo>
                    <a:pt x="369" y="2987"/>
                  </a:lnTo>
                  <a:lnTo>
                    <a:pt x="407" y="2989"/>
                  </a:lnTo>
                  <a:lnTo>
                    <a:pt x="444" y="2994"/>
                  </a:lnTo>
                  <a:lnTo>
                    <a:pt x="479" y="3000"/>
                  </a:lnTo>
                  <a:lnTo>
                    <a:pt x="515" y="3009"/>
                  </a:lnTo>
                  <a:lnTo>
                    <a:pt x="550" y="3020"/>
                  </a:lnTo>
                  <a:lnTo>
                    <a:pt x="584" y="3031"/>
                  </a:lnTo>
                  <a:lnTo>
                    <a:pt x="617" y="3044"/>
                  </a:lnTo>
                  <a:lnTo>
                    <a:pt x="649" y="3060"/>
                  </a:lnTo>
                  <a:lnTo>
                    <a:pt x="681" y="3076"/>
                  </a:lnTo>
                  <a:lnTo>
                    <a:pt x="712" y="3094"/>
                  </a:lnTo>
                  <a:lnTo>
                    <a:pt x="741" y="3114"/>
                  </a:lnTo>
                  <a:lnTo>
                    <a:pt x="769" y="3135"/>
                  </a:lnTo>
                  <a:lnTo>
                    <a:pt x="797" y="3158"/>
                  </a:lnTo>
                  <a:lnTo>
                    <a:pt x="823" y="3181"/>
                  </a:lnTo>
                  <a:lnTo>
                    <a:pt x="849" y="3206"/>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1104" name="Freeform 80"/>
            <p:cNvSpPr>
              <a:spLocks/>
            </p:cNvSpPr>
            <p:nvPr userDrawn="1"/>
          </p:nvSpPr>
          <p:spPr bwMode="auto">
            <a:xfrm>
              <a:off x="5036" y="1802"/>
              <a:ext cx="716" cy="715"/>
            </a:xfrm>
            <a:custGeom>
              <a:avLst/>
              <a:gdLst>
                <a:gd name="T0" fmla="*/ 1009 w 1431"/>
                <a:gd name="T1" fmla="*/ 62 h 1430"/>
                <a:gd name="T2" fmla="*/ 950 w 1431"/>
                <a:gd name="T3" fmla="*/ 39 h 1430"/>
                <a:gd name="T4" fmla="*/ 889 w 1431"/>
                <a:gd name="T5" fmla="*/ 20 h 1430"/>
                <a:gd name="T6" fmla="*/ 825 w 1431"/>
                <a:gd name="T7" fmla="*/ 8 h 1430"/>
                <a:gd name="T8" fmla="*/ 760 w 1431"/>
                <a:gd name="T9" fmla="*/ 1 h 1430"/>
                <a:gd name="T10" fmla="*/ 678 w 1431"/>
                <a:gd name="T11" fmla="*/ 1 h 1430"/>
                <a:gd name="T12" fmla="*/ 567 w 1431"/>
                <a:gd name="T13" fmla="*/ 14 h 1430"/>
                <a:gd name="T14" fmla="*/ 463 w 1431"/>
                <a:gd name="T15" fmla="*/ 45 h 1430"/>
                <a:gd name="T16" fmla="*/ 366 w 1431"/>
                <a:gd name="T17" fmla="*/ 91 h 1430"/>
                <a:gd name="T18" fmla="*/ 277 w 1431"/>
                <a:gd name="T19" fmla="*/ 150 h 1430"/>
                <a:gd name="T20" fmla="*/ 198 w 1431"/>
                <a:gd name="T21" fmla="*/ 221 h 1430"/>
                <a:gd name="T22" fmla="*/ 135 w 1431"/>
                <a:gd name="T23" fmla="*/ 298 h 1430"/>
                <a:gd name="T24" fmla="*/ 82 w 1431"/>
                <a:gd name="T25" fmla="*/ 384 h 1430"/>
                <a:gd name="T26" fmla="*/ 40 w 1431"/>
                <a:gd name="T27" fmla="*/ 476 h 1430"/>
                <a:gd name="T28" fmla="*/ 13 w 1431"/>
                <a:gd name="T29" fmla="*/ 575 h 1430"/>
                <a:gd name="T30" fmla="*/ 1 w 1431"/>
                <a:gd name="T31" fmla="*/ 679 h 1430"/>
                <a:gd name="T32" fmla="*/ 4 w 1431"/>
                <a:gd name="T33" fmla="*/ 785 h 1430"/>
                <a:gd name="T34" fmla="*/ 21 w 1431"/>
                <a:gd name="T35" fmla="*/ 886 h 1430"/>
                <a:gd name="T36" fmla="*/ 51 w 1431"/>
                <a:gd name="T37" fmla="*/ 982 h 1430"/>
                <a:gd name="T38" fmla="*/ 95 w 1431"/>
                <a:gd name="T39" fmla="*/ 1072 h 1430"/>
                <a:gd name="T40" fmla="*/ 151 w 1431"/>
                <a:gd name="T41" fmla="*/ 1154 h 1430"/>
                <a:gd name="T42" fmla="*/ 218 w 1431"/>
                <a:gd name="T43" fmla="*/ 1230 h 1430"/>
                <a:gd name="T44" fmla="*/ 301 w 1431"/>
                <a:gd name="T45" fmla="*/ 1298 h 1430"/>
                <a:gd name="T46" fmla="*/ 393 w 1431"/>
                <a:gd name="T47" fmla="*/ 1354 h 1430"/>
                <a:gd name="T48" fmla="*/ 494 w 1431"/>
                <a:gd name="T49" fmla="*/ 1396 h 1430"/>
                <a:gd name="T50" fmla="*/ 602 w 1431"/>
                <a:gd name="T51" fmla="*/ 1422 h 1430"/>
                <a:gd name="T52" fmla="*/ 716 w 1431"/>
                <a:gd name="T53" fmla="*/ 1430 h 1430"/>
                <a:gd name="T54" fmla="*/ 781 w 1431"/>
                <a:gd name="T55" fmla="*/ 1428 h 1430"/>
                <a:gd name="T56" fmla="*/ 843 w 1431"/>
                <a:gd name="T57" fmla="*/ 1419 h 1430"/>
                <a:gd name="T58" fmla="*/ 925 w 1431"/>
                <a:gd name="T59" fmla="*/ 1400 h 1430"/>
                <a:gd name="T60" fmla="*/ 1040 w 1431"/>
                <a:gd name="T61" fmla="*/ 1353 h 1430"/>
                <a:gd name="T62" fmla="*/ 1103 w 1431"/>
                <a:gd name="T63" fmla="*/ 1317 h 1430"/>
                <a:gd name="T64" fmla="*/ 1163 w 1431"/>
                <a:gd name="T65" fmla="*/ 1274 h 1430"/>
                <a:gd name="T66" fmla="*/ 1217 w 1431"/>
                <a:gd name="T67" fmla="*/ 1226 h 1430"/>
                <a:gd name="T68" fmla="*/ 1266 w 1431"/>
                <a:gd name="T69" fmla="*/ 1172 h 1430"/>
                <a:gd name="T70" fmla="*/ 1310 w 1431"/>
                <a:gd name="T71" fmla="*/ 1115 h 1430"/>
                <a:gd name="T72" fmla="*/ 1348 w 1431"/>
                <a:gd name="T73" fmla="*/ 1052 h 1430"/>
                <a:gd name="T74" fmla="*/ 1378 w 1431"/>
                <a:gd name="T75" fmla="*/ 986 h 1430"/>
                <a:gd name="T76" fmla="*/ 1403 w 1431"/>
                <a:gd name="T77" fmla="*/ 915 h 1430"/>
                <a:gd name="T78" fmla="*/ 1420 w 1431"/>
                <a:gd name="T79" fmla="*/ 843 h 1430"/>
                <a:gd name="T80" fmla="*/ 1430 w 1431"/>
                <a:gd name="T81" fmla="*/ 767 h 1430"/>
                <a:gd name="T82" fmla="*/ 1431 w 1431"/>
                <a:gd name="T83" fmla="*/ 689 h 1430"/>
                <a:gd name="T84" fmla="*/ 1425 w 1431"/>
                <a:gd name="T85" fmla="*/ 614 h 1430"/>
                <a:gd name="T86" fmla="*/ 1410 w 1431"/>
                <a:gd name="T87" fmla="*/ 541 h 1430"/>
                <a:gd name="T88" fmla="*/ 1388 w 1431"/>
                <a:gd name="T89" fmla="*/ 470 h 1430"/>
                <a:gd name="T90" fmla="*/ 1360 w 1431"/>
                <a:gd name="T91" fmla="*/ 402 h 1430"/>
                <a:gd name="T92" fmla="*/ 1324 w 1431"/>
                <a:gd name="T93" fmla="*/ 339 h 1430"/>
                <a:gd name="T94" fmla="*/ 1284 w 1431"/>
                <a:gd name="T95" fmla="*/ 280 h 1430"/>
                <a:gd name="T96" fmla="*/ 1237 w 1431"/>
                <a:gd name="T97" fmla="*/ 225 h 1430"/>
                <a:gd name="T98" fmla="*/ 1185 w 1431"/>
                <a:gd name="T99" fmla="*/ 175 h 1430"/>
                <a:gd name="T100" fmla="*/ 1129 w 1431"/>
                <a:gd name="T101" fmla="*/ 131 h 1430"/>
                <a:gd name="T102" fmla="*/ 1067 w 1431"/>
                <a:gd name="T103" fmla="*/ 91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1" h="1430">
                  <a:moveTo>
                    <a:pt x="1047" y="80"/>
                  </a:moveTo>
                  <a:lnTo>
                    <a:pt x="1028" y="71"/>
                  </a:lnTo>
                  <a:lnTo>
                    <a:pt x="1009" y="62"/>
                  </a:lnTo>
                  <a:lnTo>
                    <a:pt x="989" y="53"/>
                  </a:lnTo>
                  <a:lnTo>
                    <a:pt x="969" y="46"/>
                  </a:lnTo>
                  <a:lnTo>
                    <a:pt x="950" y="39"/>
                  </a:lnTo>
                  <a:lnTo>
                    <a:pt x="930" y="31"/>
                  </a:lnTo>
                  <a:lnTo>
                    <a:pt x="909" y="26"/>
                  </a:lnTo>
                  <a:lnTo>
                    <a:pt x="889" y="20"/>
                  </a:lnTo>
                  <a:lnTo>
                    <a:pt x="868" y="15"/>
                  </a:lnTo>
                  <a:lnTo>
                    <a:pt x="847" y="12"/>
                  </a:lnTo>
                  <a:lnTo>
                    <a:pt x="825" y="8"/>
                  </a:lnTo>
                  <a:lnTo>
                    <a:pt x="804" y="4"/>
                  </a:lnTo>
                  <a:lnTo>
                    <a:pt x="782" y="2"/>
                  </a:lnTo>
                  <a:lnTo>
                    <a:pt x="760" y="1"/>
                  </a:lnTo>
                  <a:lnTo>
                    <a:pt x="738" y="0"/>
                  </a:lnTo>
                  <a:lnTo>
                    <a:pt x="716" y="0"/>
                  </a:lnTo>
                  <a:lnTo>
                    <a:pt x="678" y="1"/>
                  </a:lnTo>
                  <a:lnTo>
                    <a:pt x="640" y="3"/>
                  </a:lnTo>
                  <a:lnTo>
                    <a:pt x="603" y="8"/>
                  </a:lnTo>
                  <a:lnTo>
                    <a:pt x="567" y="14"/>
                  </a:lnTo>
                  <a:lnTo>
                    <a:pt x="531" y="23"/>
                  </a:lnTo>
                  <a:lnTo>
                    <a:pt x="497" y="34"/>
                  </a:lnTo>
                  <a:lnTo>
                    <a:pt x="463" y="45"/>
                  </a:lnTo>
                  <a:lnTo>
                    <a:pt x="430" y="60"/>
                  </a:lnTo>
                  <a:lnTo>
                    <a:pt x="397" y="74"/>
                  </a:lnTo>
                  <a:lnTo>
                    <a:pt x="366" y="91"/>
                  </a:lnTo>
                  <a:lnTo>
                    <a:pt x="335" y="110"/>
                  </a:lnTo>
                  <a:lnTo>
                    <a:pt x="305" y="129"/>
                  </a:lnTo>
                  <a:lnTo>
                    <a:pt x="277" y="150"/>
                  </a:lnTo>
                  <a:lnTo>
                    <a:pt x="250" y="172"/>
                  </a:lnTo>
                  <a:lnTo>
                    <a:pt x="223" y="197"/>
                  </a:lnTo>
                  <a:lnTo>
                    <a:pt x="198" y="221"/>
                  </a:lnTo>
                  <a:lnTo>
                    <a:pt x="175" y="246"/>
                  </a:lnTo>
                  <a:lnTo>
                    <a:pt x="154" y="271"/>
                  </a:lnTo>
                  <a:lnTo>
                    <a:pt x="135" y="298"/>
                  </a:lnTo>
                  <a:lnTo>
                    <a:pt x="115" y="325"/>
                  </a:lnTo>
                  <a:lnTo>
                    <a:pt x="98" y="354"/>
                  </a:lnTo>
                  <a:lnTo>
                    <a:pt x="82" y="384"/>
                  </a:lnTo>
                  <a:lnTo>
                    <a:pt x="66" y="413"/>
                  </a:lnTo>
                  <a:lnTo>
                    <a:pt x="53" y="444"/>
                  </a:lnTo>
                  <a:lnTo>
                    <a:pt x="40" y="476"/>
                  </a:lnTo>
                  <a:lnTo>
                    <a:pt x="31" y="509"/>
                  </a:lnTo>
                  <a:lnTo>
                    <a:pt x="21" y="542"/>
                  </a:lnTo>
                  <a:lnTo>
                    <a:pt x="13" y="575"/>
                  </a:lnTo>
                  <a:lnTo>
                    <a:pt x="7" y="609"/>
                  </a:lnTo>
                  <a:lnTo>
                    <a:pt x="4" y="645"/>
                  </a:lnTo>
                  <a:lnTo>
                    <a:pt x="1" y="679"/>
                  </a:lnTo>
                  <a:lnTo>
                    <a:pt x="0" y="716"/>
                  </a:lnTo>
                  <a:lnTo>
                    <a:pt x="1" y="750"/>
                  </a:lnTo>
                  <a:lnTo>
                    <a:pt x="4" y="785"/>
                  </a:lnTo>
                  <a:lnTo>
                    <a:pt x="7" y="820"/>
                  </a:lnTo>
                  <a:lnTo>
                    <a:pt x="13" y="853"/>
                  </a:lnTo>
                  <a:lnTo>
                    <a:pt x="21" y="886"/>
                  </a:lnTo>
                  <a:lnTo>
                    <a:pt x="29" y="919"/>
                  </a:lnTo>
                  <a:lnTo>
                    <a:pt x="40" y="951"/>
                  </a:lnTo>
                  <a:lnTo>
                    <a:pt x="51" y="982"/>
                  </a:lnTo>
                  <a:lnTo>
                    <a:pt x="65" y="1013"/>
                  </a:lnTo>
                  <a:lnTo>
                    <a:pt x="80" y="1042"/>
                  </a:lnTo>
                  <a:lnTo>
                    <a:pt x="95" y="1072"/>
                  </a:lnTo>
                  <a:lnTo>
                    <a:pt x="113" y="1100"/>
                  </a:lnTo>
                  <a:lnTo>
                    <a:pt x="131" y="1127"/>
                  </a:lnTo>
                  <a:lnTo>
                    <a:pt x="151" y="1154"/>
                  </a:lnTo>
                  <a:lnTo>
                    <a:pt x="171" y="1179"/>
                  </a:lnTo>
                  <a:lnTo>
                    <a:pt x="193" y="1204"/>
                  </a:lnTo>
                  <a:lnTo>
                    <a:pt x="218" y="1230"/>
                  </a:lnTo>
                  <a:lnTo>
                    <a:pt x="245" y="1253"/>
                  </a:lnTo>
                  <a:lnTo>
                    <a:pt x="272" y="1276"/>
                  </a:lnTo>
                  <a:lnTo>
                    <a:pt x="301" y="1298"/>
                  </a:lnTo>
                  <a:lnTo>
                    <a:pt x="330" y="1318"/>
                  </a:lnTo>
                  <a:lnTo>
                    <a:pt x="361" y="1337"/>
                  </a:lnTo>
                  <a:lnTo>
                    <a:pt x="393" y="1354"/>
                  </a:lnTo>
                  <a:lnTo>
                    <a:pt x="426" y="1369"/>
                  </a:lnTo>
                  <a:lnTo>
                    <a:pt x="460" y="1384"/>
                  </a:lnTo>
                  <a:lnTo>
                    <a:pt x="494" y="1396"/>
                  </a:lnTo>
                  <a:lnTo>
                    <a:pt x="530" y="1406"/>
                  </a:lnTo>
                  <a:lnTo>
                    <a:pt x="565" y="1414"/>
                  </a:lnTo>
                  <a:lnTo>
                    <a:pt x="602" y="1422"/>
                  </a:lnTo>
                  <a:lnTo>
                    <a:pt x="639" y="1427"/>
                  </a:lnTo>
                  <a:lnTo>
                    <a:pt x="677" y="1429"/>
                  </a:lnTo>
                  <a:lnTo>
                    <a:pt x="716" y="1430"/>
                  </a:lnTo>
                  <a:lnTo>
                    <a:pt x="738" y="1430"/>
                  </a:lnTo>
                  <a:lnTo>
                    <a:pt x="759" y="1429"/>
                  </a:lnTo>
                  <a:lnTo>
                    <a:pt x="781" y="1428"/>
                  </a:lnTo>
                  <a:lnTo>
                    <a:pt x="802" y="1425"/>
                  </a:lnTo>
                  <a:lnTo>
                    <a:pt x="823" y="1423"/>
                  </a:lnTo>
                  <a:lnTo>
                    <a:pt x="843" y="1419"/>
                  </a:lnTo>
                  <a:lnTo>
                    <a:pt x="864" y="1416"/>
                  </a:lnTo>
                  <a:lnTo>
                    <a:pt x="885" y="1411"/>
                  </a:lnTo>
                  <a:lnTo>
                    <a:pt x="925" y="1400"/>
                  </a:lnTo>
                  <a:lnTo>
                    <a:pt x="965" y="1386"/>
                  </a:lnTo>
                  <a:lnTo>
                    <a:pt x="1002" y="1370"/>
                  </a:lnTo>
                  <a:lnTo>
                    <a:pt x="1040" y="1353"/>
                  </a:lnTo>
                  <a:lnTo>
                    <a:pt x="1061" y="1341"/>
                  </a:lnTo>
                  <a:lnTo>
                    <a:pt x="1082" y="1330"/>
                  </a:lnTo>
                  <a:lnTo>
                    <a:pt x="1103" y="1317"/>
                  </a:lnTo>
                  <a:lnTo>
                    <a:pt x="1124" y="1303"/>
                  </a:lnTo>
                  <a:lnTo>
                    <a:pt x="1143" y="1288"/>
                  </a:lnTo>
                  <a:lnTo>
                    <a:pt x="1163" y="1274"/>
                  </a:lnTo>
                  <a:lnTo>
                    <a:pt x="1181" y="1259"/>
                  </a:lnTo>
                  <a:lnTo>
                    <a:pt x="1200" y="1243"/>
                  </a:lnTo>
                  <a:lnTo>
                    <a:pt x="1217" y="1226"/>
                  </a:lnTo>
                  <a:lnTo>
                    <a:pt x="1234" y="1209"/>
                  </a:lnTo>
                  <a:lnTo>
                    <a:pt x="1250" y="1190"/>
                  </a:lnTo>
                  <a:lnTo>
                    <a:pt x="1266" y="1172"/>
                  </a:lnTo>
                  <a:lnTo>
                    <a:pt x="1282" y="1154"/>
                  </a:lnTo>
                  <a:lnTo>
                    <a:pt x="1296" y="1134"/>
                  </a:lnTo>
                  <a:lnTo>
                    <a:pt x="1310" y="1115"/>
                  </a:lnTo>
                  <a:lnTo>
                    <a:pt x="1323" y="1094"/>
                  </a:lnTo>
                  <a:lnTo>
                    <a:pt x="1335" y="1073"/>
                  </a:lnTo>
                  <a:lnTo>
                    <a:pt x="1348" y="1052"/>
                  </a:lnTo>
                  <a:lnTo>
                    <a:pt x="1359" y="1030"/>
                  </a:lnTo>
                  <a:lnTo>
                    <a:pt x="1368" y="1008"/>
                  </a:lnTo>
                  <a:lnTo>
                    <a:pt x="1378" y="986"/>
                  </a:lnTo>
                  <a:lnTo>
                    <a:pt x="1388" y="963"/>
                  </a:lnTo>
                  <a:lnTo>
                    <a:pt x="1395" y="940"/>
                  </a:lnTo>
                  <a:lnTo>
                    <a:pt x="1403" y="915"/>
                  </a:lnTo>
                  <a:lnTo>
                    <a:pt x="1410" y="892"/>
                  </a:lnTo>
                  <a:lnTo>
                    <a:pt x="1415" y="867"/>
                  </a:lnTo>
                  <a:lnTo>
                    <a:pt x="1420" y="843"/>
                  </a:lnTo>
                  <a:lnTo>
                    <a:pt x="1425" y="817"/>
                  </a:lnTo>
                  <a:lnTo>
                    <a:pt x="1427" y="793"/>
                  </a:lnTo>
                  <a:lnTo>
                    <a:pt x="1430" y="767"/>
                  </a:lnTo>
                  <a:lnTo>
                    <a:pt x="1431" y="741"/>
                  </a:lnTo>
                  <a:lnTo>
                    <a:pt x="1431" y="716"/>
                  </a:lnTo>
                  <a:lnTo>
                    <a:pt x="1431" y="689"/>
                  </a:lnTo>
                  <a:lnTo>
                    <a:pt x="1430" y="664"/>
                  </a:lnTo>
                  <a:lnTo>
                    <a:pt x="1427" y="638"/>
                  </a:lnTo>
                  <a:lnTo>
                    <a:pt x="1425" y="614"/>
                  </a:lnTo>
                  <a:lnTo>
                    <a:pt x="1420" y="588"/>
                  </a:lnTo>
                  <a:lnTo>
                    <a:pt x="1415" y="564"/>
                  </a:lnTo>
                  <a:lnTo>
                    <a:pt x="1410" y="541"/>
                  </a:lnTo>
                  <a:lnTo>
                    <a:pt x="1404" y="516"/>
                  </a:lnTo>
                  <a:lnTo>
                    <a:pt x="1397" y="493"/>
                  </a:lnTo>
                  <a:lnTo>
                    <a:pt x="1388" y="470"/>
                  </a:lnTo>
                  <a:lnTo>
                    <a:pt x="1379" y="446"/>
                  </a:lnTo>
                  <a:lnTo>
                    <a:pt x="1370" y="424"/>
                  </a:lnTo>
                  <a:lnTo>
                    <a:pt x="1360" y="402"/>
                  </a:lnTo>
                  <a:lnTo>
                    <a:pt x="1349" y="380"/>
                  </a:lnTo>
                  <a:lnTo>
                    <a:pt x="1337" y="359"/>
                  </a:lnTo>
                  <a:lnTo>
                    <a:pt x="1324" y="339"/>
                  </a:lnTo>
                  <a:lnTo>
                    <a:pt x="1312" y="319"/>
                  </a:lnTo>
                  <a:lnTo>
                    <a:pt x="1297" y="299"/>
                  </a:lnTo>
                  <a:lnTo>
                    <a:pt x="1284" y="280"/>
                  </a:lnTo>
                  <a:lnTo>
                    <a:pt x="1269" y="260"/>
                  </a:lnTo>
                  <a:lnTo>
                    <a:pt x="1253" y="243"/>
                  </a:lnTo>
                  <a:lnTo>
                    <a:pt x="1237" y="225"/>
                  </a:lnTo>
                  <a:lnTo>
                    <a:pt x="1220" y="208"/>
                  </a:lnTo>
                  <a:lnTo>
                    <a:pt x="1203" y="190"/>
                  </a:lnTo>
                  <a:lnTo>
                    <a:pt x="1185" y="175"/>
                  </a:lnTo>
                  <a:lnTo>
                    <a:pt x="1166" y="160"/>
                  </a:lnTo>
                  <a:lnTo>
                    <a:pt x="1148" y="145"/>
                  </a:lnTo>
                  <a:lnTo>
                    <a:pt x="1129" y="131"/>
                  </a:lnTo>
                  <a:lnTo>
                    <a:pt x="1109" y="117"/>
                  </a:lnTo>
                  <a:lnTo>
                    <a:pt x="1088" y="104"/>
                  </a:lnTo>
                  <a:lnTo>
                    <a:pt x="1067" y="91"/>
                  </a:lnTo>
                  <a:lnTo>
                    <a:pt x="1047" y="8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1106" name="Freeform 82"/>
            <p:cNvSpPr>
              <a:spLocks/>
            </p:cNvSpPr>
            <p:nvPr userDrawn="1"/>
          </p:nvSpPr>
          <p:spPr bwMode="auto">
            <a:xfrm>
              <a:off x="3343" y="161"/>
              <a:ext cx="716" cy="715"/>
            </a:xfrm>
            <a:custGeom>
              <a:avLst/>
              <a:gdLst>
                <a:gd name="T0" fmla="*/ 1235 w 1432"/>
                <a:gd name="T1" fmla="*/ 223 h 1431"/>
                <a:gd name="T2" fmla="*/ 1145 w 1432"/>
                <a:gd name="T3" fmla="*/ 142 h 1431"/>
                <a:gd name="T4" fmla="*/ 1040 w 1432"/>
                <a:gd name="T5" fmla="*/ 77 h 1431"/>
                <a:gd name="T6" fmla="*/ 925 w 1432"/>
                <a:gd name="T7" fmla="*/ 31 h 1431"/>
                <a:gd name="T8" fmla="*/ 845 w 1432"/>
                <a:gd name="T9" fmla="*/ 11 h 1431"/>
                <a:gd name="T10" fmla="*/ 781 w 1432"/>
                <a:gd name="T11" fmla="*/ 3 h 1431"/>
                <a:gd name="T12" fmla="*/ 716 w 1432"/>
                <a:gd name="T13" fmla="*/ 0 h 1431"/>
                <a:gd name="T14" fmla="*/ 650 w 1432"/>
                <a:gd name="T15" fmla="*/ 3 h 1431"/>
                <a:gd name="T16" fmla="*/ 585 w 1432"/>
                <a:gd name="T17" fmla="*/ 11 h 1431"/>
                <a:gd name="T18" fmla="*/ 523 w 1432"/>
                <a:gd name="T19" fmla="*/ 26 h 1431"/>
                <a:gd name="T20" fmla="*/ 462 w 1432"/>
                <a:gd name="T21" fmla="*/ 47 h 1431"/>
                <a:gd name="T22" fmla="*/ 404 w 1432"/>
                <a:gd name="T23" fmla="*/ 71 h 1431"/>
                <a:gd name="T24" fmla="*/ 313 w 1432"/>
                <a:gd name="T25" fmla="*/ 124 h 1431"/>
                <a:gd name="T26" fmla="*/ 217 w 1432"/>
                <a:gd name="T27" fmla="*/ 202 h 1431"/>
                <a:gd name="T28" fmla="*/ 136 w 1432"/>
                <a:gd name="T29" fmla="*/ 296 h 1431"/>
                <a:gd name="T30" fmla="*/ 92 w 1432"/>
                <a:gd name="T31" fmla="*/ 365 h 1431"/>
                <a:gd name="T32" fmla="*/ 55 w 1432"/>
                <a:gd name="T33" fmla="*/ 440 h 1431"/>
                <a:gd name="T34" fmla="*/ 28 w 1432"/>
                <a:gd name="T35" fmla="*/ 518 h 1431"/>
                <a:gd name="T36" fmla="*/ 10 w 1432"/>
                <a:gd name="T37" fmla="*/ 600 h 1431"/>
                <a:gd name="T38" fmla="*/ 1 w 1432"/>
                <a:gd name="T39" fmla="*/ 686 h 1431"/>
                <a:gd name="T40" fmla="*/ 4 w 1432"/>
                <a:gd name="T41" fmla="*/ 779 h 1431"/>
                <a:gd name="T42" fmla="*/ 17 w 1432"/>
                <a:gd name="T43" fmla="*/ 870 h 1431"/>
                <a:gd name="T44" fmla="*/ 43 w 1432"/>
                <a:gd name="T45" fmla="*/ 958 h 1431"/>
                <a:gd name="T46" fmla="*/ 78 w 1432"/>
                <a:gd name="T47" fmla="*/ 1042 h 1431"/>
                <a:gd name="T48" fmla="*/ 125 w 1432"/>
                <a:gd name="T49" fmla="*/ 1119 h 1431"/>
                <a:gd name="T50" fmla="*/ 186 w 1432"/>
                <a:gd name="T51" fmla="*/ 1196 h 1431"/>
                <a:gd name="T52" fmla="*/ 271 w 1432"/>
                <a:gd name="T53" fmla="*/ 1275 h 1431"/>
                <a:gd name="T54" fmla="*/ 368 w 1432"/>
                <a:gd name="T55" fmla="*/ 1340 h 1431"/>
                <a:gd name="T56" fmla="*/ 476 w 1432"/>
                <a:gd name="T57" fmla="*/ 1389 h 1431"/>
                <a:gd name="T58" fmla="*/ 592 w 1432"/>
                <a:gd name="T59" fmla="*/ 1420 h 1431"/>
                <a:gd name="T60" fmla="*/ 716 w 1432"/>
                <a:gd name="T61" fmla="*/ 1431 h 1431"/>
                <a:gd name="T62" fmla="*/ 780 w 1432"/>
                <a:gd name="T63" fmla="*/ 1428 h 1431"/>
                <a:gd name="T64" fmla="*/ 883 w 1432"/>
                <a:gd name="T65" fmla="*/ 1411 h 1431"/>
                <a:gd name="T66" fmla="*/ 999 w 1432"/>
                <a:gd name="T67" fmla="*/ 1373 h 1431"/>
                <a:gd name="T68" fmla="*/ 1105 w 1432"/>
                <a:gd name="T69" fmla="*/ 1316 h 1431"/>
                <a:gd name="T70" fmla="*/ 1200 w 1432"/>
                <a:gd name="T71" fmla="*/ 1242 h 1431"/>
                <a:gd name="T72" fmla="*/ 1280 w 1432"/>
                <a:gd name="T73" fmla="*/ 1154 h 1431"/>
                <a:gd name="T74" fmla="*/ 1329 w 1432"/>
                <a:gd name="T75" fmla="*/ 1083 h 1431"/>
                <a:gd name="T76" fmla="*/ 1370 w 1432"/>
                <a:gd name="T77" fmla="*/ 1006 h 1431"/>
                <a:gd name="T78" fmla="*/ 1400 w 1432"/>
                <a:gd name="T79" fmla="*/ 923 h 1431"/>
                <a:gd name="T80" fmla="*/ 1421 w 1432"/>
                <a:gd name="T81" fmla="*/ 836 h 1431"/>
                <a:gd name="T82" fmla="*/ 1431 w 1432"/>
                <a:gd name="T83" fmla="*/ 746 h 1431"/>
                <a:gd name="T84" fmla="*/ 1430 w 1432"/>
                <a:gd name="T85" fmla="*/ 655 h 1431"/>
                <a:gd name="T86" fmla="*/ 1416 w 1432"/>
                <a:gd name="T87" fmla="*/ 568 h 1431"/>
                <a:gd name="T88" fmla="*/ 1393 w 1432"/>
                <a:gd name="T89" fmla="*/ 484 h 1431"/>
                <a:gd name="T90" fmla="*/ 1361 w 1432"/>
                <a:gd name="T91" fmla="*/ 405 h 1431"/>
                <a:gd name="T92" fmla="*/ 1320 w 1432"/>
                <a:gd name="T93" fmla="*/ 331 h 1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32" h="1431">
                  <a:moveTo>
                    <a:pt x="1288" y="284"/>
                  </a:moveTo>
                  <a:lnTo>
                    <a:pt x="1262" y="252"/>
                  </a:lnTo>
                  <a:lnTo>
                    <a:pt x="1235" y="223"/>
                  </a:lnTo>
                  <a:lnTo>
                    <a:pt x="1206" y="194"/>
                  </a:lnTo>
                  <a:lnTo>
                    <a:pt x="1176" y="167"/>
                  </a:lnTo>
                  <a:lnTo>
                    <a:pt x="1145" y="142"/>
                  </a:lnTo>
                  <a:lnTo>
                    <a:pt x="1110" y="118"/>
                  </a:lnTo>
                  <a:lnTo>
                    <a:pt x="1076" y="97"/>
                  </a:lnTo>
                  <a:lnTo>
                    <a:pt x="1040" y="77"/>
                  </a:lnTo>
                  <a:lnTo>
                    <a:pt x="1004" y="59"/>
                  </a:lnTo>
                  <a:lnTo>
                    <a:pt x="965" y="44"/>
                  </a:lnTo>
                  <a:lnTo>
                    <a:pt x="925" y="31"/>
                  </a:lnTo>
                  <a:lnTo>
                    <a:pt x="885" y="20"/>
                  </a:lnTo>
                  <a:lnTo>
                    <a:pt x="865" y="15"/>
                  </a:lnTo>
                  <a:lnTo>
                    <a:pt x="845" y="11"/>
                  </a:lnTo>
                  <a:lnTo>
                    <a:pt x="824" y="7"/>
                  </a:lnTo>
                  <a:lnTo>
                    <a:pt x="802" y="5"/>
                  </a:lnTo>
                  <a:lnTo>
                    <a:pt x="781" y="3"/>
                  </a:lnTo>
                  <a:lnTo>
                    <a:pt x="759" y="1"/>
                  </a:lnTo>
                  <a:lnTo>
                    <a:pt x="738" y="0"/>
                  </a:lnTo>
                  <a:lnTo>
                    <a:pt x="716" y="0"/>
                  </a:lnTo>
                  <a:lnTo>
                    <a:pt x="694" y="0"/>
                  </a:lnTo>
                  <a:lnTo>
                    <a:pt x="672" y="1"/>
                  </a:lnTo>
                  <a:lnTo>
                    <a:pt x="650" y="3"/>
                  </a:lnTo>
                  <a:lnTo>
                    <a:pt x="628" y="5"/>
                  </a:lnTo>
                  <a:lnTo>
                    <a:pt x="606" y="7"/>
                  </a:lnTo>
                  <a:lnTo>
                    <a:pt x="585" y="11"/>
                  </a:lnTo>
                  <a:lnTo>
                    <a:pt x="564" y="16"/>
                  </a:lnTo>
                  <a:lnTo>
                    <a:pt x="544" y="21"/>
                  </a:lnTo>
                  <a:lnTo>
                    <a:pt x="523" y="26"/>
                  </a:lnTo>
                  <a:lnTo>
                    <a:pt x="502" y="32"/>
                  </a:lnTo>
                  <a:lnTo>
                    <a:pt x="482" y="39"/>
                  </a:lnTo>
                  <a:lnTo>
                    <a:pt x="462" y="47"/>
                  </a:lnTo>
                  <a:lnTo>
                    <a:pt x="442" y="54"/>
                  </a:lnTo>
                  <a:lnTo>
                    <a:pt x="422" y="63"/>
                  </a:lnTo>
                  <a:lnTo>
                    <a:pt x="404" y="71"/>
                  </a:lnTo>
                  <a:lnTo>
                    <a:pt x="386" y="81"/>
                  </a:lnTo>
                  <a:lnTo>
                    <a:pt x="349" y="100"/>
                  </a:lnTo>
                  <a:lnTo>
                    <a:pt x="313" y="124"/>
                  </a:lnTo>
                  <a:lnTo>
                    <a:pt x="280" y="148"/>
                  </a:lnTo>
                  <a:lnTo>
                    <a:pt x="247" y="174"/>
                  </a:lnTo>
                  <a:lnTo>
                    <a:pt x="217" y="202"/>
                  </a:lnTo>
                  <a:lnTo>
                    <a:pt x="189" y="231"/>
                  </a:lnTo>
                  <a:lnTo>
                    <a:pt x="162" y="263"/>
                  </a:lnTo>
                  <a:lnTo>
                    <a:pt x="136" y="296"/>
                  </a:lnTo>
                  <a:lnTo>
                    <a:pt x="120" y="318"/>
                  </a:lnTo>
                  <a:lnTo>
                    <a:pt x="105" y="342"/>
                  </a:lnTo>
                  <a:lnTo>
                    <a:pt x="92" y="365"/>
                  </a:lnTo>
                  <a:lnTo>
                    <a:pt x="78" y="389"/>
                  </a:lnTo>
                  <a:lnTo>
                    <a:pt x="66" y="414"/>
                  </a:lnTo>
                  <a:lnTo>
                    <a:pt x="55" y="440"/>
                  </a:lnTo>
                  <a:lnTo>
                    <a:pt x="45" y="465"/>
                  </a:lnTo>
                  <a:lnTo>
                    <a:pt x="37" y="491"/>
                  </a:lnTo>
                  <a:lnTo>
                    <a:pt x="28" y="518"/>
                  </a:lnTo>
                  <a:lnTo>
                    <a:pt x="21" y="545"/>
                  </a:lnTo>
                  <a:lnTo>
                    <a:pt x="15" y="573"/>
                  </a:lnTo>
                  <a:lnTo>
                    <a:pt x="10" y="600"/>
                  </a:lnTo>
                  <a:lnTo>
                    <a:pt x="6" y="628"/>
                  </a:lnTo>
                  <a:lnTo>
                    <a:pt x="2" y="657"/>
                  </a:lnTo>
                  <a:lnTo>
                    <a:pt x="1" y="686"/>
                  </a:lnTo>
                  <a:lnTo>
                    <a:pt x="0" y="715"/>
                  </a:lnTo>
                  <a:lnTo>
                    <a:pt x="1" y="747"/>
                  </a:lnTo>
                  <a:lnTo>
                    <a:pt x="4" y="779"/>
                  </a:lnTo>
                  <a:lnTo>
                    <a:pt x="6" y="810"/>
                  </a:lnTo>
                  <a:lnTo>
                    <a:pt x="11" y="841"/>
                  </a:lnTo>
                  <a:lnTo>
                    <a:pt x="17" y="870"/>
                  </a:lnTo>
                  <a:lnTo>
                    <a:pt x="25" y="901"/>
                  </a:lnTo>
                  <a:lnTo>
                    <a:pt x="33" y="930"/>
                  </a:lnTo>
                  <a:lnTo>
                    <a:pt x="43" y="958"/>
                  </a:lnTo>
                  <a:lnTo>
                    <a:pt x="54" y="987"/>
                  </a:lnTo>
                  <a:lnTo>
                    <a:pt x="66" y="1015"/>
                  </a:lnTo>
                  <a:lnTo>
                    <a:pt x="78" y="1042"/>
                  </a:lnTo>
                  <a:lnTo>
                    <a:pt x="93" y="1067"/>
                  </a:lnTo>
                  <a:lnTo>
                    <a:pt x="109" y="1093"/>
                  </a:lnTo>
                  <a:lnTo>
                    <a:pt x="125" y="1119"/>
                  </a:lnTo>
                  <a:lnTo>
                    <a:pt x="142" y="1143"/>
                  </a:lnTo>
                  <a:lnTo>
                    <a:pt x="160" y="1167"/>
                  </a:lnTo>
                  <a:lnTo>
                    <a:pt x="186" y="1196"/>
                  </a:lnTo>
                  <a:lnTo>
                    <a:pt x="213" y="1224"/>
                  </a:lnTo>
                  <a:lnTo>
                    <a:pt x="241" y="1251"/>
                  </a:lnTo>
                  <a:lnTo>
                    <a:pt x="271" y="1275"/>
                  </a:lnTo>
                  <a:lnTo>
                    <a:pt x="302" y="1299"/>
                  </a:lnTo>
                  <a:lnTo>
                    <a:pt x="334" y="1321"/>
                  </a:lnTo>
                  <a:lnTo>
                    <a:pt x="368" y="1340"/>
                  </a:lnTo>
                  <a:lnTo>
                    <a:pt x="403" y="1359"/>
                  </a:lnTo>
                  <a:lnTo>
                    <a:pt x="439" y="1376"/>
                  </a:lnTo>
                  <a:lnTo>
                    <a:pt x="476" y="1389"/>
                  </a:lnTo>
                  <a:lnTo>
                    <a:pt x="514" y="1402"/>
                  </a:lnTo>
                  <a:lnTo>
                    <a:pt x="553" y="1413"/>
                  </a:lnTo>
                  <a:lnTo>
                    <a:pt x="592" y="1420"/>
                  </a:lnTo>
                  <a:lnTo>
                    <a:pt x="633" y="1426"/>
                  </a:lnTo>
                  <a:lnTo>
                    <a:pt x="674" y="1430"/>
                  </a:lnTo>
                  <a:lnTo>
                    <a:pt x="716" y="1431"/>
                  </a:lnTo>
                  <a:lnTo>
                    <a:pt x="737" y="1431"/>
                  </a:lnTo>
                  <a:lnTo>
                    <a:pt x="759" y="1430"/>
                  </a:lnTo>
                  <a:lnTo>
                    <a:pt x="780" y="1428"/>
                  </a:lnTo>
                  <a:lnTo>
                    <a:pt x="801" y="1426"/>
                  </a:lnTo>
                  <a:lnTo>
                    <a:pt x="842" y="1420"/>
                  </a:lnTo>
                  <a:lnTo>
                    <a:pt x="883" y="1411"/>
                  </a:lnTo>
                  <a:lnTo>
                    <a:pt x="923" y="1400"/>
                  </a:lnTo>
                  <a:lnTo>
                    <a:pt x="961" y="1388"/>
                  </a:lnTo>
                  <a:lnTo>
                    <a:pt x="999" y="1373"/>
                  </a:lnTo>
                  <a:lnTo>
                    <a:pt x="1036" y="1356"/>
                  </a:lnTo>
                  <a:lnTo>
                    <a:pt x="1071" y="1337"/>
                  </a:lnTo>
                  <a:lnTo>
                    <a:pt x="1105" y="1316"/>
                  </a:lnTo>
                  <a:lnTo>
                    <a:pt x="1138" y="1293"/>
                  </a:lnTo>
                  <a:lnTo>
                    <a:pt x="1170" y="1268"/>
                  </a:lnTo>
                  <a:lnTo>
                    <a:pt x="1200" y="1242"/>
                  </a:lnTo>
                  <a:lnTo>
                    <a:pt x="1229" y="1214"/>
                  </a:lnTo>
                  <a:lnTo>
                    <a:pt x="1256" y="1185"/>
                  </a:lnTo>
                  <a:lnTo>
                    <a:pt x="1280" y="1154"/>
                  </a:lnTo>
                  <a:lnTo>
                    <a:pt x="1299" y="1131"/>
                  </a:lnTo>
                  <a:lnTo>
                    <a:pt x="1315" y="1108"/>
                  </a:lnTo>
                  <a:lnTo>
                    <a:pt x="1329" y="1083"/>
                  </a:lnTo>
                  <a:lnTo>
                    <a:pt x="1344" y="1058"/>
                  </a:lnTo>
                  <a:lnTo>
                    <a:pt x="1358" y="1032"/>
                  </a:lnTo>
                  <a:lnTo>
                    <a:pt x="1370" y="1006"/>
                  </a:lnTo>
                  <a:lnTo>
                    <a:pt x="1382" y="979"/>
                  </a:lnTo>
                  <a:lnTo>
                    <a:pt x="1392" y="951"/>
                  </a:lnTo>
                  <a:lnTo>
                    <a:pt x="1400" y="923"/>
                  </a:lnTo>
                  <a:lnTo>
                    <a:pt x="1409" y="895"/>
                  </a:lnTo>
                  <a:lnTo>
                    <a:pt x="1416" y="865"/>
                  </a:lnTo>
                  <a:lnTo>
                    <a:pt x="1421" y="836"/>
                  </a:lnTo>
                  <a:lnTo>
                    <a:pt x="1426" y="807"/>
                  </a:lnTo>
                  <a:lnTo>
                    <a:pt x="1430" y="776"/>
                  </a:lnTo>
                  <a:lnTo>
                    <a:pt x="1431" y="746"/>
                  </a:lnTo>
                  <a:lnTo>
                    <a:pt x="1432" y="715"/>
                  </a:lnTo>
                  <a:lnTo>
                    <a:pt x="1431" y="686"/>
                  </a:lnTo>
                  <a:lnTo>
                    <a:pt x="1430" y="655"/>
                  </a:lnTo>
                  <a:lnTo>
                    <a:pt x="1426" y="626"/>
                  </a:lnTo>
                  <a:lnTo>
                    <a:pt x="1422" y="596"/>
                  </a:lnTo>
                  <a:lnTo>
                    <a:pt x="1416" y="568"/>
                  </a:lnTo>
                  <a:lnTo>
                    <a:pt x="1410" y="540"/>
                  </a:lnTo>
                  <a:lnTo>
                    <a:pt x="1403" y="512"/>
                  </a:lnTo>
                  <a:lnTo>
                    <a:pt x="1393" y="484"/>
                  </a:lnTo>
                  <a:lnTo>
                    <a:pt x="1383" y="457"/>
                  </a:lnTo>
                  <a:lnTo>
                    <a:pt x="1373" y="431"/>
                  </a:lnTo>
                  <a:lnTo>
                    <a:pt x="1361" y="405"/>
                  </a:lnTo>
                  <a:lnTo>
                    <a:pt x="1348" y="380"/>
                  </a:lnTo>
                  <a:lnTo>
                    <a:pt x="1334" y="355"/>
                  </a:lnTo>
                  <a:lnTo>
                    <a:pt x="1320" y="331"/>
                  </a:lnTo>
                  <a:lnTo>
                    <a:pt x="1304" y="307"/>
                  </a:lnTo>
                  <a:lnTo>
                    <a:pt x="1288" y="284"/>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1107" name="Freeform 83"/>
            <p:cNvSpPr>
              <a:spLocks/>
            </p:cNvSpPr>
            <p:nvPr userDrawn="1"/>
          </p:nvSpPr>
          <p:spPr bwMode="auto">
            <a:xfrm>
              <a:off x="3343" y="3405"/>
              <a:ext cx="716" cy="715"/>
            </a:xfrm>
            <a:custGeom>
              <a:avLst/>
              <a:gdLst>
                <a:gd name="T0" fmla="*/ 1282 w 1432"/>
                <a:gd name="T1" fmla="*/ 278 h 1431"/>
                <a:gd name="T2" fmla="*/ 1240 w 1432"/>
                <a:gd name="T3" fmla="*/ 229 h 1431"/>
                <a:gd name="T4" fmla="*/ 1195 w 1432"/>
                <a:gd name="T5" fmla="*/ 184 h 1431"/>
                <a:gd name="T6" fmla="*/ 1146 w 1432"/>
                <a:gd name="T7" fmla="*/ 143 h 1431"/>
                <a:gd name="T8" fmla="*/ 1092 w 1432"/>
                <a:gd name="T9" fmla="*/ 107 h 1431"/>
                <a:gd name="T10" fmla="*/ 1036 w 1432"/>
                <a:gd name="T11" fmla="*/ 76 h 1431"/>
                <a:gd name="T12" fmla="*/ 977 w 1432"/>
                <a:gd name="T13" fmla="*/ 49 h 1431"/>
                <a:gd name="T14" fmla="*/ 916 w 1432"/>
                <a:gd name="T15" fmla="*/ 28 h 1431"/>
                <a:gd name="T16" fmla="*/ 851 w 1432"/>
                <a:gd name="T17" fmla="*/ 12 h 1431"/>
                <a:gd name="T18" fmla="*/ 785 w 1432"/>
                <a:gd name="T19" fmla="*/ 4 h 1431"/>
                <a:gd name="T20" fmla="*/ 716 w 1432"/>
                <a:gd name="T21" fmla="*/ 0 h 1431"/>
                <a:gd name="T22" fmla="*/ 649 w 1432"/>
                <a:gd name="T23" fmla="*/ 4 h 1431"/>
                <a:gd name="T24" fmla="*/ 584 w 1432"/>
                <a:gd name="T25" fmla="*/ 12 h 1431"/>
                <a:gd name="T26" fmla="*/ 521 w 1432"/>
                <a:gd name="T27" fmla="*/ 27 h 1431"/>
                <a:gd name="T28" fmla="*/ 460 w 1432"/>
                <a:gd name="T29" fmla="*/ 47 h 1431"/>
                <a:gd name="T30" fmla="*/ 403 w 1432"/>
                <a:gd name="T31" fmla="*/ 72 h 1431"/>
                <a:gd name="T32" fmla="*/ 348 w 1432"/>
                <a:gd name="T33" fmla="*/ 103 h 1431"/>
                <a:gd name="T34" fmla="*/ 278 w 1432"/>
                <a:gd name="T35" fmla="*/ 149 h 1431"/>
                <a:gd name="T36" fmla="*/ 186 w 1432"/>
                <a:gd name="T37" fmla="*/ 235 h 1431"/>
                <a:gd name="T38" fmla="*/ 119 w 1432"/>
                <a:gd name="T39" fmla="*/ 322 h 1431"/>
                <a:gd name="T40" fmla="*/ 77 w 1432"/>
                <a:gd name="T41" fmla="*/ 392 h 1431"/>
                <a:gd name="T42" fmla="*/ 45 w 1432"/>
                <a:gd name="T43" fmla="*/ 468 h 1431"/>
                <a:gd name="T44" fmla="*/ 21 w 1432"/>
                <a:gd name="T45" fmla="*/ 547 h 1431"/>
                <a:gd name="T46" fmla="*/ 5 w 1432"/>
                <a:gd name="T47" fmla="*/ 629 h 1431"/>
                <a:gd name="T48" fmla="*/ 0 w 1432"/>
                <a:gd name="T49" fmla="*/ 716 h 1431"/>
                <a:gd name="T50" fmla="*/ 7 w 1432"/>
                <a:gd name="T51" fmla="*/ 814 h 1431"/>
                <a:gd name="T52" fmla="*/ 27 w 1432"/>
                <a:gd name="T53" fmla="*/ 908 h 1431"/>
                <a:gd name="T54" fmla="*/ 58 w 1432"/>
                <a:gd name="T55" fmla="*/ 998 h 1431"/>
                <a:gd name="T56" fmla="*/ 100 w 1432"/>
                <a:gd name="T57" fmla="*/ 1081 h 1431"/>
                <a:gd name="T58" fmla="*/ 153 w 1432"/>
                <a:gd name="T59" fmla="*/ 1158 h 1431"/>
                <a:gd name="T60" fmla="*/ 225 w 1432"/>
                <a:gd name="T61" fmla="*/ 1236 h 1431"/>
                <a:gd name="T62" fmla="*/ 313 w 1432"/>
                <a:gd name="T63" fmla="*/ 1307 h 1431"/>
                <a:gd name="T64" fmla="*/ 413 w 1432"/>
                <a:gd name="T65" fmla="*/ 1364 h 1431"/>
                <a:gd name="T66" fmla="*/ 520 w 1432"/>
                <a:gd name="T67" fmla="*/ 1404 h 1431"/>
                <a:gd name="T68" fmla="*/ 635 w 1432"/>
                <a:gd name="T69" fmla="*/ 1427 h 1431"/>
                <a:gd name="T70" fmla="*/ 755 w 1432"/>
                <a:gd name="T71" fmla="*/ 1431 h 1431"/>
                <a:gd name="T72" fmla="*/ 870 w 1432"/>
                <a:gd name="T73" fmla="*/ 1415 h 1431"/>
                <a:gd name="T74" fmla="*/ 979 w 1432"/>
                <a:gd name="T75" fmla="*/ 1382 h 1431"/>
                <a:gd name="T76" fmla="*/ 1080 w 1432"/>
                <a:gd name="T77" fmla="*/ 1333 h 1431"/>
                <a:gd name="T78" fmla="*/ 1170 w 1432"/>
                <a:gd name="T79" fmla="*/ 1269 h 1431"/>
                <a:gd name="T80" fmla="*/ 1250 w 1432"/>
                <a:gd name="T81" fmla="*/ 1192 h 1431"/>
                <a:gd name="T82" fmla="*/ 1309 w 1432"/>
                <a:gd name="T83" fmla="*/ 1118 h 1431"/>
                <a:gd name="T84" fmla="*/ 1358 w 1432"/>
                <a:gd name="T85" fmla="*/ 1034 h 1431"/>
                <a:gd name="T86" fmla="*/ 1394 w 1432"/>
                <a:gd name="T87" fmla="*/ 945 h 1431"/>
                <a:gd name="T88" fmla="*/ 1419 w 1432"/>
                <a:gd name="T89" fmla="*/ 850 h 1431"/>
                <a:gd name="T90" fmla="*/ 1431 w 1432"/>
                <a:gd name="T91" fmla="*/ 750 h 1431"/>
                <a:gd name="T92" fmla="*/ 1430 w 1432"/>
                <a:gd name="T93" fmla="*/ 660 h 1431"/>
                <a:gd name="T94" fmla="*/ 1419 w 1432"/>
                <a:gd name="T95" fmla="*/ 579 h 1431"/>
                <a:gd name="T96" fmla="*/ 1399 w 1432"/>
                <a:gd name="T97" fmla="*/ 501 h 1431"/>
                <a:gd name="T98" fmla="*/ 1371 w 1432"/>
                <a:gd name="T99" fmla="*/ 426 h 1431"/>
                <a:gd name="T100" fmla="*/ 1335 w 1432"/>
                <a:gd name="T101" fmla="*/ 356 h 1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32" h="1431">
                  <a:moveTo>
                    <a:pt x="1307" y="312"/>
                  </a:moveTo>
                  <a:lnTo>
                    <a:pt x="1295" y="295"/>
                  </a:lnTo>
                  <a:lnTo>
                    <a:pt x="1282" y="278"/>
                  </a:lnTo>
                  <a:lnTo>
                    <a:pt x="1268" y="261"/>
                  </a:lnTo>
                  <a:lnTo>
                    <a:pt x="1255" y="245"/>
                  </a:lnTo>
                  <a:lnTo>
                    <a:pt x="1240" y="229"/>
                  </a:lnTo>
                  <a:lnTo>
                    <a:pt x="1225" y="213"/>
                  </a:lnTo>
                  <a:lnTo>
                    <a:pt x="1211" y="198"/>
                  </a:lnTo>
                  <a:lnTo>
                    <a:pt x="1195" y="184"/>
                  </a:lnTo>
                  <a:lnTo>
                    <a:pt x="1179" y="170"/>
                  </a:lnTo>
                  <a:lnTo>
                    <a:pt x="1162" y="157"/>
                  </a:lnTo>
                  <a:lnTo>
                    <a:pt x="1146" y="143"/>
                  </a:lnTo>
                  <a:lnTo>
                    <a:pt x="1129" y="131"/>
                  </a:lnTo>
                  <a:lnTo>
                    <a:pt x="1110" y="119"/>
                  </a:lnTo>
                  <a:lnTo>
                    <a:pt x="1092" y="107"/>
                  </a:lnTo>
                  <a:lnTo>
                    <a:pt x="1074" y="96"/>
                  </a:lnTo>
                  <a:lnTo>
                    <a:pt x="1055" y="86"/>
                  </a:lnTo>
                  <a:lnTo>
                    <a:pt x="1036" y="76"/>
                  </a:lnTo>
                  <a:lnTo>
                    <a:pt x="1017" y="66"/>
                  </a:lnTo>
                  <a:lnTo>
                    <a:pt x="996" y="58"/>
                  </a:lnTo>
                  <a:lnTo>
                    <a:pt x="977" y="49"/>
                  </a:lnTo>
                  <a:lnTo>
                    <a:pt x="956" y="42"/>
                  </a:lnTo>
                  <a:lnTo>
                    <a:pt x="936" y="34"/>
                  </a:lnTo>
                  <a:lnTo>
                    <a:pt x="916" y="28"/>
                  </a:lnTo>
                  <a:lnTo>
                    <a:pt x="894" y="22"/>
                  </a:lnTo>
                  <a:lnTo>
                    <a:pt x="873" y="17"/>
                  </a:lnTo>
                  <a:lnTo>
                    <a:pt x="851" y="12"/>
                  </a:lnTo>
                  <a:lnTo>
                    <a:pt x="829" y="9"/>
                  </a:lnTo>
                  <a:lnTo>
                    <a:pt x="807" y="6"/>
                  </a:lnTo>
                  <a:lnTo>
                    <a:pt x="785" y="4"/>
                  </a:lnTo>
                  <a:lnTo>
                    <a:pt x="761" y="1"/>
                  </a:lnTo>
                  <a:lnTo>
                    <a:pt x="739" y="0"/>
                  </a:lnTo>
                  <a:lnTo>
                    <a:pt x="716" y="0"/>
                  </a:lnTo>
                  <a:lnTo>
                    <a:pt x="694" y="0"/>
                  </a:lnTo>
                  <a:lnTo>
                    <a:pt x="671" y="1"/>
                  </a:lnTo>
                  <a:lnTo>
                    <a:pt x="649" y="4"/>
                  </a:lnTo>
                  <a:lnTo>
                    <a:pt x="628" y="5"/>
                  </a:lnTo>
                  <a:lnTo>
                    <a:pt x="606" y="9"/>
                  </a:lnTo>
                  <a:lnTo>
                    <a:pt x="584" y="12"/>
                  </a:lnTo>
                  <a:lnTo>
                    <a:pt x="563" y="16"/>
                  </a:lnTo>
                  <a:lnTo>
                    <a:pt x="542" y="21"/>
                  </a:lnTo>
                  <a:lnTo>
                    <a:pt x="521" y="27"/>
                  </a:lnTo>
                  <a:lnTo>
                    <a:pt x="501" y="33"/>
                  </a:lnTo>
                  <a:lnTo>
                    <a:pt x="481" y="39"/>
                  </a:lnTo>
                  <a:lnTo>
                    <a:pt x="460" y="47"/>
                  </a:lnTo>
                  <a:lnTo>
                    <a:pt x="441" y="55"/>
                  </a:lnTo>
                  <a:lnTo>
                    <a:pt x="421" y="64"/>
                  </a:lnTo>
                  <a:lnTo>
                    <a:pt x="403" y="72"/>
                  </a:lnTo>
                  <a:lnTo>
                    <a:pt x="383" y="82"/>
                  </a:lnTo>
                  <a:lnTo>
                    <a:pt x="365" y="92"/>
                  </a:lnTo>
                  <a:lnTo>
                    <a:pt x="348" y="103"/>
                  </a:lnTo>
                  <a:lnTo>
                    <a:pt x="329" y="114"/>
                  </a:lnTo>
                  <a:lnTo>
                    <a:pt x="312" y="125"/>
                  </a:lnTo>
                  <a:lnTo>
                    <a:pt x="278" y="149"/>
                  </a:lnTo>
                  <a:lnTo>
                    <a:pt x="246" y="176"/>
                  </a:lnTo>
                  <a:lnTo>
                    <a:pt x="215" y="204"/>
                  </a:lnTo>
                  <a:lnTo>
                    <a:pt x="186" y="235"/>
                  </a:lnTo>
                  <a:lnTo>
                    <a:pt x="159" y="266"/>
                  </a:lnTo>
                  <a:lnTo>
                    <a:pt x="133" y="300"/>
                  </a:lnTo>
                  <a:lnTo>
                    <a:pt x="119" y="322"/>
                  </a:lnTo>
                  <a:lnTo>
                    <a:pt x="104" y="345"/>
                  </a:lnTo>
                  <a:lnTo>
                    <a:pt x="91" y="368"/>
                  </a:lnTo>
                  <a:lnTo>
                    <a:pt x="77" y="392"/>
                  </a:lnTo>
                  <a:lnTo>
                    <a:pt x="66" y="416"/>
                  </a:lnTo>
                  <a:lnTo>
                    <a:pt x="55" y="442"/>
                  </a:lnTo>
                  <a:lnTo>
                    <a:pt x="45" y="468"/>
                  </a:lnTo>
                  <a:lnTo>
                    <a:pt x="36" y="493"/>
                  </a:lnTo>
                  <a:lnTo>
                    <a:pt x="27" y="520"/>
                  </a:lnTo>
                  <a:lnTo>
                    <a:pt x="21" y="547"/>
                  </a:lnTo>
                  <a:lnTo>
                    <a:pt x="15" y="574"/>
                  </a:lnTo>
                  <a:lnTo>
                    <a:pt x="10" y="602"/>
                  </a:lnTo>
                  <a:lnTo>
                    <a:pt x="5" y="629"/>
                  </a:lnTo>
                  <a:lnTo>
                    <a:pt x="2" y="659"/>
                  </a:lnTo>
                  <a:lnTo>
                    <a:pt x="1" y="687"/>
                  </a:lnTo>
                  <a:lnTo>
                    <a:pt x="0" y="716"/>
                  </a:lnTo>
                  <a:lnTo>
                    <a:pt x="1" y="749"/>
                  </a:lnTo>
                  <a:lnTo>
                    <a:pt x="4" y="782"/>
                  </a:lnTo>
                  <a:lnTo>
                    <a:pt x="7" y="814"/>
                  </a:lnTo>
                  <a:lnTo>
                    <a:pt x="12" y="846"/>
                  </a:lnTo>
                  <a:lnTo>
                    <a:pt x="18" y="878"/>
                  </a:lnTo>
                  <a:lnTo>
                    <a:pt x="27" y="908"/>
                  </a:lnTo>
                  <a:lnTo>
                    <a:pt x="36" y="939"/>
                  </a:lnTo>
                  <a:lnTo>
                    <a:pt x="47" y="968"/>
                  </a:lnTo>
                  <a:lnTo>
                    <a:pt x="58" y="998"/>
                  </a:lnTo>
                  <a:lnTo>
                    <a:pt x="71" y="1026"/>
                  </a:lnTo>
                  <a:lnTo>
                    <a:pt x="86" y="1054"/>
                  </a:lnTo>
                  <a:lnTo>
                    <a:pt x="100" y="1081"/>
                  </a:lnTo>
                  <a:lnTo>
                    <a:pt x="116" y="1107"/>
                  </a:lnTo>
                  <a:lnTo>
                    <a:pt x="135" y="1132"/>
                  </a:lnTo>
                  <a:lnTo>
                    <a:pt x="153" y="1158"/>
                  </a:lnTo>
                  <a:lnTo>
                    <a:pt x="173" y="1181"/>
                  </a:lnTo>
                  <a:lnTo>
                    <a:pt x="198" y="1209"/>
                  </a:lnTo>
                  <a:lnTo>
                    <a:pt x="225" y="1236"/>
                  </a:lnTo>
                  <a:lnTo>
                    <a:pt x="253" y="1261"/>
                  </a:lnTo>
                  <a:lnTo>
                    <a:pt x="283" y="1285"/>
                  </a:lnTo>
                  <a:lnTo>
                    <a:pt x="313" y="1307"/>
                  </a:lnTo>
                  <a:lnTo>
                    <a:pt x="345" y="1328"/>
                  </a:lnTo>
                  <a:lnTo>
                    <a:pt x="378" y="1346"/>
                  </a:lnTo>
                  <a:lnTo>
                    <a:pt x="413" y="1364"/>
                  </a:lnTo>
                  <a:lnTo>
                    <a:pt x="447" y="1379"/>
                  </a:lnTo>
                  <a:lnTo>
                    <a:pt x="484" y="1393"/>
                  </a:lnTo>
                  <a:lnTo>
                    <a:pt x="520" y="1404"/>
                  </a:lnTo>
                  <a:lnTo>
                    <a:pt x="558" y="1414"/>
                  </a:lnTo>
                  <a:lnTo>
                    <a:pt x="596" y="1421"/>
                  </a:lnTo>
                  <a:lnTo>
                    <a:pt x="635" y="1427"/>
                  </a:lnTo>
                  <a:lnTo>
                    <a:pt x="676" y="1431"/>
                  </a:lnTo>
                  <a:lnTo>
                    <a:pt x="716" y="1431"/>
                  </a:lnTo>
                  <a:lnTo>
                    <a:pt x="755" y="1431"/>
                  </a:lnTo>
                  <a:lnTo>
                    <a:pt x="794" y="1427"/>
                  </a:lnTo>
                  <a:lnTo>
                    <a:pt x="832" y="1422"/>
                  </a:lnTo>
                  <a:lnTo>
                    <a:pt x="870" y="1415"/>
                  </a:lnTo>
                  <a:lnTo>
                    <a:pt x="907" y="1405"/>
                  </a:lnTo>
                  <a:lnTo>
                    <a:pt x="944" y="1394"/>
                  </a:lnTo>
                  <a:lnTo>
                    <a:pt x="979" y="1382"/>
                  </a:lnTo>
                  <a:lnTo>
                    <a:pt x="1014" y="1367"/>
                  </a:lnTo>
                  <a:lnTo>
                    <a:pt x="1047" y="1350"/>
                  </a:lnTo>
                  <a:lnTo>
                    <a:pt x="1080" y="1333"/>
                  </a:lnTo>
                  <a:lnTo>
                    <a:pt x="1110" y="1313"/>
                  </a:lnTo>
                  <a:lnTo>
                    <a:pt x="1141" y="1291"/>
                  </a:lnTo>
                  <a:lnTo>
                    <a:pt x="1170" y="1269"/>
                  </a:lnTo>
                  <a:lnTo>
                    <a:pt x="1198" y="1245"/>
                  </a:lnTo>
                  <a:lnTo>
                    <a:pt x="1224" y="1219"/>
                  </a:lnTo>
                  <a:lnTo>
                    <a:pt x="1250" y="1192"/>
                  </a:lnTo>
                  <a:lnTo>
                    <a:pt x="1271" y="1168"/>
                  </a:lnTo>
                  <a:lnTo>
                    <a:pt x="1290" y="1143"/>
                  </a:lnTo>
                  <a:lnTo>
                    <a:pt x="1309" y="1118"/>
                  </a:lnTo>
                  <a:lnTo>
                    <a:pt x="1326" y="1091"/>
                  </a:lnTo>
                  <a:lnTo>
                    <a:pt x="1342" y="1062"/>
                  </a:lnTo>
                  <a:lnTo>
                    <a:pt x="1358" y="1034"/>
                  </a:lnTo>
                  <a:lnTo>
                    <a:pt x="1371" y="1005"/>
                  </a:lnTo>
                  <a:lnTo>
                    <a:pt x="1383" y="976"/>
                  </a:lnTo>
                  <a:lnTo>
                    <a:pt x="1394" y="945"/>
                  </a:lnTo>
                  <a:lnTo>
                    <a:pt x="1404" y="913"/>
                  </a:lnTo>
                  <a:lnTo>
                    <a:pt x="1413" y="883"/>
                  </a:lnTo>
                  <a:lnTo>
                    <a:pt x="1419" y="850"/>
                  </a:lnTo>
                  <a:lnTo>
                    <a:pt x="1425" y="816"/>
                  </a:lnTo>
                  <a:lnTo>
                    <a:pt x="1429" y="783"/>
                  </a:lnTo>
                  <a:lnTo>
                    <a:pt x="1431" y="750"/>
                  </a:lnTo>
                  <a:lnTo>
                    <a:pt x="1432" y="716"/>
                  </a:lnTo>
                  <a:lnTo>
                    <a:pt x="1431" y="688"/>
                  </a:lnTo>
                  <a:lnTo>
                    <a:pt x="1430" y="660"/>
                  </a:lnTo>
                  <a:lnTo>
                    <a:pt x="1427" y="633"/>
                  </a:lnTo>
                  <a:lnTo>
                    <a:pt x="1424" y="606"/>
                  </a:lnTo>
                  <a:lnTo>
                    <a:pt x="1419" y="579"/>
                  </a:lnTo>
                  <a:lnTo>
                    <a:pt x="1413" y="552"/>
                  </a:lnTo>
                  <a:lnTo>
                    <a:pt x="1406" y="526"/>
                  </a:lnTo>
                  <a:lnTo>
                    <a:pt x="1399" y="501"/>
                  </a:lnTo>
                  <a:lnTo>
                    <a:pt x="1391" y="475"/>
                  </a:lnTo>
                  <a:lnTo>
                    <a:pt x="1381" y="450"/>
                  </a:lnTo>
                  <a:lnTo>
                    <a:pt x="1371" y="426"/>
                  </a:lnTo>
                  <a:lnTo>
                    <a:pt x="1360" y="403"/>
                  </a:lnTo>
                  <a:lnTo>
                    <a:pt x="1348" y="380"/>
                  </a:lnTo>
                  <a:lnTo>
                    <a:pt x="1335" y="356"/>
                  </a:lnTo>
                  <a:lnTo>
                    <a:pt x="1321" y="334"/>
                  </a:lnTo>
                  <a:lnTo>
                    <a:pt x="1307" y="312"/>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1108" name="Freeform 84"/>
            <p:cNvSpPr>
              <a:spLocks noEditPoints="1"/>
            </p:cNvSpPr>
            <p:nvPr userDrawn="1"/>
          </p:nvSpPr>
          <p:spPr bwMode="auto">
            <a:xfrm>
              <a:off x="2852" y="1304"/>
              <a:ext cx="1733" cy="1989"/>
            </a:xfrm>
            <a:custGeom>
              <a:avLst/>
              <a:gdLst>
                <a:gd name="T0" fmla="*/ 1615 w 3468"/>
                <a:gd name="T1" fmla="*/ 2680 h 3977"/>
                <a:gd name="T2" fmla="*/ 1709 w 3468"/>
                <a:gd name="T3" fmla="*/ 2972 h 3977"/>
                <a:gd name="T4" fmla="*/ 1752 w 3468"/>
                <a:gd name="T5" fmla="*/ 3062 h 3977"/>
                <a:gd name="T6" fmla="*/ 1742 w 3468"/>
                <a:gd name="T7" fmla="*/ 2978 h 3977"/>
                <a:gd name="T8" fmla="*/ 1697 w 3468"/>
                <a:gd name="T9" fmla="*/ 2912 h 3977"/>
                <a:gd name="T10" fmla="*/ 1659 w 3468"/>
                <a:gd name="T11" fmla="*/ 2825 h 3977"/>
                <a:gd name="T12" fmla="*/ 1621 w 3468"/>
                <a:gd name="T13" fmla="*/ 2642 h 3977"/>
                <a:gd name="T14" fmla="*/ 2250 w 3468"/>
                <a:gd name="T15" fmla="*/ 632 h 3977"/>
                <a:gd name="T16" fmla="*/ 2266 w 3468"/>
                <a:gd name="T17" fmla="*/ 572 h 3977"/>
                <a:gd name="T18" fmla="*/ 2250 w 3468"/>
                <a:gd name="T19" fmla="*/ 504 h 3977"/>
                <a:gd name="T20" fmla="*/ 2126 w 3468"/>
                <a:gd name="T21" fmla="*/ 349 h 3977"/>
                <a:gd name="T22" fmla="*/ 2008 w 3468"/>
                <a:gd name="T23" fmla="*/ 344 h 3977"/>
                <a:gd name="T24" fmla="*/ 1908 w 3468"/>
                <a:gd name="T25" fmla="*/ 447 h 3977"/>
                <a:gd name="T26" fmla="*/ 1834 w 3468"/>
                <a:gd name="T27" fmla="*/ 650 h 3977"/>
                <a:gd name="T28" fmla="*/ 1582 w 3468"/>
                <a:gd name="T29" fmla="*/ 630 h 3977"/>
                <a:gd name="T30" fmla="*/ 1121 w 3468"/>
                <a:gd name="T31" fmla="*/ 484 h 3977"/>
                <a:gd name="T32" fmla="*/ 446 w 3468"/>
                <a:gd name="T33" fmla="*/ 205 h 3977"/>
                <a:gd name="T34" fmla="*/ 235 w 3468"/>
                <a:gd name="T35" fmla="*/ 189 h 3977"/>
                <a:gd name="T36" fmla="*/ 735 w 3468"/>
                <a:gd name="T37" fmla="*/ 572 h 3977"/>
                <a:gd name="T38" fmla="*/ 1121 w 3468"/>
                <a:gd name="T39" fmla="*/ 840 h 3977"/>
                <a:gd name="T40" fmla="*/ 1234 w 3468"/>
                <a:gd name="T41" fmla="*/ 961 h 3977"/>
                <a:gd name="T42" fmla="*/ 1307 w 3468"/>
                <a:gd name="T43" fmla="*/ 1209 h 3977"/>
                <a:gd name="T44" fmla="*/ 1172 w 3468"/>
                <a:gd name="T45" fmla="*/ 1869 h 3977"/>
                <a:gd name="T46" fmla="*/ 1184 w 3468"/>
                <a:gd name="T47" fmla="*/ 1988 h 3977"/>
                <a:gd name="T48" fmla="*/ 1295 w 3468"/>
                <a:gd name="T49" fmla="*/ 2573 h 3977"/>
                <a:gd name="T50" fmla="*/ 1427 w 3468"/>
                <a:gd name="T51" fmla="*/ 3140 h 3977"/>
                <a:gd name="T52" fmla="*/ 1454 w 3468"/>
                <a:gd name="T53" fmla="*/ 3232 h 3977"/>
                <a:gd name="T54" fmla="*/ 1497 w 3468"/>
                <a:gd name="T55" fmla="*/ 3423 h 3977"/>
                <a:gd name="T56" fmla="*/ 1623 w 3468"/>
                <a:gd name="T57" fmla="*/ 3667 h 3977"/>
                <a:gd name="T58" fmla="*/ 1705 w 3468"/>
                <a:gd name="T59" fmla="*/ 3765 h 3977"/>
                <a:gd name="T60" fmla="*/ 1677 w 3468"/>
                <a:gd name="T61" fmla="*/ 3845 h 3977"/>
                <a:gd name="T62" fmla="*/ 1533 w 3468"/>
                <a:gd name="T63" fmla="*/ 3920 h 3977"/>
                <a:gd name="T64" fmla="*/ 1595 w 3468"/>
                <a:gd name="T65" fmla="*/ 3969 h 3977"/>
                <a:gd name="T66" fmla="*/ 1896 w 3468"/>
                <a:gd name="T67" fmla="*/ 3971 h 3977"/>
                <a:gd name="T68" fmla="*/ 2152 w 3468"/>
                <a:gd name="T69" fmla="*/ 3928 h 3977"/>
                <a:gd name="T70" fmla="*/ 2212 w 3468"/>
                <a:gd name="T71" fmla="*/ 3872 h 3977"/>
                <a:gd name="T72" fmla="*/ 2072 w 3468"/>
                <a:gd name="T73" fmla="*/ 3823 h 3977"/>
                <a:gd name="T74" fmla="*/ 1981 w 3468"/>
                <a:gd name="T75" fmla="*/ 3184 h 3977"/>
                <a:gd name="T76" fmla="*/ 1965 w 3468"/>
                <a:gd name="T77" fmla="*/ 2622 h 3977"/>
                <a:gd name="T78" fmla="*/ 1995 w 3468"/>
                <a:gd name="T79" fmla="*/ 2221 h 3977"/>
                <a:gd name="T80" fmla="*/ 2080 w 3468"/>
                <a:gd name="T81" fmla="*/ 1830 h 3977"/>
                <a:gd name="T82" fmla="*/ 2263 w 3468"/>
                <a:gd name="T83" fmla="*/ 1609 h 3977"/>
                <a:gd name="T84" fmla="*/ 2540 w 3468"/>
                <a:gd name="T85" fmla="*/ 1694 h 3977"/>
                <a:gd name="T86" fmla="*/ 2552 w 3468"/>
                <a:gd name="T87" fmla="*/ 1631 h 3977"/>
                <a:gd name="T88" fmla="*/ 2588 w 3468"/>
                <a:gd name="T89" fmla="*/ 1590 h 3977"/>
                <a:gd name="T90" fmla="*/ 2721 w 3468"/>
                <a:gd name="T91" fmla="*/ 1611 h 3977"/>
                <a:gd name="T92" fmla="*/ 3044 w 3468"/>
                <a:gd name="T93" fmla="*/ 1770 h 3977"/>
                <a:gd name="T94" fmla="*/ 3208 w 3468"/>
                <a:gd name="T95" fmla="*/ 1823 h 3977"/>
                <a:gd name="T96" fmla="*/ 3367 w 3468"/>
                <a:gd name="T97" fmla="*/ 1820 h 3977"/>
                <a:gd name="T98" fmla="*/ 3350 w 3468"/>
                <a:gd name="T99" fmla="*/ 1748 h 3977"/>
                <a:gd name="T100" fmla="*/ 3032 w 3468"/>
                <a:gd name="T101" fmla="*/ 1637 h 3977"/>
                <a:gd name="T102" fmla="*/ 2755 w 3468"/>
                <a:gd name="T103" fmla="*/ 1483 h 3977"/>
                <a:gd name="T104" fmla="*/ 2518 w 3468"/>
                <a:gd name="T105" fmla="*/ 1289 h 3977"/>
                <a:gd name="T106" fmla="*/ 2314 w 3468"/>
                <a:gd name="T107" fmla="*/ 1063 h 3977"/>
                <a:gd name="T108" fmla="*/ 2137 w 3468"/>
                <a:gd name="T109" fmla="*/ 807 h 3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68" h="3977">
                  <a:moveTo>
                    <a:pt x="1613" y="2622"/>
                  </a:moveTo>
                  <a:lnTo>
                    <a:pt x="1610" y="2622"/>
                  </a:lnTo>
                  <a:lnTo>
                    <a:pt x="1607" y="2627"/>
                  </a:lnTo>
                  <a:lnTo>
                    <a:pt x="1607" y="2636"/>
                  </a:lnTo>
                  <a:lnTo>
                    <a:pt x="1609" y="2648"/>
                  </a:lnTo>
                  <a:lnTo>
                    <a:pt x="1615" y="2680"/>
                  </a:lnTo>
                  <a:lnTo>
                    <a:pt x="1624" y="2721"/>
                  </a:lnTo>
                  <a:lnTo>
                    <a:pt x="1639" y="2769"/>
                  </a:lnTo>
                  <a:lnTo>
                    <a:pt x="1655" y="2822"/>
                  </a:lnTo>
                  <a:lnTo>
                    <a:pt x="1673" y="2874"/>
                  </a:lnTo>
                  <a:lnTo>
                    <a:pt x="1691" y="2926"/>
                  </a:lnTo>
                  <a:lnTo>
                    <a:pt x="1709" y="2972"/>
                  </a:lnTo>
                  <a:lnTo>
                    <a:pt x="1725" y="3013"/>
                  </a:lnTo>
                  <a:lnTo>
                    <a:pt x="1732" y="3029"/>
                  </a:lnTo>
                  <a:lnTo>
                    <a:pt x="1738" y="3042"/>
                  </a:lnTo>
                  <a:lnTo>
                    <a:pt x="1744" y="3052"/>
                  </a:lnTo>
                  <a:lnTo>
                    <a:pt x="1748" y="3059"/>
                  </a:lnTo>
                  <a:lnTo>
                    <a:pt x="1752" y="3062"/>
                  </a:lnTo>
                  <a:lnTo>
                    <a:pt x="1754" y="3060"/>
                  </a:lnTo>
                  <a:lnTo>
                    <a:pt x="1755" y="3054"/>
                  </a:lnTo>
                  <a:lnTo>
                    <a:pt x="1754" y="3043"/>
                  </a:lnTo>
                  <a:lnTo>
                    <a:pt x="1752" y="3027"/>
                  </a:lnTo>
                  <a:lnTo>
                    <a:pt x="1748" y="3006"/>
                  </a:lnTo>
                  <a:lnTo>
                    <a:pt x="1742" y="2978"/>
                  </a:lnTo>
                  <a:lnTo>
                    <a:pt x="1735" y="2944"/>
                  </a:lnTo>
                  <a:lnTo>
                    <a:pt x="1725" y="2939"/>
                  </a:lnTo>
                  <a:lnTo>
                    <a:pt x="1717" y="2933"/>
                  </a:lnTo>
                  <a:lnTo>
                    <a:pt x="1710" y="2927"/>
                  </a:lnTo>
                  <a:lnTo>
                    <a:pt x="1703" y="2920"/>
                  </a:lnTo>
                  <a:lnTo>
                    <a:pt x="1697" y="2912"/>
                  </a:lnTo>
                  <a:lnTo>
                    <a:pt x="1691" y="2904"/>
                  </a:lnTo>
                  <a:lnTo>
                    <a:pt x="1686" y="2896"/>
                  </a:lnTo>
                  <a:lnTo>
                    <a:pt x="1681" y="2887"/>
                  </a:lnTo>
                  <a:lnTo>
                    <a:pt x="1672" y="2867"/>
                  </a:lnTo>
                  <a:lnTo>
                    <a:pt x="1665" y="2847"/>
                  </a:lnTo>
                  <a:lnTo>
                    <a:pt x="1659" y="2825"/>
                  </a:lnTo>
                  <a:lnTo>
                    <a:pt x="1654" y="2803"/>
                  </a:lnTo>
                  <a:lnTo>
                    <a:pt x="1645" y="2757"/>
                  </a:lnTo>
                  <a:lnTo>
                    <a:pt x="1637" y="2709"/>
                  </a:lnTo>
                  <a:lnTo>
                    <a:pt x="1632" y="2686"/>
                  </a:lnTo>
                  <a:lnTo>
                    <a:pt x="1627" y="2664"/>
                  </a:lnTo>
                  <a:lnTo>
                    <a:pt x="1621" y="2642"/>
                  </a:lnTo>
                  <a:lnTo>
                    <a:pt x="1613" y="2622"/>
                  </a:lnTo>
                  <a:close/>
                  <a:moveTo>
                    <a:pt x="2137" y="807"/>
                  </a:moveTo>
                  <a:lnTo>
                    <a:pt x="2186" y="734"/>
                  </a:lnTo>
                  <a:lnTo>
                    <a:pt x="2224" y="677"/>
                  </a:lnTo>
                  <a:lnTo>
                    <a:pt x="2239" y="654"/>
                  </a:lnTo>
                  <a:lnTo>
                    <a:pt x="2250" y="632"/>
                  </a:lnTo>
                  <a:lnTo>
                    <a:pt x="2255" y="622"/>
                  </a:lnTo>
                  <a:lnTo>
                    <a:pt x="2259" y="612"/>
                  </a:lnTo>
                  <a:lnTo>
                    <a:pt x="2261" y="603"/>
                  </a:lnTo>
                  <a:lnTo>
                    <a:pt x="2263" y="593"/>
                  </a:lnTo>
                  <a:lnTo>
                    <a:pt x="2265" y="583"/>
                  </a:lnTo>
                  <a:lnTo>
                    <a:pt x="2266" y="572"/>
                  </a:lnTo>
                  <a:lnTo>
                    <a:pt x="2265" y="562"/>
                  </a:lnTo>
                  <a:lnTo>
                    <a:pt x="2263" y="551"/>
                  </a:lnTo>
                  <a:lnTo>
                    <a:pt x="2262" y="540"/>
                  </a:lnTo>
                  <a:lnTo>
                    <a:pt x="2259" y="529"/>
                  </a:lnTo>
                  <a:lnTo>
                    <a:pt x="2255" y="517"/>
                  </a:lnTo>
                  <a:lnTo>
                    <a:pt x="2250" y="504"/>
                  </a:lnTo>
                  <a:lnTo>
                    <a:pt x="2238" y="475"/>
                  </a:lnTo>
                  <a:lnTo>
                    <a:pt x="2222" y="444"/>
                  </a:lnTo>
                  <a:lnTo>
                    <a:pt x="2201" y="407"/>
                  </a:lnTo>
                  <a:lnTo>
                    <a:pt x="2178" y="364"/>
                  </a:lnTo>
                  <a:lnTo>
                    <a:pt x="2151" y="355"/>
                  </a:lnTo>
                  <a:lnTo>
                    <a:pt x="2126" y="349"/>
                  </a:lnTo>
                  <a:lnTo>
                    <a:pt x="2103" y="344"/>
                  </a:lnTo>
                  <a:lnTo>
                    <a:pt x="2081" y="342"/>
                  </a:lnTo>
                  <a:lnTo>
                    <a:pt x="2060" y="341"/>
                  </a:lnTo>
                  <a:lnTo>
                    <a:pt x="2042" y="341"/>
                  </a:lnTo>
                  <a:lnTo>
                    <a:pt x="2023" y="342"/>
                  </a:lnTo>
                  <a:lnTo>
                    <a:pt x="2008" y="344"/>
                  </a:lnTo>
                  <a:lnTo>
                    <a:pt x="1981" y="351"/>
                  </a:lnTo>
                  <a:lnTo>
                    <a:pt x="1960" y="357"/>
                  </a:lnTo>
                  <a:lnTo>
                    <a:pt x="1945" y="362"/>
                  </a:lnTo>
                  <a:lnTo>
                    <a:pt x="1935" y="364"/>
                  </a:lnTo>
                  <a:lnTo>
                    <a:pt x="1922" y="406"/>
                  </a:lnTo>
                  <a:lnTo>
                    <a:pt x="1908" y="447"/>
                  </a:lnTo>
                  <a:lnTo>
                    <a:pt x="1895" y="490"/>
                  </a:lnTo>
                  <a:lnTo>
                    <a:pt x="1881" y="532"/>
                  </a:lnTo>
                  <a:lnTo>
                    <a:pt x="1867" y="573"/>
                  </a:lnTo>
                  <a:lnTo>
                    <a:pt x="1852" y="612"/>
                  </a:lnTo>
                  <a:lnTo>
                    <a:pt x="1844" y="632"/>
                  </a:lnTo>
                  <a:lnTo>
                    <a:pt x="1834" y="650"/>
                  </a:lnTo>
                  <a:lnTo>
                    <a:pt x="1825" y="669"/>
                  </a:lnTo>
                  <a:lnTo>
                    <a:pt x="1814" y="686"/>
                  </a:lnTo>
                  <a:lnTo>
                    <a:pt x="1757" y="674"/>
                  </a:lnTo>
                  <a:lnTo>
                    <a:pt x="1698" y="660"/>
                  </a:lnTo>
                  <a:lnTo>
                    <a:pt x="1639" y="645"/>
                  </a:lnTo>
                  <a:lnTo>
                    <a:pt x="1582" y="630"/>
                  </a:lnTo>
                  <a:lnTo>
                    <a:pt x="1523" y="614"/>
                  </a:lnTo>
                  <a:lnTo>
                    <a:pt x="1465" y="598"/>
                  </a:lnTo>
                  <a:lnTo>
                    <a:pt x="1408" y="579"/>
                  </a:lnTo>
                  <a:lnTo>
                    <a:pt x="1350" y="562"/>
                  </a:lnTo>
                  <a:lnTo>
                    <a:pt x="1235" y="524"/>
                  </a:lnTo>
                  <a:lnTo>
                    <a:pt x="1121" y="484"/>
                  </a:lnTo>
                  <a:lnTo>
                    <a:pt x="1008" y="441"/>
                  </a:lnTo>
                  <a:lnTo>
                    <a:pt x="895" y="397"/>
                  </a:lnTo>
                  <a:lnTo>
                    <a:pt x="782" y="351"/>
                  </a:lnTo>
                  <a:lnTo>
                    <a:pt x="670" y="304"/>
                  </a:lnTo>
                  <a:lnTo>
                    <a:pt x="557" y="255"/>
                  </a:lnTo>
                  <a:lnTo>
                    <a:pt x="446" y="205"/>
                  </a:lnTo>
                  <a:lnTo>
                    <a:pt x="333" y="155"/>
                  </a:lnTo>
                  <a:lnTo>
                    <a:pt x="222" y="105"/>
                  </a:lnTo>
                  <a:lnTo>
                    <a:pt x="112" y="53"/>
                  </a:lnTo>
                  <a:lnTo>
                    <a:pt x="0" y="0"/>
                  </a:lnTo>
                  <a:lnTo>
                    <a:pt x="123" y="100"/>
                  </a:lnTo>
                  <a:lnTo>
                    <a:pt x="235" y="189"/>
                  </a:lnTo>
                  <a:lnTo>
                    <a:pt x="339" y="271"/>
                  </a:lnTo>
                  <a:lnTo>
                    <a:pt x="433" y="344"/>
                  </a:lnTo>
                  <a:lnTo>
                    <a:pt x="520" y="412"/>
                  </a:lnTo>
                  <a:lnTo>
                    <a:pt x="599" y="472"/>
                  </a:lnTo>
                  <a:lnTo>
                    <a:pt x="670" y="524"/>
                  </a:lnTo>
                  <a:lnTo>
                    <a:pt x="735" y="572"/>
                  </a:lnTo>
                  <a:lnTo>
                    <a:pt x="844" y="652"/>
                  </a:lnTo>
                  <a:lnTo>
                    <a:pt x="930" y="712"/>
                  </a:lnTo>
                  <a:lnTo>
                    <a:pt x="998" y="757"/>
                  </a:lnTo>
                  <a:lnTo>
                    <a:pt x="1049" y="791"/>
                  </a:lnTo>
                  <a:lnTo>
                    <a:pt x="1090" y="818"/>
                  </a:lnTo>
                  <a:lnTo>
                    <a:pt x="1121" y="840"/>
                  </a:lnTo>
                  <a:lnTo>
                    <a:pt x="1135" y="851"/>
                  </a:lnTo>
                  <a:lnTo>
                    <a:pt x="1148" y="862"/>
                  </a:lnTo>
                  <a:lnTo>
                    <a:pt x="1161" y="874"/>
                  </a:lnTo>
                  <a:lnTo>
                    <a:pt x="1173" y="888"/>
                  </a:lnTo>
                  <a:lnTo>
                    <a:pt x="1201" y="920"/>
                  </a:lnTo>
                  <a:lnTo>
                    <a:pt x="1234" y="961"/>
                  </a:lnTo>
                  <a:lnTo>
                    <a:pt x="1276" y="1016"/>
                  </a:lnTo>
                  <a:lnTo>
                    <a:pt x="1331" y="1090"/>
                  </a:lnTo>
                  <a:lnTo>
                    <a:pt x="1331" y="1096"/>
                  </a:lnTo>
                  <a:lnTo>
                    <a:pt x="1326" y="1119"/>
                  </a:lnTo>
                  <a:lnTo>
                    <a:pt x="1318" y="1157"/>
                  </a:lnTo>
                  <a:lnTo>
                    <a:pt x="1307" y="1209"/>
                  </a:lnTo>
                  <a:lnTo>
                    <a:pt x="1278" y="1337"/>
                  </a:lnTo>
                  <a:lnTo>
                    <a:pt x="1245" y="1486"/>
                  </a:lnTo>
                  <a:lnTo>
                    <a:pt x="1213" y="1637"/>
                  </a:lnTo>
                  <a:lnTo>
                    <a:pt x="1187" y="1772"/>
                  </a:lnTo>
                  <a:lnTo>
                    <a:pt x="1178" y="1827"/>
                  </a:lnTo>
                  <a:lnTo>
                    <a:pt x="1172" y="1869"/>
                  </a:lnTo>
                  <a:lnTo>
                    <a:pt x="1170" y="1887"/>
                  </a:lnTo>
                  <a:lnTo>
                    <a:pt x="1170" y="1900"/>
                  </a:lnTo>
                  <a:lnTo>
                    <a:pt x="1170" y="1909"/>
                  </a:lnTo>
                  <a:lnTo>
                    <a:pt x="1173" y="1914"/>
                  </a:lnTo>
                  <a:lnTo>
                    <a:pt x="1175" y="1939"/>
                  </a:lnTo>
                  <a:lnTo>
                    <a:pt x="1184" y="1988"/>
                  </a:lnTo>
                  <a:lnTo>
                    <a:pt x="1196" y="2055"/>
                  </a:lnTo>
                  <a:lnTo>
                    <a:pt x="1211" y="2140"/>
                  </a:lnTo>
                  <a:lnTo>
                    <a:pt x="1229" y="2238"/>
                  </a:lnTo>
                  <a:lnTo>
                    <a:pt x="1250" y="2344"/>
                  </a:lnTo>
                  <a:lnTo>
                    <a:pt x="1272" y="2458"/>
                  </a:lnTo>
                  <a:lnTo>
                    <a:pt x="1295" y="2573"/>
                  </a:lnTo>
                  <a:lnTo>
                    <a:pt x="1320" y="2688"/>
                  </a:lnTo>
                  <a:lnTo>
                    <a:pt x="1343" y="2800"/>
                  </a:lnTo>
                  <a:lnTo>
                    <a:pt x="1367" y="2905"/>
                  </a:lnTo>
                  <a:lnTo>
                    <a:pt x="1389" y="2998"/>
                  </a:lnTo>
                  <a:lnTo>
                    <a:pt x="1409" y="3077"/>
                  </a:lnTo>
                  <a:lnTo>
                    <a:pt x="1427" y="3140"/>
                  </a:lnTo>
                  <a:lnTo>
                    <a:pt x="1436" y="3164"/>
                  </a:lnTo>
                  <a:lnTo>
                    <a:pt x="1442" y="3182"/>
                  </a:lnTo>
                  <a:lnTo>
                    <a:pt x="1449" y="3194"/>
                  </a:lnTo>
                  <a:lnTo>
                    <a:pt x="1454" y="3200"/>
                  </a:lnTo>
                  <a:lnTo>
                    <a:pt x="1454" y="3216"/>
                  </a:lnTo>
                  <a:lnTo>
                    <a:pt x="1454" y="3232"/>
                  </a:lnTo>
                  <a:lnTo>
                    <a:pt x="1456" y="3248"/>
                  </a:lnTo>
                  <a:lnTo>
                    <a:pt x="1457" y="3266"/>
                  </a:lnTo>
                  <a:lnTo>
                    <a:pt x="1463" y="3303"/>
                  </a:lnTo>
                  <a:lnTo>
                    <a:pt x="1473" y="3341"/>
                  </a:lnTo>
                  <a:lnTo>
                    <a:pt x="1484" y="3381"/>
                  </a:lnTo>
                  <a:lnTo>
                    <a:pt x="1497" y="3423"/>
                  </a:lnTo>
                  <a:lnTo>
                    <a:pt x="1514" y="3465"/>
                  </a:lnTo>
                  <a:lnTo>
                    <a:pt x="1533" y="3507"/>
                  </a:lnTo>
                  <a:lnTo>
                    <a:pt x="1552" y="3549"/>
                  </a:lnTo>
                  <a:lnTo>
                    <a:pt x="1574" y="3590"/>
                  </a:lnTo>
                  <a:lnTo>
                    <a:pt x="1599" y="3629"/>
                  </a:lnTo>
                  <a:lnTo>
                    <a:pt x="1623" y="3667"/>
                  </a:lnTo>
                  <a:lnTo>
                    <a:pt x="1637" y="3686"/>
                  </a:lnTo>
                  <a:lnTo>
                    <a:pt x="1650" y="3703"/>
                  </a:lnTo>
                  <a:lnTo>
                    <a:pt x="1664" y="3720"/>
                  </a:lnTo>
                  <a:lnTo>
                    <a:pt x="1677" y="3736"/>
                  </a:lnTo>
                  <a:lnTo>
                    <a:pt x="1691" y="3751"/>
                  </a:lnTo>
                  <a:lnTo>
                    <a:pt x="1705" y="3765"/>
                  </a:lnTo>
                  <a:lnTo>
                    <a:pt x="1720" y="3779"/>
                  </a:lnTo>
                  <a:lnTo>
                    <a:pt x="1735" y="3791"/>
                  </a:lnTo>
                  <a:lnTo>
                    <a:pt x="1721" y="3806"/>
                  </a:lnTo>
                  <a:lnTo>
                    <a:pt x="1708" y="3819"/>
                  </a:lnTo>
                  <a:lnTo>
                    <a:pt x="1693" y="3833"/>
                  </a:lnTo>
                  <a:lnTo>
                    <a:pt x="1677" y="3845"/>
                  </a:lnTo>
                  <a:lnTo>
                    <a:pt x="1660" y="3857"/>
                  </a:lnTo>
                  <a:lnTo>
                    <a:pt x="1642" y="3868"/>
                  </a:lnTo>
                  <a:lnTo>
                    <a:pt x="1623" y="3879"/>
                  </a:lnTo>
                  <a:lnTo>
                    <a:pt x="1604" y="3890"/>
                  </a:lnTo>
                  <a:lnTo>
                    <a:pt x="1569" y="3905"/>
                  </a:lnTo>
                  <a:lnTo>
                    <a:pt x="1533" y="3920"/>
                  </a:lnTo>
                  <a:lnTo>
                    <a:pt x="1495" y="3932"/>
                  </a:lnTo>
                  <a:lnTo>
                    <a:pt x="1456" y="3944"/>
                  </a:lnTo>
                  <a:lnTo>
                    <a:pt x="1485" y="3950"/>
                  </a:lnTo>
                  <a:lnTo>
                    <a:pt x="1518" y="3958"/>
                  </a:lnTo>
                  <a:lnTo>
                    <a:pt x="1555" y="3962"/>
                  </a:lnTo>
                  <a:lnTo>
                    <a:pt x="1595" y="3969"/>
                  </a:lnTo>
                  <a:lnTo>
                    <a:pt x="1638" y="3972"/>
                  </a:lnTo>
                  <a:lnTo>
                    <a:pt x="1683" y="3976"/>
                  </a:lnTo>
                  <a:lnTo>
                    <a:pt x="1732" y="3977"/>
                  </a:lnTo>
                  <a:lnTo>
                    <a:pt x="1784" y="3977"/>
                  </a:lnTo>
                  <a:lnTo>
                    <a:pt x="1839" y="3975"/>
                  </a:lnTo>
                  <a:lnTo>
                    <a:pt x="1896" y="3971"/>
                  </a:lnTo>
                  <a:lnTo>
                    <a:pt x="1956" y="3965"/>
                  </a:lnTo>
                  <a:lnTo>
                    <a:pt x="2019" y="3955"/>
                  </a:lnTo>
                  <a:lnTo>
                    <a:pt x="2052" y="3950"/>
                  </a:lnTo>
                  <a:lnTo>
                    <a:pt x="2085" y="3944"/>
                  </a:lnTo>
                  <a:lnTo>
                    <a:pt x="2118" y="3937"/>
                  </a:lnTo>
                  <a:lnTo>
                    <a:pt x="2152" y="3928"/>
                  </a:lnTo>
                  <a:lnTo>
                    <a:pt x="2186" y="3920"/>
                  </a:lnTo>
                  <a:lnTo>
                    <a:pt x="2222" y="3910"/>
                  </a:lnTo>
                  <a:lnTo>
                    <a:pt x="2259" y="3900"/>
                  </a:lnTo>
                  <a:lnTo>
                    <a:pt x="2295" y="3888"/>
                  </a:lnTo>
                  <a:lnTo>
                    <a:pt x="2252" y="3882"/>
                  </a:lnTo>
                  <a:lnTo>
                    <a:pt x="2212" y="3872"/>
                  </a:lnTo>
                  <a:lnTo>
                    <a:pt x="2191" y="3867"/>
                  </a:lnTo>
                  <a:lnTo>
                    <a:pt x="2172" y="3861"/>
                  </a:lnTo>
                  <a:lnTo>
                    <a:pt x="2151" y="3855"/>
                  </a:lnTo>
                  <a:lnTo>
                    <a:pt x="2131" y="3847"/>
                  </a:lnTo>
                  <a:lnTo>
                    <a:pt x="2102" y="3836"/>
                  </a:lnTo>
                  <a:lnTo>
                    <a:pt x="2072" y="3823"/>
                  </a:lnTo>
                  <a:lnTo>
                    <a:pt x="2044" y="3808"/>
                  </a:lnTo>
                  <a:lnTo>
                    <a:pt x="2016" y="3791"/>
                  </a:lnTo>
                  <a:lnTo>
                    <a:pt x="2008" y="3634"/>
                  </a:lnTo>
                  <a:lnTo>
                    <a:pt x="1999" y="3481"/>
                  </a:lnTo>
                  <a:lnTo>
                    <a:pt x="1989" y="3331"/>
                  </a:lnTo>
                  <a:lnTo>
                    <a:pt x="1981" y="3184"/>
                  </a:lnTo>
                  <a:lnTo>
                    <a:pt x="1973" y="3040"/>
                  </a:lnTo>
                  <a:lnTo>
                    <a:pt x="1967" y="2899"/>
                  </a:lnTo>
                  <a:lnTo>
                    <a:pt x="1966" y="2829"/>
                  </a:lnTo>
                  <a:lnTo>
                    <a:pt x="1965" y="2759"/>
                  </a:lnTo>
                  <a:lnTo>
                    <a:pt x="1965" y="2691"/>
                  </a:lnTo>
                  <a:lnTo>
                    <a:pt x="1965" y="2622"/>
                  </a:lnTo>
                  <a:lnTo>
                    <a:pt x="1967" y="2554"/>
                  </a:lnTo>
                  <a:lnTo>
                    <a:pt x="1970" y="2486"/>
                  </a:lnTo>
                  <a:lnTo>
                    <a:pt x="1975" y="2419"/>
                  </a:lnTo>
                  <a:lnTo>
                    <a:pt x="1979" y="2353"/>
                  </a:lnTo>
                  <a:lnTo>
                    <a:pt x="1987" y="2287"/>
                  </a:lnTo>
                  <a:lnTo>
                    <a:pt x="1995" y="2221"/>
                  </a:lnTo>
                  <a:lnTo>
                    <a:pt x="2005" y="2155"/>
                  </a:lnTo>
                  <a:lnTo>
                    <a:pt x="2016" y="2090"/>
                  </a:lnTo>
                  <a:lnTo>
                    <a:pt x="2030" y="2025"/>
                  </a:lnTo>
                  <a:lnTo>
                    <a:pt x="2044" y="1960"/>
                  </a:lnTo>
                  <a:lnTo>
                    <a:pt x="2061" y="1895"/>
                  </a:lnTo>
                  <a:lnTo>
                    <a:pt x="2080" y="1830"/>
                  </a:lnTo>
                  <a:lnTo>
                    <a:pt x="2101" y="1767"/>
                  </a:lnTo>
                  <a:lnTo>
                    <a:pt x="2124" y="1702"/>
                  </a:lnTo>
                  <a:lnTo>
                    <a:pt x="2150" y="1638"/>
                  </a:lnTo>
                  <a:lnTo>
                    <a:pt x="2178" y="1573"/>
                  </a:lnTo>
                  <a:lnTo>
                    <a:pt x="2221" y="1592"/>
                  </a:lnTo>
                  <a:lnTo>
                    <a:pt x="2263" y="1609"/>
                  </a:lnTo>
                  <a:lnTo>
                    <a:pt x="2307" y="1625"/>
                  </a:lnTo>
                  <a:lnTo>
                    <a:pt x="2353" y="1641"/>
                  </a:lnTo>
                  <a:lnTo>
                    <a:pt x="2398" y="1655"/>
                  </a:lnTo>
                  <a:lnTo>
                    <a:pt x="2445" y="1670"/>
                  </a:lnTo>
                  <a:lnTo>
                    <a:pt x="2492" y="1682"/>
                  </a:lnTo>
                  <a:lnTo>
                    <a:pt x="2540" y="1694"/>
                  </a:lnTo>
                  <a:lnTo>
                    <a:pt x="2540" y="1682"/>
                  </a:lnTo>
                  <a:lnTo>
                    <a:pt x="2541" y="1670"/>
                  </a:lnTo>
                  <a:lnTo>
                    <a:pt x="2542" y="1659"/>
                  </a:lnTo>
                  <a:lnTo>
                    <a:pt x="2545" y="1649"/>
                  </a:lnTo>
                  <a:lnTo>
                    <a:pt x="2549" y="1639"/>
                  </a:lnTo>
                  <a:lnTo>
                    <a:pt x="2552" y="1631"/>
                  </a:lnTo>
                  <a:lnTo>
                    <a:pt x="2556" y="1622"/>
                  </a:lnTo>
                  <a:lnTo>
                    <a:pt x="2561" y="1615"/>
                  </a:lnTo>
                  <a:lnTo>
                    <a:pt x="2567" y="1608"/>
                  </a:lnTo>
                  <a:lnTo>
                    <a:pt x="2573" y="1601"/>
                  </a:lnTo>
                  <a:lnTo>
                    <a:pt x="2580" y="1595"/>
                  </a:lnTo>
                  <a:lnTo>
                    <a:pt x="2588" y="1590"/>
                  </a:lnTo>
                  <a:lnTo>
                    <a:pt x="2604" y="1581"/>
                  </a:lnTo>
                  <a:lnTo>
                    <a:pt x="2621" y="1573"/>
                  </a:lnTo>
                  <a:lnTo>
                    <a:pt x="2645" y="1582"/>
                  </a:lnTo>
                  <a:lnTo>
                    <a:pt x="2670" y="1590"/>
                  </a:lnTo>
                  <a:lnTo>
                    <a:pt x="2695" y="1600"/>
                  </a:lnTo>
                  <a:lnTo>
                    <a:pt x="2721" y="1611"/>
                  </a:lnTo>
                  <a:lnTo>
                    <a:pt x="2773" y="1636"/>
                  </a:lnTo>
                  <a:lnTo>
                    <a:pt x="2825" y="1663"/>
                  </a:lnTo>
                  <a:lnTo>
                    <a:pt x="2879" y="1690"/>
                  </a:lnTo>
                  <a:lnTo>
                    <a:pt x="2934" y="1718"/>
                  </a:lnTo>
                  <a:lnTo>
                    <a:pt x="2989" y="1745"/>
                  </a:lnTo>
                  <a:lnTo>
                    <a:pt x="3044" y="1770"/>
                  </a:lnTo>
                  <a:lnTo>
                    <a:pt x="3071" y="1781"/>
                  </a:lnTo>
                  <a:lnTo>
                    <a:pt x="3099" y="1792"/>
                  </a:lnTo>
                  <a:lnTo>
                    <a:pt x="3126" y="1801"/>
                  </a:lnTo>
                  <a:lnTo>
                    <a:pt x="3153" y="1809"/>
                  </a:lnTo>
                  <a:lnTo>
                    <a:pt x="3181" y="1817"/>
                  </a:lnTo>
                  <a:lnTo>
                    <a:pt x="3208" y="1823"/>
                  </a:lnTo>
                  <a:lnTo>
                    <a:pt x="3235" y="1827"/>
                  </a:lnTo>
                  <a:lnTo>
                    <a:pt x="3262" y="1830"/>
                  </a:lnTo>
                  <a:lnTo>
                    <a:pt x="3289" y="1830"/>
                  </a:lnTo>
                  <a:lnTo>
                    <a:pt x="3315" y="1829"/>
                  </a:lnTo>
                  <a:lnTo>
                    <a:pt x="3342" y="1827"/>
                  </a:lnTo>
                  <a:lnTo>
                    <a:pt x="3367" y="1820"/>
                  </a:lnTo>
                  <a:lnTo>
                    <a:pt x="3393" y="1813"/>
                  </a:lnTo>
                  <a:lnTo>
                    <a:pt x="3419" y="1803"/>
                  </a:lnTo>
                  <a:lnTo>
                    <a:pt x="3443" y="1791"/>
                  </a:lnTo>
                  <a:lnTo>
                    <a:pt x="3468" y="1775"/>
                  </a:lnTo>
                  <a:lnTo>
                    <a:pt x="3409" y="1763"/>
                  </a:lnTo>
                  <a:lnTo>
                    <a:pt x="3350" y="1748"/>
                  </a:lnTo>
                  <a:lnTo>
                    <a:pt x="3294" y="1734"/>
                  </a:lnTo>
                  <a:lnTo>
                    <a:pt x="3239" y="1716"/>
                  </a:lnTo>
                  <a:lnTo>
                    <a:pt x="3185" y="1698"/>
                  </a:lnTo>
                  <a:lnTo>
                    <a:pt x="3132" y="1680"/>
                  </a:lnTo>
                  <a:lnTo>
                    <a:pt x="3081" y="1659"/>
                  </a:lnTo>
                  <a:lnTo>
                    <a:pt x="3032" y="1637"/>
                  </a:lnTo>
                  <a:lnTo>
                    <a:pt x="2983" y="1614"/>
                  </a:lnTo>
                  <a:lnTo>
                    <a:pt x="2935" y="1590"/>
                  </a:lnTo>
                  <a:lnTo>
                    <a:pt x="2889" y="1565"/>
                  </a:lnTo>
                  <a:lnTo>
                    <a:pt x="2842" y="1538"/>
                  </a:lnTo>
                  <a:lnTo>
                    <a:pt x="2798" y="1511"/>
                  </a:lnTo>
                  <a:lnTo>
                    <a:pt x="2755" y="1483"/>
                  </a:lnTo>
                  <a:lnTo>
                    <a:pt x="2714" y="1452"/>
                  </a:lnTo>
                  <a:lnTo>
                    <a:pt x="2672" y="1421"/>
                  </a:lnTo>
                  <a:lnTo>
                    <a:pt x="2632" y="1390"/>
                  </a:lnTo>
                  <a:lnTo>
                    <a:pt x="2593" y="1357"/>
                  </a:lnTo>
                  <a:lnTo>
                    <a:pt x="2555" y="1324"/>
                  </a:lnTo>
                  <a:lnTo>
                    <a:pt x="2518" y="1289"/>
                  </a:lnTo>
                  <a:lnTo>
                    <a:pt x="2481" y="1254"/>
                  </a:lnTo>
                  <a:lnTo>
                    <a:pt x="2446" y="1217"/>
                  </a:lnTo>
                  <a:lnTo>
                    <a:pt x="2412" y="1179"/>
                  </a:lnTo>
                  <a:lnTo>
                    <a:pt x="2378" y="1141"/>
                  </a:lnTo>
                  <a:lnTo>
                    <a:pt x="2345" y="1102"/>
                  </a:lnTo>
                  <a:lnTo>
                    <a:pt x="2314" y="1063"/>
                  </a:lnTo>
                  <a:lnTo>
                    <a:pt x="2282" y="1021"/>
                  </a:lnTo>
                  <a:lnTo>
                    <a:pt x="2251" y="980"/>
                  </a:lnTo>
                  <a:lnTo>
                    <a:pt x="2222" y="938"/>
                  </a:lnTo>
                  <a:lnTo>
                    <a:pt x="2194" y="895"/>
                  </a:lnTo>
                  <a:lnTo>
                    <a:pt x="2164" y="851"/>
                  </a:lnTo>
                  <a:lnTo>
                    <a:pt x="2137" y="807"/>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grpSp>
      <p:grpSp>
        <p:nvGrpSpPr>
          <p:cNvPr id="1124" name="Group 100"/>
          <p:cNvGrpSpPr>
            <a:grpSpLocks/>
          </p:cNvGrpSpPr>
          <p:nvPr userDrawn="1"/>
        </p:nvGrpSpPr>
        <p:grpSpPr bwMode="auto">
          <a:xfrm>
            <a:off x="53975" y="180975"/>
            <a:ext cx="2179638" cy="2122488"/>
            <a:chOff x="1216" y="756"/>
            <a:chExt cx="3555" cy="3462"/>
          </a:xfrm>
        </p:grpSpPr>
        <p:sp>
          <p:nvSpPr>
            <p:cNvPr id="1125" name="Freeform 101"/>
            <p:cNvSpPr>
              <a:spLocks/>
            </p:cNvSpPr>
            <p:nvPr/>
          </p:nvSpPr>
          <p:spPr bwMode="auto">
            <a:xfrm>
              <a:off x="1388" y="2718"/>
              <a:ext cx="1353" cy="1389"/>
            </a:xfrm>
            <a:custGeom>
              <a:avLst/>
              <a:gdLst>
                <a:gd name="T0" fmla="*/ 676 w 685"/>
                <a:gd name="T1" fmla="*/ 508 h 703"/>
                <a:gd name="T2" fmla="*/ 187 w 685"/>
                <a:gd name="T3" fmla="*/ 0 h 703"/>
                <a:gd name="T4" fmla="*/ 71 w 685"/>
                <a:gd name="T5" fmla="*/ 50 h 703"/>
                <a:gd name="T6" fmla="*/ 0 w 685"/>
                <a:gd name="T7" fmla="*/ 32 h 703"/>
                <a:gd name="T8" fmla="*/ 685 w 685"/>
                <a:gd name="T9" fmla="*/ 703 h 703"/>
                <a:gd name="T10" fmla="*/ 647 w 685"/>
                <a:gd name="T11" fmla="*/ 600 h 703"/>
                <a:gd name="T12" fmla="*/ 676 w 685"/>
                <a:gd name="T13" fmla="*/ 508 h 703"/>
              </a:gdLst>
              <a:ahLst/>
              <a:cxnLst>
                <a:cxn ang="0">
                  <a:pos x="T0" y="T1"/>
                </a:cxn>
                <a:cxn ang="0">
                  <a:pos x="T2" y="T3"/>
                </a:cxn>
                <a:cxn ang="0">
                  <a:pos x="T4" y="T5"/>
                </a:cxn>
                <a:cxn ang="0">
                  <a:pos x="T6" y="T7"/>
                </a:cxn>
                <a:cxn ang="0">
                  <a:pos x="T8" y="T9"/>
                </a:cxn>
                <a:cxn ang="0">
                  <a:pos x="T10" y="T11"/>
                </a:cxn>
                <a:cxn ang="0">
                  <a:pos x="T12" y="T13"/>
                </a:cxn>
              </a:cxnLst>
              <a:rect l="0" t="0" r="r" b="b"/>
              <a:pathLst>
                <a:path w="685" h="703">
                  <a:moveTo>
                    <a:pt x="676" y="508"/>
                  </a:moveTo>
                  <a:cubicBezTo>
                    <a:pt x="427" y="454"/>
                    <a:pt x="232" y="253"/>
                    <a:pt x="187" y="0"/>
                  </a:cubicBezTo>
                  <a:cubicBezTo>
                    <a:pt x="158" y="30"/>
                    <a:pt x="117" y="50"/>
                    <a:pt x="71" y="50"/>
                  </a:cubicBezTo>
                  <a:cubicBezTo>
                    <a:pt x="46" y="50"/>
                    <a:pt x="21" y="43"/>
                    <a:pt x="0" y="32"/>
                  </a:cubicBezTo>
                  <a:cubicBezTo>
                    <a:pt x="61" y="378"/>
                    <a:pt x="337" y="649"/>
                    <a:pt x="685" y="703"/>
                  </a:cubicBezTo>
                  <a:cubicBezTo>
                    <a:pt x="661" y="676"/>
                    <a:pt x="647" y="640"/>
                    <a:pt x="647" y="600"/>
                  </a:cubicBezTo>
                  <a:cubicBezTo>
                    <a:pt x="647" y="566"/>
                    <a:pt x="658" y="534"/>
                    <a:pt x="676" y="508"/>
                  </a:cubicBezTo>
                  <a:close/>
                </a:path>
              </a:pathLst>
            </a:custGeom>
            <a:solidFill>
              <a:srgbClr val="11B0A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1126" name="Freeform 102"/>
            <p:cNvSpPr>
              <a:spLocks/>
            </p:cNvSpPr>
            <p:nvPr/>
          </p:nvSpPr>
          <p:spPr bwMode="auto">
            <a:xfrm>
              <a:off x="3212" y="2716"/>
              <a:ext cx="1387" cy="1397"/>
            </a:xfrm>
            <a:custGeom>
              <a:avLst/>
              <a:gdLst>
                <a:gd name="T0" fmla="*/ 515 w 702"/>
                <a:gd name="T1" fmla="*/ 0 h 707"/>
                <a:gd name="T2" fmla="*/ 12 w 702"/>
                <a:gd name="T3" fmla="*/ 512 h 707"/>
                <a:gd name="T4" fmla="*/ 40 w 702"/>
                <a:gd name="T5" fmla="*/ 601 h 707"/>
                <a:gd name="T6" fmla="*/ 0 w 702"/>
                <a:gd name="T7" fmla="*/ 707 h 707"/>
                <a:gd name="T8" fmla="*/ 702 w 702"/>
                <a:gd name="T9" fmla="*/ 34 h 707"/>
                <a:gd name="T10" fmla="*/ 631 w 702"/>
                <a:gd name="T11" fmla="*/ 51 h 707"/>
                <a:gd name="T12" fmla="*/ 515 w 702"/>
                <a:gd name="T13" fmla="*/ 0 h 707"/>
              </a:gdLst>
              <a:ahLst/>
              <a:cxnLst>
                <a:cxn ang="0">
                  <a:pos x="T0" y="T1"/>
                </a:cxn>
                <a:cxn ang="0">
                  <a:pos x="T2" y="T3"/>
                </a:cxn>
                <a:cxn ang="0">
                  <a:pos x="T4" y="T5"/>
                </a:cxn>
                <a:cxn ang="0">
                  <a:pos x="T6" y="T7"/>
                </a:cxn>
                <a:cxn ang="0">
                  <a:pos x="T8" y="T9"/>
                </a:cxn>
                <a:cxn ang="0">
                  <a:pos x="T10" y="T11"/>
                </a:cxn>
                <a:cxn ang="0">
                  <a:pos x="T12" y="T13"/>
                </a:cxn>
              </a:cxnLst>
              <a:rect l="0" t="0" r="r" b="b"/>
              <a:pathLst>
                <a:path w="702" h="707">
                  <a:moveTo>
                    <a:pt x="515" y="0"/>
                  </a:moveTo>
                  <a:cubicBezTo>
                    <a:pt x="469" y="258"/>
                    <a:pt x="268" y="462"/>
                    <a:pt x="12" y="512"/>
                  </a:cubicBezTo>
                  <a:cubicBezTo>
                    <a:pt x="30" y="538"/>
                    <a:pt x="40" y="568"/>
                    <a:pt x="40" y="601"/>
                  </a:cubicBezTo>
                  <a:cubicBezTo>
                    <a:pt x="40" y="642"/>
                    <a:pt x="25" y="679"/>
                    <a:pt x="0" y="707"/>
                  </a:cubicBezTo>
                  <a:cubicBezTo>
                    <a:pt x="356" y="659"/>
                    <a:pt x="640" y="385"/>
                    <a:pt x="702" y="34"/>
                  </a:cubicBezTo>
                  <a:cubicBezTo>
                    <a:pt x="681" y="44"/>
                    <a:pt x="656" y="51"/>
                    <a:pt x="631" y="51"/>
                  </a:cubicBezTo>
                  <a:cubicBezTo>
                    <a:pt x="585" y="51"/>
                    <a:pt x="544" y="31"/>
                    <a:pt x="515" y="0"/>
                  </a:cubicBezTo>
                  <a:close/>
                </a:path>
              </a:pathLst>
            </a:custGeom>
            <a:solidFill>
              <a:srgbClr val="C8E1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1127" name="Freeform 103"/>
            <p:cNvSpPr>
              <a:spLocks/>
            </p:cNvSpPr>
            <p:nvPr/>
          </p:nvSpPr>
          <p:spPr bwMode="auto">
            <a:xfrm>
              <a:off x="3225" y="880"/>
              <a:ext cx="1378" cy="1407"/>
            </a:xfrm>
            <a:custGeom>
              <a:avLst/>
              <a:gdLst>
                <a:gd name="T0" fmla="*/ 0 w 697"/>
                <a:gd name="T1" fmla="*/ 193 h 712"/>
                <a:gd name="T2" fmla="*/ 509 w 697"/>
                <a:gd name="T3" fmla="*/ 712 h 712"/>
                <a:gd name="T4" fmla="*/ 624 w 697"/>
                <a:gd name="T5" fmla="*/ 663 h 712"/>
                <a:gd name="T6" fmla="*/ 697 w 697"/>
                <a:gd name="T7" fmla="*/ 681 h 712"/>
                <a:gd name="T8" fmla="*/ 1 w 697"/>
                <a:gd name="T9" fmla="*/ 0 h 712"/>
                <a:gd name="T10" fmla="*/ 33 w 697"/>
                <a:gd name="T11" fmla="*/ 96 h 712"/>
                <a:gd name="T12" fmla="*/ 0 w 697"/>
                <a:gd name="T13" fmla="*/ 193 h 712"/>
              </a:gdLst>
              <a:ahLst/>
              <a:cxnLst>
                <a:cxn ang="0">
                  <a:pos x="T0" y="T1"/>
                </a:cxn>
                <a:cxn ang="0">
                  <a:pos x="T2" y="T3"/>
                </a:cxn>
                <a:cxn ang="0">
                  <a:pos x="T4" y="T5"/>
                </a:cxn>
                <a:cxn ang="0">
                  <a:pos x="T6" y="T7"/>
                </a:cxn>
                <a:cxn ang="0">
                  <a:pos x="T8" y="T9"/>
                </a:cxn>
                <a:cxn ang="0">
                  <a:pos x="T10" y="T11"/>
                </a:cxn>
                <a:cxn ang="0">
                  <a:pos x="T12" y="T13"/>
                </a:cxn>
              </a:cxnLst>
              <a:rect l="0" t="0" r="r" b="b"/>
              <a:pathLst>
                <a:path w="697" h="712">
                  <a:moveTo>
                    <a:pt x="0" y="193"/>
                  </a:moveTo>
                  <a:cubicBezTo>
                    <a:pt x="261" y="241"/>
                    <a:pt x="465" y="449"/>
                    <a:pt x="509" y="712"/>
                  </a:cubicBezTo>
                  <a:cubicBezTo>
                    <a:pt x="538" y="682"/>
                    <a:pt x="578" y="663"/>
                    <a:pt x="624" y="663"/>
                  </a:cubicBezTo>
                  <a:cubicBezTo>
                    <a:pt x="650" y="663"/>
                    <a:pt x="675" y="670"/>
                    <a:pt x="697" y="681"/>
                  </a:cubicBezTo>
                  <a:cubicBezTo>
                    <a:pt x="638" y="328"/>
                    <a:pt x="356" y="51"/>
                    <a:pt x="1" y="0"/>
                  </a:cubicBezTo>
                  <a:cubicBezTo>
                    <a:pt x="21" y="27"/>
                    <a:pt x="33" y="60"/>
                    <a:pt x="33" y="96"/>
                  </a:cubicBezTo>
                  <a:cubicBezTo>
                    <a:pt x="33" y="132"/>
                    <a:pt x="21" y="166"/>
                    <a:pt x="0" y="193"/>
                  </a:cubicBezTo>
                  <a:close/>
                </a:path>
              </a:pathLst>
            </a:custGeom>
            <a:solidFill>
              <a:srgbClr val="F18C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1128" name="Freeform 104"/>
            <p:cNvSpPr>
              <a:spLocks/>
            </p:cNvSpPr>
            <p:nvPr/>
          </p:nvSpPr>
          <p:spPr bwMode="auto">
            <a:xfrm>
              <a:off x="1384" y="886"/>
              <a:ext cx="1351" cy="1401"/>
            </a:xfrm>
            <a:custGeom>
              <a:avLst/>
              <a:gdLst>
                <a:gd name="T0" fmla="*/ 188 w 684"/>
                <a:gd name="T1" fmla="*/ 709 h 709"/>
                <a:gd name="T2" fmla="*/ 684 w 684"/>
                <a:gd name="T3" fmla="*/ 192 h 709"/>
                <a:gd name="T4" fmla="*/ 649 w 684"/>
                <a:gd name="T5" fmla="*/ 93 h 709"/>
                <a:gd name="T6" fmla="*/ 679 w 684"/>
                <a:gd name="T7" fmla="*/ 0 h 709"/>
                <a:gd name="T8" fmla="*/ 0 w 684"/>
                <a:gd name="T9" fmla="*/ 678 h 709"/>
                <a:gd name="T10" fmla="*/ 73 w 684"/>
                <a:gd name="T11" fmla="*/ 660 h 709"/>
                <a:gd name="T12" fmla="*/ 188 w 684"/>
                <a:gd name="T13" fmla="*/ 709 h 709"/>
              </a:gdLst>
              <a:ahLst/>
              <a:cxnLst>
                <a:cxn ang="0">
                  <a:pos x="T0" y="T1"/>
                </a:cxn>
                <a:cxn ang="0">
                  <a:pos x="T2" y="T3"/>
                </a:cxn>
                <a:cxn ang="0">
                  <a:pos x="T4" y="T5"/>
                </a:cxn>
                <a:cxn ang="0">
                  <a:pos x="T6" y="T7"/>
                </a:cxn>
                <a:cxn ang="0">
                  <a:pos x="T8" y="T9"/>
                </a:cxn>
                <a:cxn ang="0">
                  <a:pos x="T10" y="T11"/>
                </a:cxn>
                <a:cxn ang="0">
                  <a:pos x="T12" y="T13"/>
                </a:cxn>
              </a:cxnLst>
              <a:rect l="0" t="0" r="r" b="b"/>
              <a:pathLst>
                <a:path w="684" h="709">
                  <a:moveTo>
                    <a:pt x="188" y="709"/>
                  </a:moveTo>
                  <a:cubicBezTo>
                    <a:pt x="231" y="451"/>
                    <a:pt x="429" y="245"/>
                    <a:pt x="684" y="192"/>
                  </a:cubicBezTo>
                  <a:cubicBezTo>
                    <a:pt x="662" y="165"/>
                    <a:pt x="649" y="130"/>
                    <a:pt x="649" y="93"/>
                  </a:cubicBezTo>
                  <a:cubicBezTo>
                    <a:pt x="649" y="58"/>
                    <a:pt x="660" y="26"/>
                    <a:pt x="679" y="0"/>
                  </a:cubicBezTo>
                  <a:cubicBezTo>
                    <a:pt x="332" y="57"/>
                    <a:pt x="58" y="331"/>
                    <a:pt x="0" y="678"/>
                  </a:cubicBezTo>
                  <a:cubicBezTo>
                    <a:pt x="22" y="667"/>
                    <a:pt x="47" y="660"/>
                    <a:pt x="73" y="660"/>
                  </a:cubicBezTo>
                  <a:cubicBezTo>
                    <a:pt x="118" y="660"/>
                    <a:pt x="159" y="679"/>
                    <a:pt x="188" y="709"/>
                  </a:cubicBezTo>
                  <a:close/>
                </a:path>
              </a:pathLst>
            </a:custGeom>
            <a:solidFill>
              <a:srgbClr val="3F1F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1129" name="Freeform 105"/>
            <p:cNvSpPr>
              <a:spLocks/>
            </p:cNvSpPr>
            <p:nvPr/>
          </p:nvSpPr>
          <p:spPr bwMode="auto">
            <a:xfrm>
              <a:off x="4144" y="2191"/>
              <a:ext cx="627" cy="626"/>
            </a:xfrm>
            <a:custGeom>
              <a:avLst/>
              <a:gdLst>
                <a:gd name="T0" fmla="*/ 232 w 317"/>
                <a:gd name="T1" fmla="*/ 18 h 317"/>
                <a:gd name="T2" fmla="*/ 159 w 317"/>
                <a:gd name="T3" fmla="*/ 0 h 317"/>
                <a:gd name="T4" fmla="*/ 44 w 317"/>
                <a:gd name="T5" fmla="*/ 49 h 317"/>
                <a:gd name="T6" fmla="*/ 0 w 317"/>
                <a:gd name="T7" fmla="*/ 158 h 317"/>
                <a:gd name="T8" fmla="*/ 43 w 317"/>
                <a:gd name="T9" fmla="*/ 266 h 317"/>
                <a:gd name="T10" fmla="*/ 159 w 317"/>
                <a:gd name="T11" fmla="*/ 317 h 317"/>
                <a:gd name="T12" fmla="*/ 230 w 317"/>
                <a:gd name="T13" fmla="*/ 300 h 317"/>
                <a:gd name="T14" fmla="*/ 317 w 317"/>
                <a:gd name="T15" fmla="*/ 158 h 317"/>
                <a:gd name="T16" fmla="*/ 232 w 317"/>
                <a:gd name="T17" fmla="*/ 1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317">
                  <a:moveTo>
                    <a:pt x="232" y="18"/>
                  </a:moveTo>
                  <a:cubicBezTo>
                    <a:pt x="210" y="7"/>
                    <a:pt x="185" y="0"/>
                    <a:pt x="159" y="0"/>
                  </a:cubicBezTo>
                  <a:cubicBezTo>
                    <a:pt x="113" y="0"/>
                    <a:pt x="73" y="19"/>
                    <a:pt x="44" y="49"/>
                  </a:cubicBezTo>
                  <a:cubicBezTo>
                    <a:pt x="17" y="78"/>
                    <a:pt x="0" y="116"/>
                    <a:pt x="0" y="158"/>
                  </a:cubicBezTo>
                  <a:cubicBezTo>
                    <a:pt x="0" y="200"/>
                    <a:pt x="17" y="238"/>
                    <a:pt x="43" y="266"/>
                  </a:cubicBezTo>
                  <a:cubicBezTo>
                    <a:pt x="72" y="297"/>
                    <a:pt x="113" y="317"/>
                    <a:pt x="159" y="317"/>
                  </a:cubicBezTo>
                  <a:cubicBezTo>
                    <a:pt x="184" y="317"/>
                    <a:pt x="209" y="310"/>
                    <a:pt x="230" y="300"/>
                  </a:cubicBezTo>
                  <a:cubicBezTo>
                    <a:pt x="282" y="273"/>
                    <a:pt x="317" y="220"/>
                    <a:pt x="317" y="158"/>
                  </a:cubicBezTo>
                  <a:cubicBezTo>
                    <a:pt x="317" y="97"/>
                    <a:pt x="282" y="44"/>
                    <a:pt x="232"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1130" name="Freeform 106"/>
            <p:cNvSpPr>
              <a:spLocks/>
            </p:cNvSpPr>
            <p:nvPr/>
          </p:nvSpPr>
          <p:spPr bwMode="auto">
            <a:xfrm>
              <a:off x="1216" y="2191"/>
              <a:ext cx="626" cy="626"/>
            </a:xfrm>
            <a:custGeom>
              <a:avLst/>
              <a:gdLst>
                <a:gd name="T0" fmla="*/ 273 w 317"/>
                <a:gd name="T1" fmla="*/ 49 h 317"/>
                <a:gd name="T2" fmla="*/ 158 w 317"/>
                <a:gd name="T3" fmla="*/ 0 h 317"/>
                <a:gd name="T4" fmla="*/ 85 w 317"/>
                <a:gd name="T5" fmla="*/ 18 h 317"/>
                <a:gd name="T6" fmla="*/ 0 w 317"/>
                <a:gd name="T7" fmla="*/ 158 h 317"/>
                <a:gd name="T8" fmla="*/ 87 w 317"/>
                <a:gd name="T9" fmla="*/ 299 h 317"/>
                <a:gd name="T10" fmla="*/ 158 w 317"/>
                <a:gd name="T11" fmla="*/ 317 h 317"/>
                <a:gd name="T12" fmla="*/ 274 w 317"/>
                <a:gd name="T13" fmla="*/ 267 h 317"/>
                <a:gd name="T14" fmla="*/ 317 w 317"/>
                <a:gd name="T15" fmla="*/ 158 h 317"/>
                <a:gd name="T16" fmla="*/ 273 w 317"/>
                <a:gd name="T17" fmla="*/ 4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317">
                  <a:moveTo>
                    <a:pt x="273" y="49"/>
                  </a:moveTo>
                  <a:cubicBezTo>
                    <a:pt x="244" y="19"/>
                    <a:pt x="203" y="0"/>
                    <a:pt x="158" y="0"/>
                  </a:cubicBezTo>
                  <a:cubicBezTo>
                    <a:pt x="132" y="0"/>
                    <a:pt x="107" y="7"/>
                    <a:pt x="85" y="18"/>
                  </a:cubicBezTo>
                  <a:cubicBezTo>
                    <a:pt x="35" y="45"/>
                    <a:pt x="0" y="97"/>
                    <a:pt x="0" y="158"/>
                  </a:cubicBezTo>
                  <a:cubicBezTo>
                    <a:pt x="0" y="220"/>
                    <a:pt x="35" y="273"/>
                    <a:pt x="87" y="299"/>
                  </a:cubicBezTo>
                  <a:cubicBezTo>
                    <a:pt x="108" y="310"/>
                    <a:pt x="133" y="317"/>
                    <a:pt x="158" y="317"/>
                  </a:cubicBezTo>
                  <a:cubicBezTo>
                    <a:pt x="204" y="317"/>
                    <a:pt x="245" y="297"/>
                    <a:pt x="274" y="267"/>
                  </a:cubicBezTo>
                  <a:cubicBezTo>
                    <a:pt x="300" y="238"/>
                    <a:pt x="317" y="200"/>
                    <a:pt x="317" y="158"/>
                  </a:cubicBezTo>
                  <a:cubicBezTo>
                    <a:pt x="317" y="116"/>
                    <a:pt x="300" y="77"/>
                    <a:pt x="273"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1131" name="Freeform 107"/>
            <p:cNvSpPr>
              <a:spLocks/>
            </p:cNvSpPr>
            <p:nvPr/>
          </p:nvSpPr>
          <p:spPr bwMode="auto">
            <a:xfrm>
              <a:off x="2666" y="756"/>
              <a:ext cx="625" cy="626"/>
            </a:xfrm>
            <a:custGeom>
              <a:avLst/>
              <a:gdLst>
                <a:gd name="T0" fmla="*/ 284 w 316"/>
                <a:gd name="T1" fmla="*/ 63 h 317"/>
                <a:gd name="T2" fmla="*/ 158 w 316"/>
                <a:gd name="T3" fmla="*/ 0 h 317"/>
                <a:gd name="T4" fmla="*/ 30 w 316"/>
                <a:gd name="T5" fmla="*/ 66 h 317"/>
                <a:gd name="T6" fmla="*/ 0 w 316"/>
                <a:gd name="T7" fmla="*/ 159 h 317"/>
                <a:gd name="T8" fmla="*/ 35 w 316"/>
                <a:gd name="T9" fmla="*/ 258 h 317"/>
                <a:gd name="T10" fmla="*/ 158 w 316"/>
                <a:gd name="T11" fmla="*/ 317 h 317"/>
                <a:gd name="T12" fmla="*/ 283 w 316"/>
                <a:gd name="T13" fmla="*/ 256 h 317"/>
                <a:gd name="T14" fmla="*/ 316 w 316"/>
                <a:gd name="T15" fmla="*/ 159 h 317"/>
                <a:gd name="T16" fmla="*/ 284 w 316"/>
                <a:gd name="T17" fmla="*/ 6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317">
                  <a:moveTo>
                    <a:pt x="284" y="63"/>
                  </a:moveTo>
                  <a:cubicBezTo>
                    <a:pt x="255" y="25"/>
                    <a:pt x="209" y="0"/>
                    <a:pt x="158" y="0"/>
                  </a:cubicBezTo>
                  <a:cubicBezTo>
                    <a:pt x="105" y="0"/>
                    <a:pt x="58" y="26"/>
                    <a:pt x="30" y="66"/>
                  </a:cubicBezTo>
                  <a:cubicBezTo>
                    <a:pt x="11" y="92"/>
                    <a:pt x="0" y="124"/>
                    <a:pt x="0" y="159"/>
                  </a:cubicBezTo>
                  <a:cubicBezTo>
                    <a:pt x="0" y="196"/>
                    <a:pt x="13" y="231"/>
                    <a:pt x="35" y="258"/>
                  </a:cubicBezTo>
                  <a:cubicBezTo>
                    <a:pt x="64" y="294"/>
                    <a:pt x="108" y="317"/>
                    <a:pt x="158" y="317"/>
                  </a:cubicBezTo>
                  <a:cubicBezTo>
                    <a:pt x="209" y="317"/>
                    <a:pt x="254" y="293"/>
                    <a:pt x="283" y="256"/>
                  </a:cubicBezTo>
                  <a:cubicBezTo>
                    <a:pt x="304" y="229"/>
                    <a:pt x="316" y="195"/>
                    <a:pt x="316" y="159"/>
                  </a:cubicBezTo>
                  <a:cubicBezTo>
                    <a:pt x="316" y="123"/>
                    <a:pt x="304" y="90"/>
                    <a:pt x="284"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1132" name="Freeform 108"/>
            <p:cNvSpPr>
              <a:spLocks/>
            </p:cNvSpPr>
            <p:nvPr/>
          </p:nvSpPr>
          <p:spPr bwMode="auto">
            <a:xfrm>
              <a:off x="2666" y="3592"/>
              <a:ext cx="625" cy="626"/>
            </a:xfrm>
            <a:custGeom>
              <a:avLst/>
              <a:gdLst>
                <a:gd name="T0" fmla="*/ 288 w 316"/>
                <a:gd name="T1" fmla="*/ 69 h 317"/>
                <a:gd name="T2" fmla="*/ 158 w 316"/>
                <a:gd name="T3" fmla="*/ 0 h 317"/>
                <a:gd name="T4" fmla="*/ 29 w 316"/>
                <a:gd name="T5" fmla="*/ 66 h 317"/>
                <a:gd name="T6" fmla="*/ 0 w 316"/>
                <a:gd name="T7" fmla="*/ 158 h 317"/>
                <a:gd name="T8" fmla="*/ 38 w 316"/>
                <a:gd name="T9" fmla="*/ 261 h 317"/>
                <a:gd name="T10" fmla="*/ 158 w 316"/>
                <a:gd name="T11" fmla="*/ 317 h 317"/>
                <a:gd name="T12" fmla="*/ 276 w 316"/>
                <a:gd name="T13" fmla="*/ 264 h 317"/>
                <a:gd name="T14" fmla="*/ 316 w 316"/>
                <a:gd name="T15" fmla="*/ 158 h 317"/>
                <a:gd name="T16" fmla="*/ 288 w 316"/>
                <a:gd name="T17" fmla="*/ 6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317">
                  <a:moveTo>
                    <a:pt x="288" y="69"/>
                  </a:moveTo>
                  <a:cubicBezTo>
                    <a:pt x="260" y="28"/>
                    <a:pt x="212" y="0"/>
                    <a:pt x="158" y="0"/>
                  </a:cubicBezTo>
                  <a:cubicBezTo>
                    <a:pt x="105" y="0"/>
                    <a:pt x="58" y="26"/>
                    <a:pt x="29" y="66"/>
                  </a:cubicBezTo>
                  <a:cubicBezTo>
                    <a:pt x="11" y="92"/>
                    <a:pt x="0" y="124"/>
                    <a:pt x="0" y="158"/>
                  </a:cubicBezTo>
                  <a:cubicBezTo>
                    <a:pt x="0" y="198"/>
                    <a:pt x="14" y="234"/>
                    <a:pt x="38" y="261"/>
                  </a:cubicBezTo>
                  <a:cubicBezTo>
                    <a:pt x="67" y="295"/>
                    <a:pt x="110" y="317"/>
                    <a:pt x="158" y="317"/>
                  </a:cubicBezTo>
                  <a:cubicBezTo>
                    <a:pt x="205" y="317"/>
                    <a:pt x="247" y="296"/>
                    <a:pt x="276" y="264"/>
                  </a:cubicBezTo>
                  <a:cubicBezTo>
                    <a:pt x="301" y="236"/>
                    <a:pt x="316" y="199"/>
                    <a:pt x="316" y="158"/>
                  </a:cubicBezTo>
                  <a:cubicBezTo>
                    <a:pt x="316" y="125"/>
                    <a:pt x="306" y="95"/>
                    <a:pt x="288"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1133" name="Freeform 109"/>
            <p:cNvSpPr>
              <a:spLocks noEditPoints="1"/>
            </p:cNvSpPr>
            <p:nvPr/>
          </p:nvSpPr>
          <p:spPr bwMode="auto">
            <a:xfrm>
              <a:off x="2236" y="1756"/>
              <a:ext cx="1515" cy="1755"/>
            </a:xfrm>
            <a:custGeom>
              <a:avLst/>
              <a:gdLst>
                <a:gd name="T0" fmla="*/ 357 w 767"/>
                <a:gd name="T1" fmla="*/ 580 h 888"/>
                <a:gd name="T2" fmla="*/ 384 w 767"/>
                <a:gd name="T3" fmla="*/ 651 h 888"/>
                <a:gd name="T4" fmla="*/ 357 w 767"/>
                <a:gd name="T5" fmla="*/ 580 h 888"/>
                <a:gd name="T6" fmla="*/ 473 w 767"/>
                <a:gd name="T7" fmla="*/ 179 h 888"/>
                <a:gd name="T8" fmla="*/ 482 w 767"/>
                <a:gd name="T9" fmla="*/ 80 h 888"/>
                <a:gd name="T10" fmla="*/ 428 w 767"/>
                <a:gd name="T11" fmla="*/ 80 h 888"/>
                <a:gd name="T12" fmla="*/ 401 w 767"/>
                <a:gd name="T13" fmla="*/ 152 h 888"/>
                <a:gd name="T14" fmla="*/ 0 w 767"/>
                <a:gd name="T15" fmla="*/ 0 h 888"/>
                <a:gd name="T16" fmla="*/ 294 w 767"/>
                <a:gd name="T17" fmla="*/ 241 h 888"/>
                <a:gd name="T18" fmla="*/ 259 w 767"/>
                <a:gd name="T19" fmla="*/ 423 h 888"/>
                <a:gd name="T20" fmla="*/ 322 w 767"/>
                <a:gd name="T21" fmla="*/ 708 h 888"/>
                <a:gd name="T22" fmla="*/ 384 w 767"/>
                <a:gd name="T23" fmla="*/ 839 h 888"/>
                <a:gd name="T24" fmla="*/ 355 w 767"/>
                <a:gd name="T25" fmla="*/ 860 h 888"/>
                <a:gd name="T26" fmla="*/ 322 w 767"/>
                <a:gd name="T27" fmla="*/ 872 h 888"/>
                <a:gd name="T28" fmla="*/ 507 w 767"/>
                <a:gd name="T29" fmla="*/ 860 h 888"/>
                <a:gd name="T30" fmla="*/ 471 w 767"/>
                <a:gd name="T31" fmla="*/ 851 h 888"/>
                <a:gd name="T32" fmla="*/ 446 w 767"/>
                <a:gd name="T33" fmla="*/ 839 h 888"/>
                <a:gd name="T34" fmla="*/ 482 w 767"/>
                <a:gd name="T35" fmla="*/ 348 h 888"/>
                <a:gd name="T36" fmla="*/ 562 w 767"/>
                <a:gd name="T37" fmla="*/ 375 h 888"/>
                <a:gd name="T38" fmla="*/ 580 w 767"/>
                <a:gd name="T39" fmla="*/ 348 h 888"/>
                <a:gd name="T40" fmla="*/ 767 w 767"/>
                <a:gd name="T41" fmla="*/ 393 h 888"/>
                <a:gd name="T42" fmla="*/ 473 w 767"/>
                <a:gd name="T43" fmla="*/ 179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7" h="888">
                  <a:moveTo>
                    <a:pt x="357" y="580"/>
                  </a:moveTo>
                  <a:cubicBezTo>
                    <a:pt x="346" y="576"/>
                    <a:pt x="405" y="739"/>
                    <a:pt x="384" y="651"/>
                  </a:cubicBezTo>
                  <a:cubicBezTo>
                    <a:pt x="362" y="640"/>
                    <a:pt x="366" y="603"/>
                    <a:pt x="357" y="580"/>
                  </a:cubicBezTo>
                  <a:close/>
                  <a:moveTo>
                    <a:pt x="473" y="179"/>
                  </a:moveTo>
                  <a:cubicBezTo>
                    <a:pt x="505" y="129"/>
                    <a:pt x="512" y="134"/>
                    <a:pt x="482" y="80"/>
                  </a:cubicBezTo>
                  <a:cubicBezTo>
                    <a:pt x="449" y="69"/>
                    <a:pt x="432" y="80"/>
                    <a:pt x="428" y="80"/>
                  </a:cubicBezTo>
                  <a:cubicBezTo>
                    <a:pt x="419" y="105"/>
                    <a:pt x="414" y="131"/>
                    <a:pt x="401" y="152"/>
                  </a:cubicBezTo>
                  <a:cubicBezTo>
                    <a:pt x="263" y="122"/>
                    <a:pt x="131" y="61"/>
                    <a:pt x="0" y="0"/>
                  </a:cubicBezTo>
                  <a:cubicBezTo>
                    <a:pt x="300" y="243"/>
                    <a:pt x="221" y="143"/>
                    <a:pt x="294" y="241"/>
                  </a:cubicBezTo>
                  <a:cubicBezTo>
                    <a:pt x="297" y="237"/>
                    <a:pt x="253" y="417"/>
                    <a:pt x="259" y="423"/>
                  </a:cubicBezTo>
                  <a:cubicBezTo>
                    <a:pt x="260" y="439"/>
                    <a:pt x="310" y="702"/>
                    <a:pt x="322" y="708"/>
                  </a:cubicBezTo>
                  <a:cubicBezTo>
                    <a:pt x="320" y="743"/>
                    <a:pt x="349" y="810"/>
                    <a:pt x="384" y="839"/>
                  </a:cubicBezTo>
                  <a:cubicBezTo>
                    <a:pt x="376" y="847"/>
                    <a:pt x="366" y="854"/>
                    <a:pt x="355" y="860"/>
                  </a:cubicBezTo>
                  <a:cubicBezTo>
                    <a:pt x="345" y="865"/>
                    <a:pt x="334" y="869"/>
                    <a:pt x="322" y="872"/>
                  </a:cubicBezTo>
                  <a:cubicBezTo>
                    <a:pt x="355" y="880"/>
                    <a:pt x="421" y="888"/>
                    <a:pt x="507" y="860"/>
                  </a:cubicBezTo>
                  <a:cubicBezTo>
                    <a:pt x="495" y="858"/>
                    <a:pt x="483" y="855"/>
                    <a:pt x="471" y="851"/>
                  </a:cubicBezTo>
                  <a:cubicBezTo>
                    <a:pt x="463" y="848"/>
                    <a:pt x="454" y="844"/>
                    <a:pt x="446" y="839"/>
                  </a:cubicBezTo>
                  <a:cubicBezTo>
                    <a:pt x="437" y="652"/>
                    <a:pt x="413" y="499"/>
                    <a:pt x="482" y="348"/>
                  </a:cubicBezTo>
                  <a:cubicBezTo>
                    <a:pt x="507" y="359"/>
                    <a:pt x="533" y="368"/>
                    <a:pt x="562" y="375"/>
                  </a:cubicBezTo>
                  <a:cubicBezTo>
                    <a:pt x="561" y="359"/>
                    <a:pt x="569" y="352"/>
                    <a:pt x="580" y="348"/>
                  </a:cubicBezTo>
                  <a:cubicBezTo>
                    <a:pt x="637" y="365"/>
                    <a:pt x="709" y="432"/>
                    <a:pt x="767" y="393"/>
                  </a:cubicBezTo>
                  <a:cubicBezTo>
                    <a:pt x="626" y="364"/>
                    <a:pt x="537" y="284"/>
                    <a:pt x="473" y="179"/>
                  </a:cubicBez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765175" rtl="0" fontAlgn="base">
        <a:lnSpc>
          <a:spcPct val="80000"/>
        </a:lnSpc>
        <a:spcBef>
          <a:spcPct val="50000"/>
        </a:spcBef>
        <a:spcAft>
          <a:spcPct val="0"/>
        </a:spcAft>
        <a:defRPr sz="3000" i="1" kern="1200">
          <a:solidFill>
            <a:schemeClr val="tx1"/>
          </a:solidFill>
          <a:latin typeface="+mj-lt"/>
          <a:ea typeface="+mj-ea"/>
          <a:cs typeface="+mj-cs"/>
        </a:defRPr>
      </a:lvl1pPr>
      <a:lvl2pPr algn="r" defTabSz="765175" rtl="0" fontAlgn="base">
        <a:lnSpc>
          <a:spcPct val="80000"/>
        </a:lnSpc>
        <a:spcBef>
          <a:spcPct val="50000"/>
        </a:spcBef>
        <a:spcAft>
          <a:spcPct val="0"/>
        </a:spcAft>
        <a:defRPr sz="3000" i="1">
          <a:solidFill>
            <a:schemeClr val="tx1"/>
          </a:solidFill>
          <a:latin typeface="Times New Roman" panose="02020603050405020304" pitchFamily="18" charset="0"/>
        </a:defRPr>
      </a:lvl2pPr>
      <a:lvl3pPr algn="r" defTabSz="765175" rtl="0" fontAlgn="base">
        <a:lnSpc>
          <a:spcPct val="80000"/>
        </a:lnSpc>
        <a:spcBef>
          <a:spcPct val="50000"/>
        </a:spcBef>
        <a:spcAft>
          <a:spcPct val="0"/>
        </a:spcAft>
        <a:defRPr sz="3000" i="1">
          <a:solidFill>
            <a:schemeClr val="tx1"/>
          </a:solidFill>
          <a:latin typeface="Times New Roman" panose="02020603050405020304" pitchFamily="18" charset="0"/>
        </a:defRPr>
      </a:lvl3pPr>
      <a:lvl4pPr algn="r" defTabSz="765175" rtl="0" fontAlgn="base">
        <a:lnSpc>
          <a:spcPct val="80000"/>
        </a:lnSpc>
        <a:spcBef>
          <a:spcPct val="50000"/>
        </a:spcBef>
        <a:spcAft>
          <a:spcPct val="0"/>
        </a:spcAft>
        <a:defRPr sz="3000" i="1">
          <a:solidFill>
            <a:schemeClr val="tx1"/>
          </a:solidFill>
          <a:latin typeface="Times New Roman" panose="02020603050405020304" pitchFamily="18" charset="0"/>
        </a:defRPr>
      </a:lvl4pPr>
      <a:lvl5pPr algn="r" defTabSz="765175" rtl="0" fontAlgn="base">
        <a:lnSpc>
          <a:spcPct val="80000"/>
        </a:lnSpc>
        <a:spcBef>
          <a:spcPct val="50000"/>
        </a:spcBef>
        <a:spcAft>
          <a:spcPct val="0"/>
        </a:spcAft>
        <a:defRPr sz="3000" i="1">
          <a:solidFill>
            <a:schemeClr val="tx1"/>
          </a:solidFill>
          <a:latin typeface="Times New Roman" panose="02020603050405020304" pitchFamily="18" charset="0"/>
        </a:defRPr>
      </a:lvl5pPr>
      <a:lvl6pPr marL="457200" algn="r" defTabSz="765175" rtl="0" fontAlgn="base">
        <a:lnSpc>
          <a:spcPct val="80000"/>
        </a:lnSpc>
        <a:spcBef>
          <a:spcPct val="50000"/>
        </a:spcBef>
        <a:spcAft>
          <a:spcPct val="0"/>
        </a:spcAft>
        <a:defRPr sz="3000" i="1">
          <a:solidFill>
            <a:schemeClr val="tx1"/>
          </a:solidFill>
          <a:latin typeface="Times New Roman" panose="02020603050405020304" pitchFamily="18" charset="0"/>
        </a:defRPr>
      </a:lvl6pPr>
      <a:lvl7pPr marL="914400" algn="r" defTabSz="765175" rtl="0" fontAlgn="base">
        <a:lnSpc>
          <a:spcPct val="80000"/>
        </a:lnSpc>
        <a:spcBef>
          <a:spcPct val="50000"/>
        </a:spcBef>
        <a:spcAft>
          <a:spcPct val="0"/>
        </a:spcAft>
        <a:defRPr sz="3000" i="1">
          <a:solidFill>
            <a:schemeClr val="tx1"/>
          </a:solidFill>
          <a:latin typeface="Times New Roman" panose="02020603050405020304" pitchFamily="18" charset="0"/>
        </a:defRPr>
      </a:lvl7pPr>
      <a:lvl8pPr marL="1371600" algn="r" defTabSz="765175" rtl="0" fontAlgn="base">
        <a:lnSpc>
          <a:spcPct val="80000"/>
        </a:lnSpc>
        <a:spcBef>
          <a:spcPct val="50000"/>
        </a:spcBef>
        <a:spcAft>
          <a:spcPct val="0"/>
        </a:spcAft>
        <a:defRPr sz="3000" i="1">
          <a:solidFill>
            <a:schemeClr val="tx1"/>
          </a:solidFill>
          <a:latin typeface="Times New Roman" panose="02020603050405020304" pitchFamily="18" charset="0"/>
        </a:defRPr>
      </a:lvl8pPr>
      <a:lvl9pPr marL="1828800" algn="r" defTabSz="765175" rtl="0" fontAlgn="base">
        <a:lnSpc>
          <a:spcPct val="80000"/>
        </a:lnSpc>
        <a:spcBef>
          <a:spcPct val="50000"/>
        </a:spcBef>
        <a:spcAft>
          <a:spcPct val="0"/>
        </a:spcAft>
        <a:defRPr sz="3000" i="1">
          <a:solidFill>
            <a:schemeClr val="tx1"/>
          </a:solidFill>
          <a:latin typeface="Times New Roman" panose="02020603050405020304" pitchFamily="18" charset="0"/>
        </a:defRPr>
      </a:lvl9pPr>
    </p:titleStyle>
    <p:bodyStyle>
      <a:lvl1pPr marL="287338" indent="-287338" algn="l" defTabSz="765175" rtl="0" fontAlgn="base">
        <a:spcBef>
          <a:spcPct val="20000"/>
        </a:spcBef>
        <a:spcAft>
          <a:spcPct val="0"/>
        </a:spcAft>
        <a:buChar char="•"/>
        <a:defRPr sz="2700" kern="1200">
          <a:solidFill>
            <a:schemeClr val="tx1"/>
          </a:solidFill>
          <a:latin typeface="+mn-lt"/>
          <a:ea typeface="+mn-ea"/>
          <a:cs typeface="+mn-cs"/>
        </a:defRPr>
      </a:lvl1pPr>
      <a:lvl2pPr marL="622300" indent="-239713" algn="l" defTabSz="765175" rtl="0" fontAlgn="base">
        <a:spcBef>
          <a:spcPct val="20000"/>
        </a:spcBef>
        <a:spcAft>
          <a:spcPct val="0"/>
        </a:spcAft>
        <a:buChar char="–"/>
        <a:defRPr sz="2300" kern="1200">
          <a:solidFill>
            <a:schemeClr val="tx1"/>
          </a:solidFill>
          <a:latin typeface="+mn-lt"/>
          <a:ea typeface="+mn-ea"/>
          <a:cs typeface="+mn-cs"/>
        </a:defRPr>
      </a:lvl2pPr>
      <a:lvl3pPr marL="957263" indent="-192088" algn="l" defTabSz="765175" rtl="0" fontAlgn="base">
        <a:spcBef>
          <a:spcPct val="20000"/>
        </a:spcBef>
        <a:spcAft>
          <a:spcPct val="0"/>
        </a:spcAft>
        <a:buChar char="•"/>
        <a:defRPr sz="2000" kern="1200">
          <a:solidFill>
            <a:schemeClr val="tx1"/>
          </a:solidFill>
          <a:latin typeface="+mn-lt"/>
          <a:ea typeface="+mn-ea"/>
          <a:cs typeface="+mn-cs"/>
        </a:defRPr>
      </a:lvl3pPr>
      <a:lvl4pPr marL="1339850" indent="-192088" algn="l" defTabSz="765175" rtl="0" fontAlgn="base">
        <a:spcBef>
          <a:spcPct val="20000"/>
        </a:spcBef>
        <a:spcAft>
          <a:spcPct val="0"/>
        </a:spcAft>
        <a:buChar char="–"/>
        <a:defRPr sz="1700" kern="1200">
          <a:solidFill>
            <a:schemeClr val="tx1"/>
          </a:solidFill>
          <a:latin typeface="+mn-lt"/>
          <a:ea typeface="+mn-ea"/>
          <a:cs typeface="+mn-cs"/>
        </a:defRPr>
      </a:lvl4pPr>
      <a:lvl5pPr marL="1722438" indent="-192088" algn="l" defTabSz="765175" rtl="0" fontAlgn="base">
        <a:spcBef>
          <a:spcPct val="20000"/>
        </a:spcBef>
        <a:spcAft>
          <a:spcPct val="0"/>
        </a:spcAft>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hyperlink" Target="mesas-redonda/Resumos/MR6_Crian&#231;as%20em%20Escolas%20e%20Institui&#231;&#245;es.pdf" TargetMode="External"/><Relationship Id="rId13" Type="http://schemas.openxmlformats.org/officeDocument/2006/relationships/hyperlink" Target="mesas-redonda/Resumos/MR10_Ensino%20Superior%20Contextos.pdf" TargetMode="External"/><Relationship Id="rId3" Type="http://schemas.openxmlformats.org/officeDocument/2006/relationships/hyperlink" Target="mesas-redonda/Resumos/MR1_A%20Desinstitucionaliza&#231;&#227;o%20e%20Suas%20Feridas.pdf" TargetMode="External"/><Relationship Id="rId7" Type="http://schemas.openxmlformats.org/officeDocument/2006/relationships/hyperlink" Target="mesas-redonda/Resumos/MR4_As%20Propostas%20de%20Reformas.pdf" TargetMode="External"/><Relationship Id="rId12" Type="http://schemas.openxmlformats.org/officeDocument/2006/relationships/hyperlink" Target="mesas-redonda/Resumos/MR11_Identidade_%20Pol&#237;tica%20e%20Educa&#231;&#227;o.pdf" TargetMode="External"/><Relationship Id="rId17" Type="http://schemas.openxmlformats.org/officeDocument/2006/relationships/slide" Target="slide32.xml"/><Relationship Id="rId2" Type="http://schemas.openxmlformats.org/officeDocument/2006/relationships/slide" Target="slide9.xml"/><Relationship Id="rId16" Type="http://schemas.openxmlformats.org/officeDocument/2006/relationships/slide" Target="slide10.xml"/><Relationship Id="rId1" Type="http://schemas.openxmlformats.org/officeDocument/2006/relationships/slideLayout" Target="../slideLayouts/slideLayout1.xml"/><Relationship Id="rId6" Type="http://schemas.openxmlformats.org/officeDocument/2006/relationships/hyperlink" Target="mesas-redonda/Resumos/MR5_Considera&#231;&#245;es%20Sobre%20a%20Avalia&#231;&#227;o.pdf" TargetMode="External"/><Relationship Id="rId11" Type="http://schemas.openxmlformats.org/officeDocument/2006/relationships/hyperlink" Target="mesas-redonda/Resumos/MR9_Enquadres%20Diferenciados.pdf" TargetMode="External"/><Relationship Id="rId5" Type="http://schemas.openxmlformats.org/officeDocument/2006/relationships/hyperlink" Target="mesas-redonda/Resumos/MR3_Adolesc&#234;ncia%20e%20Exclus&#227;o%20Social.pdf" TargetMode="External"/><Relationship Id="rId15" Type="http://schemas.openxmlformats.org/officeDocument/2006/relationships/hyperlink" Target="mesas-redonda/Resumos/MR15_Perdas%20de%20Referenciais.pdf" TargetMode="External"/><Relationship Id="rId10" Type="http://schemas.openxmlformats.org/officeDocument/2006/relationships/hyperlink" Target="mesas-redonda/Resumos/MR8_Desafios%20Para%20a%20Psicologia.pdf" TargetMode="External"/><Relationship Id="rId4" Type="http://schemas.openxmlformats.org/officeDocument/2006/relationships/hyperlink" Target="mesas-redonda/Resumos/MR2_A%20Ludicidade%20na%20Sa&#250;de%20da%20Crian&#231;a.pdf" TargetMode="External"/><Relationship Id="rId9" Type="http://schemas.openxmlformats.org/officeDocument/2006/relationships/hyperlink" Target="mesas-redonda/Resumos/MR7_Desafios%20Atuais%20na%20Forma&#231;&#227;o.pdf" TargetMode="External"/><Relationship Id="rId14" Type="http://schemas.openxmlformats.org/officeDocument/2006/relationships/hyperlink" Target="mesas-redonda/Resumos/MR13_Novos%20Avan&#231;os%20na%20Psicologia.pdf"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Textos%20Integrais/Mesas-Redonda/MR3.3%20-%20O%20abrigamento%20e%20o%20desabrigamento.pdf" TargetMode="External"/><Relationship Id="rId13" Type="http://schemas.openxmlformats.org/officeDocument/2006/relationships/hyperlink" Target="Textos%20Integrais/Mesas-Redonda/MR5.1%20-%20%20Avalia&#231;&#227;o%20Psicol&#243;gica%20na%20&#225;rea%20da%20sa&#250;de.pdf" TargetMode="External"/><Relationship Id="rId18" Type="http://schemas.openxmlformats.org/officeDocument/2006/relationships/slide" Target="slide11.xml"/><Relationship Id="rId3" Type="http://schemas.openxmlformats.org/officeDocument/2006/relationships/hyperlink" Target="mesas-redonda/Resumos/MR2_A%20Ludicidade%20na%20Sa&#250;de%20da%20Crian&#231;a.pdf" TargetMode="External"/><Relationship Id="rId7" Type="http://schemas.openxmlformats.org/officeDocument/2006/relationships/hyperlink" Target="Textos%20Integrais/Mesas-Redonda/MR3.1-%20O%20psicodiagn&#243;stico%20compreensivo.pdf" TargetMode="External"/><Relationship Id="rId12" Type="http://schemas.openxmlformats.org/officeDocument/2006/relationships/hyperlink" Target="Textos%20Integrais/Mesas-Redonda/MR5.2.%20Uso%20do%20Rorschach,%20Tat%20e%20Wais%20em%20cl&#237;nica%20psicol&#243;gica_.pdf" TargetMode="External"/><Relationship Id="rId17" Type="http://schemas.openxmlformats.org/officeDocument/2006/relationships/slide" Target="slide43.xml"/><Relationship Id="rId2" Type="http://schemas.openxmlformats.org/officeDocument/2006/relationships/slide" Target="slide9.xml"/><Relationship Id="rId16" Type="http://schemas.openxmlformats.org/officeDocument/2006/relationships/hyperlink" Target="Textos%20Integrais/Mesas-Redonda/MR9.2%20-%20Oficina%20psicoterap&#234;utica%20de%20cartas.pdf" TargetMode="External"/><Relationship Id="rId1" Type="http://schemas.openxmlformats.org/officeDocument/2006/relationships/slideLayout" Target="../slideLayouts/slideLayout1.xml"/><Relationship Id="rId6" Type="http://schemas.openxmlformats.org/officeDocument/2006/relationships/hyperlink" Target="Textos%20Integrais/Mesas-Redonda/MR3.2%20-%20Rela&#231;&#245;es%20entre%20estrutura%20familiar.pdf" TargetMode="External"/><Relationship Id="rId11" Type="http://schemas.openxmlformats.org/officeDocument/2006/relationships/hyperlink" Target="Textos%20Integrais/Mesas-Redonda/MR4.3%20-%20Entre%20a%20hegemonia%20e%20a%20polissemia.pdf" TargetMode="External"/><Relationship Id="rId5" Type="http://schemas.openxmlformats.org/officeDocument/2006/relationships/hyperlink" Target="Textos%20Integrais/Mesas-Redonda/MR2.3%20-%20O%20l&#250;dico%20em%20nossa%20realidade%20hospitalar.pdf" TargetMode="External"/><Relationship Id="rId15" Type="http://schemas.openxmlformats.org/officeDocument/2006/relationships/hyperlink" Target="Textos%20Integrais/Mesas-Redonda/MR9.1%20-%20Enquadres%20diferenciados%20em%20hospital%20psiqui&#225;trico.pdf" TargetMode="External"/><Relationship Id="rId10" Type="http://schemas.openxmlformats.org/officeDocument/2006/relationships/hyperlink" Target="Textos%20Integrais/Mesas-Redonda/MR4.2%20-%20As%20pr&#225;ticas%20institucionais-discursivas.pdf" TargetMode="External"/><Relationship Id="rId4" Type="http://schemas.openxmlformats.org/officeDocument/2006/relationships/hyperlink" Target="Textos%20Integrais/Mesas-Redonda/MR2.2%20-%20Brincadeira%20Simb&#243;lica%20-%20imagina&#231;&#227;o%20e%20criatividade.pdf" TargetMode="External"/><Relationship Id="rId9" Type="http://schemas.openxmlformats.org/officeDocument/2006/relationships/hyperlink" Target="Textos%20Integrais/Mesas-Redonda/MR4.1%20-%20Os%20empecilhos%20de%20comunica&#231;&#227;o.pdf" TargetMode="External"/><Relationship Id="rId14" Type="http://schemas.openxmlformats.org/officeDocument/2006/relationships/hyperlink" Target="Textos%20Integrais/Mesas-Redonda/MR5.3%20-%20Componentes%20depressivos%20e%20ansi&#243;genos.pdf" TargetMode="Externa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8" Type="http://schemas.openxmlformats.org/officeDocument/2006/relationships/hyperlink" Target="trabalhos/Resumos/P7.%20A%20import&#226;ncia%20do%20suporte%20social.pdf" TargetMode="External"/><Relationship Id="rId13" Type="http://schemas.openxmlformats.org/officeDocument/2006/relationships/hyperlink" Target="trabalhos/Resumos/P12.A%20oficina%20de%20Artes%20Pl&#225;sticas.pdf" TargetMode="External"/><Relationship Id="rId18" Type="http://schemas.openxmlformats.org/officeDocument/2006/relationships/slide" Target="slide23.xml"/><Relationship Id="rId26" Type="http://schemas.openxmlformats.org/officeDocument/2006/relationships/slide" Target="slide31.xml"/><Relationship Id="rId3" Type="http://schemas.openxmlformats.org/officeDocument/2006/relationships/hyperlink" Target="trabalhos/Resumos/P2.%20A%20busca%20da%20sa&#250;de%20atrav&#233;s%20de%20grupos.pdf" TargetMode="External"/><Relationship Id="rId21" Type="http://schemas.openxmlformats.org/officeDocument/2006/relationships/slide" Target="slide26.xml"/><Relationship Id="rId7" Type="http://schemas.openxmlformats.org/officeDocument/2006/relationships/hyperlink" Target="trabalhos/Resumos/P6.%20A%20import&#226;ncia%20da%20EDAO%20no%20diagn&#243;stico%20para%20a%20terapia.pdf" TargetMode="External"/><Relationship Id="rId12" Type="http://schemas.openxmlformats.org/officeDocument/2006/relationships/hyperlink" Target="trabalhos/Resumos/P10.%20A%20narcolepsia%20e%20os%20aspectos%20psicossociais.pdf" TargetMode="External"/><Relationship Id="rId17" Type="http://schemas.openxmlformats.org/officeDocument/2006/relationships/slide" Target="slide13.xml"/><Relationship Id="rId25" Type="http://schemas.openxmlformats.org/officeDocument/2006/relationships/slide" Target="slide30.xml"/><Relationship Id="rId2" Type="http://schemas.openxmlformats.org/officeDocument/2006/relationships/hyperlink" Target="trabalhos/Resumos/P1.A%20atua&#231;&#227;o%20do%20Psic&#243;logo%20na%20Rede%20Municipal.pdf" TargetMode="External"/><Relationship Id="rId16" Type="http://schemas.openxmlformats.org/officeDocument/2006/relationships/hyperlink" Target="trabalhos/Resumos/P14.A%20percep&#231;&#227;o%20da%20morte.pdf" TargetMode="External"/><Relationship Id="rId20" Type="http://schemas.openxmlformats.org/officeDocument/2006/relationships/slide" Target="slide25.xml"/><Relationship Id="rId1" Type="http://schemas.openxmlformats.org/officeDocument/2006/relationships/slideLayout" Target="../slideLayouts/slideLayout1.xml"/><Relationship Id="rId6" Type="http://schemas.openxmlformats.org/officeDocument/2006/relationships/hyperlink" Target="trabalhos/Resumos/P4.A%20esclerose%20lateral%20amiotr&#243;fica.pdf" TargetMode="External"/><Relationship Id="rId11" Type="http://schemas.openxmlformats.org/officeDocument/2006/relationships/hyperlink" Target="trabalhos/Resumos/P11.A%20obesidade%20e%20a%20revela&#231;&#227;o%20da%20destrutividade.pdf" TargetMode="External"/><Relationship Id="rId24" Type="http://schemas.openxmlformats.org/officeDocument/2006/relationships/slide" Target="slide29.xml"/><Relationship Id="rId5" Type="http://schemas.openxmlformats.org/officeDocument/2006/relationships/hyperlink" Target="trabalhos/Resumos/P5.A%20imagem%20corporal%20de%20indiv&#237;duos%20com%20Paraplegia.pdf" TargetMode="External"/><Relationship Id="rId15" Type="http://schemas.openxmlformats.org/officeDocument/2006/relationships/slide" Target="slide12.xml"/><Relationship Id="rId23" Type="http://schemas.openxmlformats.org/officeDocument/2006/relationships/slide" Target="slide28.xml"/><Relationship Id="rId10" Type="http://schemas.openxmlformats.org/officeDocument/2006/relationships/hyperlink" Target="trabalhos/Resumos/P9.%20A%20maternidade%20ap&#243;s%20os%2040%20anos.pdf" TargetMode="External"/><Relationship Id="rId19" Type="http://schemas.openxmlformats.org/officeDocument/2006/relationships/slide" Target="slide24.xml"/><Relationship Id="rId4" Type="http://schemas.openxmlformats.org/officeDocument/2006/relationships/hyperlink" Target="trabalhos/Resumos/P3.%20A%20dificuldade%20de%20expressar%20emo&#231;&#245;es.pdf" TargetMode="External"/><Relationship Id="rId9" Type="http://schemas.openxmlformats.org/officeDocument/2006/relationships/hyperlink" Target="trabalhos/Resumos/P8.%20A%20inser&#231;&#227;o%20do%20Psic&#243;logo%20no%20SUS.pdf" TargetMode="External"/><Relationship Id="rId14" Type="http://schemas.openxmlformats.org/officeDocument/2006/relationships/hyperlink" Target="trabalhos/Resumos/P13.A%20oficina%20de%20m&#250;sica.pdf" TargetMode="External"/><Relationship Id="rId22" Type="http://schemas.openxmlformats.org/officeDocument/2006/relationships/slide" Target="slide27.xml"/></Relationships>
</file>

<file path=ppt/slides/_rels/slide14.xml.rels><?xml version="1.0" encoding="UTF-8" standalone="yes"?>
<Relationships xmlns="http://schemas.openxmlformats.org/package/2006/relationships"><Relationship Id="rId8" Type="http://schemas.openxmlformats.org/officeDocument/2006/relationships/hyperlink" Target="Textos%20Integrais/Poster&#234;s/PDF/P16_A%20perspectiva%20de%20vida%20do%20idoso.pdf" TargetMode="External"/><Relationship Id="rId13" Type="http://schemas.openxmlformats.org/officeDocument/2006/relationships/hyperlink" Target="Textos%20Integrais/Poster&#234;s/PDF/P25_ABORDAGEM%20CL&#205;NICA%20DA%20AVALIA&#199;&#195;O.pdf" TargetMode="External"/><Relationship Id="rId18" Type="http://schemas.openxmlformats.org/officeDocument/2006/relationships/slide" Target="slide39.xml"/><Relationship Id="rId3" Type="http://schemas.openxmlformats.org/officeDocument/2006/relationships/hyperlink" Target="Textos%20Integrais/Poster&#234;s/PDF/P2_A%20BUSCA%20DA%20SA&#218;DE%20ATRAV&#201;S%20DE.pdf" TargetMode="External"/><Relationship Id="rId21" Type="http://schemas.openxmlformats.org/officeDocument/2006/relationships/slide" Target="slide42.xml"/><Relationship Id="rId7" Type="http://schemas.openxmlformats.org/officeDocument/2006/relationships/hyperlink" Target="Textos%20Integrais/Poster&#234;s/PDF/P12_A%20oficina%20em%20Artes%20Pl&#225;sticas.pdf" TargetMode="External"/><Relationship Id="rId12" Type="http://schemas.openxmlformats.org/officeDocument/2006/relationships/hyperlink" Target="Textos%20Integrais/Poster&#234;s/PDF/P29_ADES&#195;O%20DE%20M&#195;ES%20AO%20TRATAMENTO.pdf" TargetMode="External"/><Relationship Id="rId17" Type="http://schemas.openxmlformats.org/officeDocument/2006/relationships/slide" Target="slide14.xml"/><Relationship Id="rId2" Type="http://schemas.openxmlformats.org/officeDocument/2006/relationships/slide" Target="slide12.xml"/><Relationship Id="rId16" Type="http://schemas.openxmlformats.org/officeDocument/2006/relationships/hyperlink" Target="Textos%20Integrais/Poster&#234;s/PDF/P36_APOIO%20PSICOLOGIA%20NA%20DELEGACIA.pdf" TargetMode="External"/><Relationship Id="rId20" Type="http://schemas.openxmlformats.org/officeDocument/2006/relationships/slide" Target="slide41.xml"/><Relationship Id="rId1" Type="http://schemas.openxmlformats.org/officeDocument/2006/relationships/slideLayout" Target="../slideLayouts/slideLayout1.xml"/><Relationship Id="rId6" Type="http://schemas.openxmlformats.org/officeDocument/2006/relationships/hyperlink" Target="Textos%20Integrais/Poster&#234;s/PDF/P15_A%20PERCEP&#199;&#195;O%20DAS%20M&#195;ES%20DIANTE%20DA.pdf" TargetMode="External"/><Relationship Id="rId11" Type="http://schemas.openxmlformats.org/officeDocument/2006/relationships/hyperlink" Target="Textos%20Integrais/Poster&#234;s/PDF/P24_Abandono%20de%20tratamento%20de%20pacientes.pdf" TargetMode="External"/><Relationship Id="rId5" Type="http://schemas.openxmlformats.org/officeDocument/2006/relationships/hyperlink" Target="Textos%20Integrais/Poster&#234;s/PDF/P7_A%20import&#226;ncia%20do%20suporte%20social.pdf" TargetMode="External"/><Relationship Id="rId15" Type="http://schemas.openxmlformats.org/officeDocument/2006/relationships/hyperlink" Target="Textos%20Integrais/Poster&#234;s/PDF/P32_AN&#193;LISE%20DO%20N&#205;VEL%20DE%20ESTRESSE.pdf" TargetMode="External"/><Relationship Id="rId10" Type="http://schemas.openxmlformats.org/officeDocument/2006/relationships/hyperlink" Target="Textos%20Integrais/Poster&#234;s/PDF/P20_A%20puni&#231;&#227;o%20f&#237;sica%20e%20a%20crian&#231;a.pdf" TargetMode="External"/><Relationship Id="rId19" Type="http://schemas.openxmlformats.org/officeDocument/2006/relationships/slide" Target="slide40.xml"/><Relationship Id="rId4" Type="http://schemas.openxmlformats.org/officeDocument/2006/relationships/hyperlink" Target="Textos%20Integrais/Poster&#234;s/PDF/P5_A%20IMAGEM%20CORPORAL%20DE.pdf" TargetMode="External"/><Relationship Id="rId9" Type="http://schemas.openxmlformats.org/officeDocument/2006/relationships/hyperlink" Target="Textos%20Integrais/Poster&#234;s/PDF/P17_A%20PESQUISA-TERAPIA%20COM.pdf" TargetMode="External"/><Relationship Id="rId14" Type="http://schemas.openxmlformats.org/officeDocument/2006/relationships/hyperlink" Target="Textos%20Integrais/Poster&#234;s/PDF/P30_ADOLESC&#202;NCIA%20E%20COMPORTAMENTO.pdf"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 Target="slide16.xml"/><Relationship Id="rId7"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slide" Target="slide8.xml"/><Relationship Id="rId5" Type="http://schemas.openxmlformats.org/officeDocument/2006/relationships/image" Target="../media/image9.png"/><Relationship Id="rId4"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 Target="slide17.xml"/><Relationship Id="rId7" Type="http://schemas.openxmlformats.org/officeDocument/2006/relationships/oleObject" Target="../embeddings/oleObject7.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slide" Target="slide8.xml"/><Relationship Id="rId5" Type="http://schemas.openxmlformats.org/officeDocument/2006/relationships/image" Target="../media/image9.png"/><Relationship Id="rId4" Type="http://schemas.openxmlformats.org/officeDocument/2006/relationships/oleObject" Target="../embeddings/oleObject6.bin"/></Relationships>
</file>

<file path=ppt/slides/_rels/slide1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 Target="slide18.xml"/><Relationship Id="rId7" Type="http://schemas.openxmlformats.org/officeDocument/2006/relationships/oleObject" Target="../embeddings/oleObject9.bin"/><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slide" Target="slide16.xml"/><Relationship Id="rId5" Type="http://schemas.openxmlformats.org/officeDocument/2006/relationships/image" Target="../media/image9.png"/><Relationship Id="rId4" Type="http://schemas.openxmlformats.org/officeDocument/2006/relationships/oleObject" Target="../embeddings/oleObject8.bin"/></Relationships>
</file>

<file path=ppt/slides/_rels/slide1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 Target="slide19.xml"/><Relationship Id="rId7" Type="http://schemas.openxmlformats.org/officeDocument/2006/relationships/oleObject" Target="../embeddings/oleObject11.bin"/><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slide" Target="slide17.xml"/><Relationship Id="rId5" Type="http://schemas.openxmlformats.org/officeDocument/2006/relationships/image" Target="../media/image9.png"/><Relationship Id="rId4" Type="http://schemas.openxmlformats.org/officeDocument/2006/relationships/oleObject" Target="../embeddings/oleObject10.bin"/></Relationships>
</file>

<file path=ppt/slides/_rels/slide1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 Target="slide20.xml"/><Relationship Id="rId7" Type="http://schemas.openxmlformats.org/officeDocument/2006/relationships/oleObject" Target="../embeddings/oleObject13.bin"/><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slide" Target="slide18.xml"/><Relationship Id="rId5" Type="http://schemas.openxmlformats.org/officeDocument/2006/relationships/image" Target="../media/image9.png"/><Relationship Id="rId4" Type="http://schemas.openxmlformats.org/officeDocument/2006/relationships/oleObject" Target="../embeddings/oleObject12.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 Target="slide19.xml"/><Relationship Id="rId7" Type="http://schemas.openxmlformats.org/officeDocument/2006/relationships/oleObject" Target="../embeddings/oleObject15.bin"/><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slide" Target="slide21.xml"/><Relationship Id="rId5" Type="http://schemas.openxmlformats.org/officeDocument/2006/relationships/image" Target="../media/image10.png"/><Relationship Id="rId4" Type="http://schemas.openxmlformats.org/officeDocument/2006/relationships/oleObject" Target="../embeddings/oleObject14.bin"/></Relationships>
</file>

<file path=ppt/slides/_rels/slide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 Target="slide22.xml"/><Relationship Id="rId7" Type="http://schemas.openxmlformats.org/officeDocument/2006/relationships/oleObject" Target="../embeddings/oleObject17.bin"/><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slide" Target="slide20.xml"/><Relationship Id="rId5" Type="http://schemas.openxmlformats.org/officeDocument/2006/relationships/image" Target="../media/image9.png"/><Relationship Id="rId4" Type="http://schemas.openxmlformats.org/officeDocument/2006/relationships/oleObject" Target="../embeddings/oleObject16.bin"/></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Layout" Target="../slideLayouts/slideLayout1.xml"/><Relationship Id="rId1" Type="http://schemas.openxmlformats.org/officeDocument/2006/relationships/vmlDrawing" Target="../drawings/vmlDrawing11.vml"/><Relationship Id="rId5" Type="http://schemas.openxmlformats.org/officeDocument/2006/relationships/image" Target="../media/image10.png"/><Relationship Id="rId4" Type="http://schemas.openxmlformats.org/officeDocument/2006/relationships/oleObject" Target="../embeddings/oleObject18.bin"/></Relationships>
</file>

<file path=ppt/slides/_rels/slide23.xml.rels><?xml version="1.0" encoding="UTF-8" standalone="yes"?>
<Relationships xmlns="http://schemas.openxmlformats.org/package/2006/relationships"><Relationship Id="rId8" Type="http://schemas.openxmlformats.org/officeDocument/2006/relationships/hyperlink" Target="trabalhos/Resumos/P18.%20A%20preven&#231;&#227;o%20ao%20consumo%20de%20subst&#226;ncias%20psicoativas.pdf" TargetMode="External"/><Relationship Id="rId13" Type="http://schemas.openxmlformats.org/officeDocument/2006/relationships/hyperlink" Target="trabalhos/Resumos/P23.%20A%20utiliza&#231;&#227;o%20de%20t&#233;cnicas%20projetivas%20gr&#225;ficas.pdf" TargetMode="External"/><Relationship Id="rId18" Type="http://schemas.openxmlformats.org/officeDocument/2006/relationships/slide" Target="slide25.xml"/><Relationship Id="rId3" Type="http://schemas.openxmlformats.org/officeDocument/2006/relationships/hyperlink" Target="trabalhos/Resumos/P16.A%20perspectiva%20de%20vida%20do%20idoso%20em%20uma%20institui&#231;&#227;o.pdf" TargetMode="External"/><Relationship Id="rId21" Type="http://schemas.openxmlformats.org/officeDocument/2006/relationships/slide" Target="slide28.xml"/><Relationship Id="rId7" Type="http://schemas.openxmlformats.org/officeDocument/2006/relationships/hyperlink" Target="trabalhos/Resumos/P17.%20A%20pesquisa-terapia%20com%20adolescentes.pdf" TargetMode="External"/><Relationship Id="rId12" Type="http://schemas.openxmlformats.org/officeDocument/2006/relationships/hyperlink" Target="trabalhos/Resumos/P22.%20A%20t&#233;cnica%20de%20psican&#225;lise%20de%20crian&#231;a.pdf" TargetMode="External"/><Relationship Id="rId17" Type="http://schemas.openxmlformats.org/officeDocument/2006/relationships/slide" Target="slide24.xml"/><Relationship Id="rId2" Type="http://schemas.openxmlformats.org/officeDocument/2006/relationships/hyperlink" Target="trabalhos/Resumos/P15.%20A%20percep&#231;&#227;o%20das%20m&#227;es.pdf" TargetMode="External"/><Relationship Id="rId16" Type="http://schemas.openxmlformats.org/officeDocument/2006/relationships/hyperlink" Target="trabalhos/Resumos/P26.%20Adapta&#231;&#227;o%20e%20ansiedade%20na%20gesta&#231;&#227;o.pdf" TargetMode="External"/><Relationship Id="rId20" Type="http://schemas.openxmlformats.org/officeDocument/2006/relationships/slide" Target="slide27.xml"/><Relationship Id="rId1" Type="http://schemas.openxmlformats.org/officeDocument/2006/relationships/slideLayout" Target="../slideLayouts/slideLayout1.xml"/><Relationship Id="rId6" Type="http://schemas.openxmlformats.org/officeDocument/2006/relationships/slide" Target="slide23.xml"/><Relationship Id="rId11" Type="http://schemas.openxmlformats.org/officeDocument/2006/relationships/hyperlink" Target="trabalhos/Resumos/P21.A%20qualidade%20de%20vida%20no%20trabalho.pdf" TargetMode="External"/><Relationship Id="rId24" Type="http://schemas.openxmlformats.org/officeDocument/2006/relationships/slide" Target="slide31.xml"/><Relationship Id="rId5" Type="http://schemas.openxmlformats.org/officeDocument/2006/relationships/slide" Target="slide13.xml"/><Relationship Id="rId15" Type="http://schemas.openxmlformats.org/officeDocument/2006/relationships/hyperlink" Target="trabalhos/Resumos/P25.Abordagem%20cl&#237;nica%20da%20avalia&#231;&#227;o%20de%20crian&#231;as.pdf" TargetMode="External"/><Relationship Id="rId23" Type="http://schemas.openxmlformats.org/officeDocument/2006/relationships/slide" Target="slide30.xml"/><Relationship Id="rId10" Type="http://schemas.openxmlformats.org/officeDocument/2006/relationships/hyperlink" Target="trabalhos/Resumos/P20.A%20puni&#231;&#227;o%20f&#237;sica%20e%20a%20crian&#231;a.pdf" TargetMode="External"/><Relationship Id="rId19" Type="http://schemas.openxmlformats.org/officeDocument/2006/relationships/slide" Target="slide26.xml"/><Relationship Id="rId4" Type="http://schemas.openxmlformats.org/officeDocument/2006/relationships/slide" Target="slide12.xml"/><Relationship Id="rId9" Type="http://schemas.openxmlformats.org/officeDocument/2006/relationships/hyperlink" Target="trabalhos/Resumos/P19.A%20psicologia%20e%20a%20promo&#231;&#227;o%20de%20sa&#250;de.pdf" TargetMode="External"/><Relationship Id="rId14" Type="http://schemas.openxmlformats.org/officeDocument/2006/relationships/hyperlink" Target="trabalhos/Resumos/P24.%20Abandono%20de%20tratamento%20de%20pacientes%20jovens.pdf" TargetMode="External"/><Relationship Id="rId22" Type="http://schemas.openxmlformats.org/officeDocument/2006/relationships/slide" Target="slide29.xml"/></Relationships>
</file>

<file path=ppt/slides/_rels/slide24.xml.rels><?xml version="1.0" encoding="UTF-8" standalone="yes"?>
<Relationships xmlns="http://schemas.openxmlformats.org/package/2006/relationships"><Relationship Id="rId8" Type="http://schemas.openxmlformats.org/officeDocument/2006/relationships/hyperlink" Target="trabalhos/Resumos/P30.%20Adolesc&#234;ncia%20e%20comportamento%20anti-social.pdf" TargetMode="External"/><Relationship Id="rId13" Type="http://schemas.openxmlformats.org/officeDocument/2006/relationships/hyperlink" Target="trabalhos/Resumos/P35.%20Ansiedade%20em%20situa&#231;&#245;es%20de%20conv&#237;vio%20social.pdf" TargetMode="External"/><Relationship Id="rId18" Type="http://schemas.openxmlformats.org/officeDocument/2006/relationships/slide" Target="slide25.xml"/><Relationship Id="rId26" Type="http://schemas.openxmlformats.org/officeDocument/2006/relationships/hyperlink" Target="trabalhos/Resumos/P40.%20Atendimento%20domiciliar%20em%20Psicologia.pdf" TargetMode="External"/><Relationship Id="rId3" Type="http://schemas.openxmlformats.org/officeDocument/2006/relationships/hyperlink" Target="trabalhos/Resumos/P28.%20Adapta&#231;&#227;o_%20abortamento%20provocado%20e.pdf" TargetMode="External"/><Relationship Id="rId21" Type="http://schemas.openxmlformats.org/officeDocument/2006/relationships/slide" Target="slide28.xml"/><Relationship Id="rId7" Type="http://schemas.openxmlformats.org/officeDocument/2006/relationships/hyperlink" Target="trabalhos/Resumos/P29.%20Ades&#227;o%20de%20m&#227;es%20ao%20tratamento%20de%20crian&#231;as.pdf" TargetMode="External"/><Relationship Id="rId12" Type="http://schemas.openxmlformats.org/officeDocument/2006/relationships/hyperlink" Target="trabalhos/Resumos/P34.Ansiedade%20em%20pai%20de%20neonato%20pr&#233;%20termo.pdf" TargetMode="External"/><Relationship Id="rId17" Type="http://schemas.openxmlformats.org/officeDocument/2006/relationships/slide" Target="slide24.xml"/><Relationship Id="rId25" Type="http://schemas.openxmlformats.org/officeDocument/2006/relationships/hyperlink" Target="trabalhos/Resumos/P39.%20Aspectos%20psicossociais%20do%20Vitiligo.pdf" TargetMode="External"/><Relationship Id="rId2" Type="http://schemas.openxmlformats.org/officeDocument/2006/relationships/hyperlink" Target="trabalhos/Resumos/P27.%20Adapta&#231;&#227;o%20em%20paciente%20portador%20do%20v&#237;rus.pdf" TargetMode="External"/><Relationship Id="rId16" Type="http://schemas.openxmlformats.org/officeDocument/2006/relationships/hyperlink" Target="trabalhos/Resumos/P38.%20Aspectos%20psico_s&#243;cio_culturais%20das%20m&#227;es.pdf" TargetMode="External"/><Relationship Id="rId20" Type="http://schemas.openxmlformats.org/officeDocument/2006/relationships/slide" Target="slide27.xml"/><Relationship Id="rId1" Type="http://schemas.openxmlformats.org/officeDocument/2006/relationships/slideLayout" Target="../slideLayouts/slideLayout1.xml"/><Relationship Id="rId6" Type="http://schemas.openxmlformats.org/officeDocument/2006/relationships/slide" Target="slide23.xml"/><Relationship Id="rId11" Type="http://schemas.openxmlformats.org/officeDocument/2006/relationships/hyperlink" Target="trabalhos/Resumos/P33.%20Anorexia%20e%20o%20v&#237;cio%20pela%20quase%20morte.pdf" TargetMode="External"/><Relationship Id="rId24" Type="http://schemas.openxmlformats.org/officeDocument/2006/relationships/slide" Target="slide31.xml"/><Relationship Id="rId5" Type="http://schemas.openxmlformats.org/officeDocument/2006/relationships/slide" Target="slide13.xml"/><Relationship Id="rId15" Type="http://schemas.openxmlformats.org/officeDocument/2006/relationships/hyperlink" Target="trabalhos/Resumos/P37.%20As%20vivencias%20emocionais.pdf" TargetMode="External"/><Relationship Id="rId23" Type="http://schemas.openxmlformats.org/officeDocument/2006/relationships/slide" Target="slide30.xml"/><Relationship Id="rId10" Type="http://schemas.openxmlformats.org/officeDocument/2006/relationships/hyperlink" Target="trabalhos/Resumos/P32.An&#225;lise%20do%20n&#237;vel%20de%20estresse.pdf" TargetMode="External"/><Relationship Id="rId19" Type="http://schemas.openxmlformats.org/officeDocument/2006/relationships/slide" Target="slide26.xml"/><Relationship Id="rId4" Type="http://schemas.openxmlformats.org/officeDocument/2006/relationships/slide" Target="slide12.xml"/><Relationship Id="rId9" Type="http://schemas.openxmlformats.org/officeDocument/2006/relationships/hyperlink" Target="trabalhos/Resumos/P31.An&#225;lise%20da%20influ&#234;ncia%20de%20percep&#231;&#227;o.pdf" TargetMode="External"/><Relationship Id="rId14" Type="http://schemas.openxmlformats.org/officeDocument/2006/relationships/hyperlink" Target="trabalhos/Resumos/P36.Apoio%20psicol&#243;gico%20na%20Delegacia%20da%20Mulher.pdf" TargetMode="External"/><Relationship Id="rId22" Type="http://schemas.openxmlformats.org/officeDocument/2006/relationships/slide" Target="slide29.xml"/></Relationships>
</file>

<file path=ppt/slides/_rels/slide25.xml.rels><?xml version="1.0" encoding="UTF-8" standalone="yes"?>
<Relationships xmlns="http://schemas.openxmlformats.org/package/2006/relationships"><Relationship Id="rId8" Type="http://schemas.openxmlformats.org/officeDocument/2006/relationships/hyperlink" Target="trabalhos/Resumos/P44.%20Avalia&#231;&#227;o%20por%20auto_relato%20de%20Qualidade%20de%20Vida.pdf" TargetMode="External"/><Relationship Id="rId13" Type="http://schemas.openxmlformats.org/officeDocument/2006/relationships/hyperlink" Target="trabalhos/Resumos/P49.Caracter&#237;sticas%20de%20ansiedade%20e%20agressividade.pdf" TargetMode="External"/><Relationship Id="rId18" Type="http://schemas.openxmlformats.org/officeDocument/2006/relationships/slide" Target="slide27.xml"/><Relationship Id="rId3" Type="http://schemas.openxmlformats.org/officeDocument/2006/relationships/hyperlink" Target="trabalhos/Resumos/P42.Avalia&#231;&#227;o%20da%20percep&#231;&#227;o%20da%20gestante%20participante.pdf" TargetMode="External"/><Relationship Id="rId21" Type="http://schemas.openxmlformats.org/officeDocument/2006/relationships/slide" Target="slide30.xml"/><Relationship Id="rId7" Type="http://schemas.openxmlformats.org/officeDocument/2006/relationships/hyperlink" Target="trabalhos/Resumos/P43.%20Avalia&#231;&#227;o%20do%20repert&#243;rio%20de%20habilidades%20sociais.pdf" TargetMode="External"/><Relationship Id="rId12" Type="http://schemas.openxmlformats.org/officeDocument/2006/relationships/hyperlink" Target="trabalhos/Resumos/P48.Brigas%20entre%20adolescentes_%20fatores.pdf" TargetMode="External"/><Relationship Id="rId17" Type="http://schemas.openxmlformats.org/officeDocument/2006/relationships/slide" Target="slide26.xml"/><Relationship Id="rId2" Type="http://schemas.openxmlformats.org/officeDocument/2006/relationships/hyperlink" Target="trabalhos/Resumos/P41.%20Atividades%20C&#234;nicas%20como%20linguagem%20na.pdf" TargetMode="External"/><Relationship Id="rId16" Type="http://schemas.openxmlformats.org/officeDocument/2006/relationships/slide" Target="slide25.xml"/><Relationship Id="rId20" Type="http://schemas.openxmlformats.org/officeDocument/2006/relationships/slide" Target="slide29.xml"/><Relationship Id="rId1" Type="http://schemas.openxmlformats.org/officeDocument/2006/relationships/slideLayout" Target="../slideLayouts/slideLayout1.xml"/><Relationship Id="rId6" Type="http://schemas.openxmlformats.org/officeDocument/2006/relationships/slide" Target="slide23.xml"/><Relationship Id="rId11" Type="http://schemas.openxmlformats.org/officeDocument/2006/relationships/hyperlink" Target="trabalhos/Resumos/P47.Benef&#237;cios%20biopsicossociais%20da%20socializa&#231;&#227;o.pdf" TargetMode="External"/><Relationship Id="rId24" Type="http://schemas.openxmlformats.org/officeDocument/2006/relationships/hyperlink" Target="trabalhos/Resumos/P52.Compara&#231;&#227;o%20entre%20a%20depress&#227;o.pdf" TargetMode="External"/><Relationship Id="rId5" Type="http://schemas.openxmlformats.org/officeDocument/2006/relationships/slide" Target="slide13.xml"/><Relationship Id="rId15" Type="http://schemas.openxmlformats.org/officeDocument/2006/relationships/slide" Target="slide24.xml"/><Relationship Id="rId23" Type="http://schemas.openxmlformats.org/officeDocument/2006/relationships/hyperlink" Target="trabalhos/Resumos/P51.Cirurgia%20bari&#225;trica_%20crit&#233;rios%20psicodin&#226;micos.pdf" TargetMode="External"/><Relationship Id="rId10" Type="http://schemas.openxmlformats.org/officeDocument/2006/relationships/hyperlink" Target="trabalhos/Resumos/P46.%20Bem-estar%20subjetivo_%20percep&#231;&#227;o%20de%20suporte%20social.pdf" TargetMode="External"/><Relationship Id="rId19" Type="http://schemas.openxmlformats.org/officeDocument/2006/relationships/slide" Target="slide28.xml"/><Relationship Id="rId4" Type="http://schemas.openxmlformats.org/officeDocument/2006/relationships/slide" Target="slide12.xml"/><Relationship Id="rId9" Type="http://schemas.openxmlformats.org/officeDocument/2006/relationships/hyperlink" Target="trabalhos/Resumos/P45.%20Bem_estar%20no%20trabalho.pdf" TargetMode="External"/><Relationship Id="rId14" Type="http://schemas.openxmlformats.org/officeDocument/2006/relationships/hyperlink" Target="trabalhos/Resumos/P50.Centro%20de%20Terapia%20Intensiva_%20a%20interven&#231;&#227;o.pdf" TargetMode="External"/><Relationship Id="rId22" Type="http://schemas.openxmlformats.org/officeDocument/2006/relationships/slide" Target="slide31.xml"/></Relationships>
</file>

<file path=ppt/slides/_rels/slide26.xml.rels><?xml version="1.0" encoding="UTF-8" standalone="yes"?>
<Relationships xmlns="http://schemas.openxmlformats.org/package/2006/relationships"><Relationship Id="rId8" Type="http://schemas.openxmlformats.org/officeDocument/2006/relationships/hyperlink" Target="trabalhos/Resumos/P56.Doa&#231;&#227;o%20de%20&#243;rg&#227;os_%20opini&#227;o%20e%20informa&#231;&#227;o.pdf" TargetMode="External"/><Relationship Id="rId13" Type="http://schemas.openxmlformats.org/officeDocument/2006/relationships/hyperlink" Target="trabalhos/Resumos/P61.Entrevistas%20psicol&#243;gicas%20em%20uma%20perspectiva.pdf" TargetMode="External"/><Relationship Id="rId18" Type="http://schemas.openxmlformats.org/officeDocument/2006/relationships/slide" Target="slide25.xml"/><Relationship Id="rId3" Type="http://schemas.openxmlformats.org/officeDocument/2006/relationships/hyperlink" Target="trabalhos/Resumos/P54.Da%20revela&#231;&#227;o%20&#224;%20notifica&#231;&#227;o_%20compreendendo.pdf" TargetMode="External"/><Relationship Id="rId21" Type="http://schemas.openxmlformats.org/officeDocument/2006/relationships/slide" Target="slide27.xml"/><Relationship Id="rId7" Type="http://schemas.openxmlformats.org/officeDocument/2006/relationships/hyperlink" Target="trabalhos/Resumos/P55.Dificuldades%20emocionais%20observadas%20em.pdf" TargetMode="External"/><Relationship Id="rId12" Type="http://schemas.openxmlformats.org/officeDocument/2006/relationships/hyperlink" Target="trabalhos/Resumos/P60.Encontrando%20sa&#250;de%20em%20institui&#231;&#227;o.pdf" TargetMode="External"/><Relationship Id="rId17" Type="http://schemas.openxmlformats.org/officeDocument/2006/relationships/slide" Target="slide24.xml"/><Relationship Id="rId25" Type="http://schemas.openxmlformats.org/officeDocument/2006/relationships/slide" Target="slide31.xml"/><Relationship Id="rId2" Type="http://schemas.openxmlformats.org/officeDocument/2006/relationships/hyperlink" Target="trabalhos/Resumos/P53.Conjugalidade%20em%20quest&#227;o_%20casais.pdf" TargetMode="External"/><Relationship Id="rId16" Type="http://schemas.openxmlformats.org/officeDocument/2006/relationships/hyperlink" Target="trabalhos/Resumos/P64.Estrat&#233;gias%20de%20atua&#231;&#227;o%20psicol&#243;gica%20de.pdf" TargetMode="External"/><Relationship Id="rId20" Type="http://schemas.openxmlformats.org/officeDocument/2006/relationships/hyperlink" Target="trabalhos/Resumos/P65.Estresse%20ocupacional%20e%20dist&#250;rbios%20do%20sono.pdf" TargetMode="External"/><Relationship Id="rId1" Type="http://schemas.openxmlformats.org/officeDocument/2006/relationships/slideLayout" Target="../slideLayouts/slideLayout1.xml"/><Relationship Id="rId6" Type="http://schemas.openxmlformats.org/officeDocument/2006/relationships/slide" Target="slide23.xml"/><Relationship Id="rId11" Type="http://schemas.openxmlformats.org/officeDocument/2006/relationships/hyperlink" Target="trabalhos/Resumos/P59.Efic&#225;cia%20adaptativa%20em%20gestantes%20de%20alto.pdf" TargetMode="External"/><Relationship Id="rId24" Type="http://schemas.openxmlformats.org/officeDocument/2006/relationships/slide" Target="slide30.xml"/><Relationship Id="rId5" Type="http://schemas.openxmlformats.org/officeDocument/2006/relationships/slide" Target="slide13.xml"/><Relationship Id="rId15" Type="http://schemas.openxmlformats.org/officeDocument/2006/relationships/hyperlink" Target="trabalhos/Resumos/P63.Equoterapia%20e%20esporte%20adaptado%20para.pdf" TargetMode="External"/><Relationship Id="rId23" Type="http://schemas.openxmlformats.org/officeDocument/2006/relationships/slide" Target="slide29.xml"/><Relationship Id="rId10" Type="http://schemas.openxmlformats.org/officeDocument/2006/relationships/hyperlink" Target="trabalhos/Resumos/P58.Efic&#225;cia%20adaptativa%20e%20equil&#237;brio%20ps&#237;quico.pdf" TargetMode="External"/><Relationship Id="rId19" Type="http://schemas.openxmlformats.org/officeDocument/2006/relationships/slide" Target="slide26.xml"/><Relationship Id="rId4" Type="http://schemas.openxmlformats.org/officeDocument/2006/relationships/slide" Target="slide12.xml"/><Relationship Id="rId9" Type="http://schemas.openxmlformats.org/officeDocument/2006/relationships/hyperlink" Target="trabalhos/Resumos/P57.Drogadepend&#234;ncia_%20institui&#231;&#245;es%20no%20Vale.pdf" TargetMode="External"/><Relationship Id="rId14" Type="http://schemas.openxmlformats.org/officeDocument/2006/relationships/hyperlink" Target="trabalhos/Resumos/P62.Entrevistas%20psicol&#243;gicas%20realizadas%20com.pdf" TargetMode="External"/><Relationship Id="rId22" Type="http://schemas.openxmlformats.org/officeDocument/2006/relationships/slide" Target="slide28.xml"/></Relationships>
</file>

<file path=ppt/slides/_rels/slide27.xml.rels><?xml version="1.0" encoding="UTF-8" standalone="yes"?>
<Relationships xmlns="http://schemas.openxmlformats.org/package/2006/relationships"><Relationship Id="rId8" Type="http://schemas.openxmlformats.org/officeDocument/2006/relationships/hyperlink" Target="trabalhos/Resumos/P69.Experi&#234;ncias%20com%20uma%20equipe%20multiprofissional.pdf" TargetMode="External"/><Relationship Id="rId13" Type="http://schemas.openxmlformats.org/officeDocument/2006/relationships/hyperlink" Target="trabalhos/Resumos/P74.Gravidez%20na%20adolesc&#234;ncia_%20repercuss&#245;es.pdf" TargetMode="External"/><Relationship Id="rId18" Type="http://schemas.openxmlformats.org/officeDocument/2006/relationships/slide" Target="slide27.xml"/><Relationship Id="rId26" Type="http://schemas.openxmlformats.org/officeDocument/2006/relationships/slide" Target="slide31.xml"/><Relationship Id="rId3" Type="http://schemas.openxmlformats.org/officeDocument/2006/relationships/hyperlink" Target="trabalhos/Resumos/P67.Estudo%20de%20caso%20de%20estresse%20p&#243;s-traum&#225;tico.pdf" TargetMode="External"/><Relationship Id="rId21" Type="http://schemas.openxmlformats.org/officeDocument/2006/relationships/hyperlink" Target="trabalhos/Resumos/P78.Grupos%20terap&#234;uticos%20para%20acompanhantes.pdf" TargetMode="External"/><Relationship Id="rId7" Type="http://schemas.openxmlformats.org/officeDocument/2006/relationships/hyperlink" Target="trabalhos/Resumos/P68.Experi&#234;ncia%20dos%20alunos%20do%20curso%20de%20Fisioterapia.pdf" TargetMode="External"/><Relationship Id="rId12" Type="http://schemas.openxmlformats.org/officeDocument/2006/relationships/hyperlink" Target="trabalhos/Resumos/P73.Forma&#231;&#227;o%20do%20Psic&#243;logo%20para%20inser&#231;&#227;o.pdf" TargetMode="External"/><Relationship Id="rId17" Type="http://schemas.openxmlformats.org/officeDocument/2006/relationships/slide" Target="slide26.xml"/><Relationship Id="rId25" Type="http://schemas.openxmlformats.org/officeDocument/2006/relationships/slide" Target="slide30.xml"/><Relationship Id="rId2" Type="http://schemas.openxmlformats.org/officeDocument/2006/relationships/hyperlink" Target="trabalhos/Resumos/P66.Estudo%20da%20efic&#225;cia%20adaptativa%20de%20herdeiros.pdf" TargetMode="External"/><Relationship Id="rId16" Type="http://schemas.openxmlformats.org/officeDocument/2006/relationships/slide" Target="slide25.xml"/><Relationship Id="rId20" Type="http://schemas.openxmlformats.org/officeDocument/2006/relationships/hyperlink" Target="trabalhos/Resumos/P77.Grupo%20de%20Pais%20de%20Adolescentes.pdf" TargetMode="External"/><Relationship Id="rId1" Type="http://schemas.openxmlformats.org/officeDocument/2006/relationships/slideLayout" Target="../slideLayouts/slideLayout1.xml"/><Relationship Id="rId6" Type="http://schemas.openxmlformats.org/officeDocument/2006/relationships/slide" Target="slide23.xml"/><Relationship Id="rId11" Type="http://schemas.openxmlformats.org/officeDocument/2006/relationships/hyperlink" Target="trabalhos/Resumos/P72.Fidedignidade%20do%20teste%20Wisc-III.pdf" TargetMode="External"/><Relationship Id="rId24" Type="http://schemas.openxmlformats.org/officeDocument/2006/relationships/slide" Target="slide29.xml"/><Relationship Id="rId5" Type="http://schemas.openxmlformats.org/officeDocument/2006/relationships/slide" Target="slide13.xml"/><Relationship Id="rId15" Type="http://schemas.openxmlformats.org/officeDocument/2006/relationships/slide" Target="slide24.xml"/><Relationship Id="rId23" Type="http://schemas.openxmlformats.org/officeDocument/2006/relationships/slide" Target="slide28.xml"/><Relationship Id="rId10" Type="http://schemas.openxmlformats.org/officeDocument/2006/relationships/hyperlink" Target="trabalhos/Resumos/P71.Fatores%20de%20risco%20em%20condutores%20universit&#225;rios.pdf" TargetMode="External"/><Relationship Id="rId19" Type="http://schemas.openxmlformats.org/officeDocument/2006/relationships/hyperlink" Target="trabalhos/Resumos/P76.Grupo%20de%20aten&#231;&#227;o%20a%20trabalhadoras.pdf" TargetMode="External"/><Relationship Id="rId4" Type="http://schemas.openxmlformats.org/officeDocument/2006/relationships/slide" Target="slide12.xml"/><Relationship Id="rId9" Type="http://schemas.openxmlformats.org/officeDocument/2006/relationships/hyperlink" Target="trabalhos/Resumos/P70.Fadiga%20e%20depress&#227;o%20no%20idoso.pdf" TargetMode="External"/><Relationship Id="rId14" Type="http://schemas.openxmlformats.org/officeDocument/2006/relationships/hyperlink" Target="trabalhos/Resumos/P75.Grupo%20de%20apoio%20para%20familiares%20e%20cuidadores.pdf" TargetMode="External"/><Relationship Id="rId22" Type="http://schemas.openxmlformats.org/officeDocument/2006/relationships/hyperlink" Target="trabalhos/Resumos/P79.Grupos%20terap&#234;uticos%20para%20funcion&#225;rios.pdf"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trabalhos/Resumos/P83.Inibi&#231;&#227;o%20intelectual%20e%20a%20psicodin&#226;mica%20familiar.pdf" TargetMode="External"/><Relationship Id="rId13" Type="http://schemas.openxmlformats.org/officeDocument/2006/relationships/hyperlink" Target="trabalhos/Resumos/P88.O%20cuidado%20terap&#234;utico%20atrav&#233;s%20da.pdf" TargetMode="External"/><Relationship Id="rId18" Type="http://schemas.openxmlformats.org/officeDocument/2006/relationships/slide" Target="slide27.xml"/><Relationship Id="rId26" Type="http://schemas.openxmlformats.org/officeDocument/2006/relationships/slide" Target="slide30.xml"/><Relationship Id="rId3" Type="http://schemas.openxmlformats.org/officeDocument/2006/relationships/hyperlink" Target="trabalhos/Resumos/P81.Indicadores%20da%20forma&#231;&#227;o%20identit&#225;ria.pdf" TargetMode="External"/><Relationship Id="rId21" Type="http://schemas.openxmlformats.org/officeDocument/2006/relationships/hyperlink" Target="trabalhos/Resumos/P91.O%20papel%20do%20psic&#243;logo%20no%20Sistema%20&#218;nico.pdf" TargetMode="External"/><Relationship Id="rId7" Type="http://schemas.openxmlformats.org/officeDocument/2006/relationships/hyperlink" Target="trabalhos/Resumos/P82.Indicadores%20psicossociais%20de%20sa&#250;de%20de.pdf" TargetMode="External"/><Relationship Id="rId12" Type="http://schemas.openxmlformats.org/officeDocument/2006/relationships/hyperlink" Target="trabalhos/Resumos/P87.O%20caminhar%20de%20um%20hemipl&#233;gico%20rumo.pdf" TargetMode="External"/><Relationship Id="rId17" Type="http://schemas.openxmlformats.org/officeDocument/2006/relationships/slide" Target="slide26.xml"/><Relationship Id="rId25" Type="http://schemas.openxmlformats.org/officeDocument/2006/relationships/slide" Target="slide29.xml"/><Relationship Id="rId2" Type="http://schemas.openxmlformats.org/officeDocument/2006/relationships/hyperlink" Target="trabalhos/Resumos/P80.Import&#226;ncia%20da%20entrevista%20cl&#237;nica%20diagn&#243;stica.pdf" TargetMode="External"/><Relationship Id="rId16" Type="http://schemas.openxmlformats.org/officeDocument/2006/relationships/slide" Target="slide25.xml"/><Relationship Id="rId20" Type="http://schemas.openxmlformats.org/officeDocument/2006/relationships/hyperlink" Target="trabalhos/Resumos/P90.O%20nome%20do%20filho%20-%20um%20estudo%20de%20caso.pdf" TargetMode="External"/><Relationship Id="rId1" Type="http://schemas.openxmlformats.org/officeDocument/2006/relationships/slideLayout" Target="../slideLayouts/slideLayout1.xml"/><Relationship Id="rId6" Type="http://schemas.openxmlformats.org/officeDocument/2006/relationships/slide" Target="slide23.xml"/><Relationship Id="rId11" Type="http://schemas.openxmlformats.org/officeDocument/2006/relationships/hyperlink" Target="trabalhos/Resumos/P86.O%20atendimento%20multidisciplinar%20em%20grupo.pdf" TargetMode="External"/><Relationship Id="rId24" Type="http://schemas.openxmlformats.org/officeDocument/2006/relationships/hyperlink" Target="trabalhos/Resumos/P94.O%20tratamento%20dos%20dist&#250;rbios%20ansiosos%20atrav&#233;s.pdf" TargetMode="External"/><Relationship Id="rId5" Type="http://schemas.openxmlformats.org/officeDocument/2006/relationships/slide" Target="slide13.xml"/><Relationship Id="rId15" Type="http://schemas.openxmlformats.org/officeDocument/2006/relationships/slide" Target="slide24.xml"/><Relationship Id="rId23" Type="http://schemas.openxmlformats.org/officeDocument/2006/relationships/hyperlink" Target="trabalhos/Resumos/P93.O%20tempo%20da%20elabora&#231;&#227;o%20ps&#237;quica%20e%20suas.pdf" TargetMode="External"/><Relationship Id="rId10" Type="http://schemas.openxmlformats.org/officeDocument/2006/relationships/hyperlink" Target="trabalhos/Resumos/P85.Mem&#243;rias%20familiares_%20narrativa%20do.pdf" TargetMode="External"/><Relationship Id="rId19" Type="http://schemas.openxmlformats.org/officeDocument/2006/relationships/slide" Target="slide28.xml"/><Relationship Id="rId4" Type="http://schemas.openxmlformats.org/officeDocument/2006/relationships/slide" Target="slide12.xml"/><Relationship Id="rId9" Type="http://schemas.openxmlformats.org/officeDocument/2006/relationships/hyperlink" Target="trabalhos/Resumos/P84.Mal%20estar%20docente%20e%20sa&#250;de.pdf" TargetMode="External"/><Relationship Id="rId14" Type="http://schemas.openxmlformats.org/officeDocument/2006/relationships/hyperlink" Target="trabalhos/Resumos/P89.O%20lugar%20da%20crian&#231;a%20na%20fam&#237;lia%20contempor&#226;nea.pdf" TargetMode="External"/><Relationship Id="rId22" Type="http://schemas.openxmlformats.org/officeDocument/2006/relationships/hyperlink" Target="trabalhos/Resumos/P92.O%20Psicanalista%20no%20lar_%20a%20visita%20domiciliar.pdf" TargetMode="External"/><Relationship Id="rId27" Type="http://schemas.openxmlformats.org/officeDocument/2006/relationships/slide" Target="slide31.xml"/></Relationships>
</file>

<file path=ppt/slides/_rels/slide29.xml.rels><?xml version="1.0" encoding="UTF-8" standalone="yes"?>
<Relationships xmlns="http://schemas.openxmlformats.org/package/2006/relationships"><Relationship Id="rId8" Type="http://schemas.openxmlformats.org/officeDocument/2006/relationships/hyperlink" Target="trabalhos/Resumos/P98.Oficina%20psicoterap&#234;utica%20de%20velas_%20cuidando.pdf" TargetMode="External"/><Relationship Id="rId13" Type="http://schemas.openxmlformats.org/officeDocument/2006/relationships/hyperlink" Target="trabalhos/Resumos/P103.Participa&#231;&#227;o%20dos%20alunos%20do%20curso%20de%20Fisioterapia.pdf" TargetMode="External"/><Relationship Id="rId18" Type="http://schemas.openxmlformats.org/officeDocument/2006/relationships/hyperlink" Target="trabalhos/Resumos/P106.Preven&#231;&#227;o%20de%20complica&#231;&#245;es%20em%20doen&#231;as.pdf" TargetMode="External"/><Relationship Id="rId3" Type="http://schemas.openxmlformats.org/officeDocument/2006/relationships/hyperlink" Target="trabalhos/Resumos/P96.Observa&#231;&#227;o%20da%20incid&#234;ncia%20das%20constela&#231;&#245;es.pdf" TargetMode="External"/><Relationship Id="rId21" Type="http://schemas.openxmlformats.org/officeDocument/2006/relationships/slide" Target="slide31.xml"/><Relationship Id="rId7" Type="http://schemas.openxmlformats.org/officeDocument/2006/relationships/hyperlink" Target="trabalhos/Resumos/P97.Oficina%20de%20criatividade%20com%20pacientes.pdf" TargetMode="External"/><Relationship Id="rId12" Type="http://schemas.openxmlformats.org/officeDocument/2006/relationships/hyperlink" Target="trabalhos/Resumos/P102.Pap&#233;is%20sociais%20uma%20reflex&#227;o%20para%20promo&#231;&#227;o.pdf" TargetMode="External"/><Relationship Id="rId17" Type="http://schemas.openxmlformats.org/officeDocument/2006/relationships/hyperlink" Target="trabalhos/Resumos/P105.Porta%20de%20entrada_%20levantando%20demandas.pdf" TargetMode="External"/><Relationship Id="rId25" Type="http://schemas.openxmlformats.org/officeDocument/2006/relationships/slide" Target="slide27.xml"/><Relationship Id="rId2" Type="http://schemas.openxmlformats.org/officeDocument/2006/relationships/hyperlink" Target="trabalhos/Resumos/P95.O%20tratamento%20psiqui&#225;trico%20e%20o%20conv&#237;vio%20social.pdf" TargetMode="External"/><Relationship Id="rId16" Type="http://schemas.openxmlformats.org/officeDocument/2006/relationships/slide" Target="slide29.xml"/><Relationship Id="rId20" Type="http://schemas.openxmlformats.org/officeDocument/2006/relationships/slide" Target="slide30.xml"/><Relationship Id="rId1" Type="http://schemas.openxmlformats.org/officeDocument/2006/relationships/slideLayout" Target="../slideLayouts/slideLayout1.xml"/><Relationship Id="rId6" Type="http://schemas.openxmlformats.org/officeDocument/2006/relationships/slide" Target="slide23.xml"/><Relationship Id="rId11" Type="http://schemas.openxmlformats.org/officeDocument/2006/relationships/hyperlink" Target="trabalhos/Resumos/P101.P&#226;nico_%20desamparo%20radical%20e%20a%20sa&#250;de.pdf" TargetMode="External"/><Relationship Id="rId24" Type="http://schemas.openxmlformats.org/officeDocument/2006/relationships/slide" Target="slide28.xml"/><Relationship Id="rId5" Type="http://schemas.openxmlformats.org/officeDocument/2006/relationships/slide" Target="slide13.xml"/><Relationship Id="rId15" Type="http://schemas.openxmlformats.org/officeDocument/2006/relationships/slide" Target="slide24.xml"/><Relationship Id="rId23" Type="http://schemas.openxmlformats.org/officeDocument/2006/relationships/slide" Target="slide26.xml"/><Relationship Id="rId10" Type="http://schemas.openxmlformats.org/officeDocument/2006/relationships/hyperlink" Target="trabalhos/Resumos/P100.Ouvindo%20idosos%20institucionalizados.pdf" TargetMode="External"/><Relationship Id="rId19" Type="http://schemas.openxmlformats.org/officeDocument/2006/relationships/hyperlink" Target="trabalhos/Resumos/P107.Promo&#231;&#227;o%20de%20sa&#250;de_%20preven&#231;&#227;o%20de%20doen&#231;as.pdf" TargetMode="External"/><Relationship Id="rId4" Type="http://schemas.openxmlformats.org/officeDocument/2006/relationships/slide" Target="slide12.xml"/><Relationship Id="rId9" Type="http://schemas.openxmlformats.org/officeDocument/2006/relationships/hyperlink" Target="trabalhos/Resumos/P99.Os%20sentimentos%20da%20m&#227;e%20diante%20do%20diagn&#243;stico.pdf" TargetMode="External"/><Relationship Id="rId14" Type="http://schemas.openxmlformats.org/officeDocument/2006/relationships/hyperlink" Target="trabalhos/Resumos/P104.Pesquisa%20Qualitativa%20com%20m&#227;es%20de.pdf" TargetMode="External"/><Relationship Id="rId22" Type="http://schemas.openxmlformats.org/officeDocument/2006/relationships/slide" Target="slide25.xml"/></Relationships>
</file>

<file path=ppt/slides/_rels/slide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9.png"/><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8" Type="http://schemas.openxmlformats.org/officeDocument/2006/relationships/hyperlink" Target="trabalhos/Resumos/P111.Psicoterapia%20psicanal&#237;tica%20com%20adulto.pdf" TargetMode="External"/><Relationship Id="rId13" Type="http://schemas.openxmlformats.org/officeDocument/2006/relationships/hyperlink" Target="trabalhos/Resumos/P116.Sa&#250;de%20rematrizada%20atrav&#233;s%20da%20psicoterapia.pdf" TargetMode="External"/><Relationship Id="rId18" Type="http://schemas.openxmlformats.org/officeDocument/2006/relationships/hyperlink" Target="trabalhos/Resumos/P118.Sentimentos%20de%20idosas%20frente%20&#224;%20vida.pdf" TargetMode="External"/><Relationship Id="rId3" Type="http://schemas.openxmlformats.org/officeDocument/2006/relationships/hyperlink" Target="trabalhos/Resumos/P109.Psicoterapia%20breve%20em%20empresa%20de%20Call%20Center.pdf" TargetMode="External"/><Relationship Id="rId21" Type="http://schemas.openxmlformats.org/officeDocument/2006/relationships/slide" Target="slide25.xml"/><Relationship Id="rId7" Type="http://schemas.openxmlformats.org/officeDocument/2006/relationships/hyperlink" Target="trabalhos/Resumos/P110.Psicoterapia%20breve_%20considera&#231;&#245;es%20sobre.pdf" TargetMode="External"/><Relationship Id="rId12" Type="http://schemas.openxmlformats.org/officeDocument/2006/relationships/hyperlink" Target="trabalhos/Resumos/P115.Sa&#250;de%20mental%20e%20participa&#231;&#227;o%20pol&#237;tica.pdf" TargetMode="External"/><Relationship Id="rId17" Type="http://schemas.openxmlformats.org/officeDocument/2006/relationships/slide" Target="slide30.xml"/><Relationship Id="rId25" Type="http://schemas.openxmlformats.org/officeDocument/2006/relationships/slide" Target="slide31.xml"/><Relationship Id="rId2" Type="http://schemas.openxmlformats.org/officeDocument/2006/relationships/hyperlink" Target="trabalhos/Resumos/P108.Promo&#231;&#227;o%20de%20sa&#250;de_%20uma%20interven&#231;&#227;o%20com.pdf" TargetMode="External"/><Relationship Id="rId16" Type="http://schemas.openxmlformats.org/officeDocument/2006/relationships/slide" Target="slide29.xml"/><Relationship Id="rId20" Type="http://schemas.openxmlformats.org/officeDocument/2006/relationships/hyperlink" Target="trabalhos/Resumos/P120.Sintomas%20depressivos_%20obesidade.pdf" TargetMode="External"/><Relationship Id="rId1" Type="http://schemas.openxmlformats.org/officeDocument/2006/relationships/slideLayout" Target="../slideLayouts/slideLayout1.xml"/><Relationship Id="rId6" Type="http://schemas.openxmlformats.org/officeDocument/2006/relationships/slide" Target="slide23.xml"/><Relationship Id="rId11" Type="http://schemas.openxmlformats.org/officeDocument/2006/relationships/hyperlink" Target="trabalhos/Resumos/P114.Sa&#250;de%20e%20Inf&#226;ncia_%20considera&#231;&#245;es%20acerca.pdf" TargetMode="External"/><Relationship Id="rId24" Type="http://schemas.openxmlformats.org/officeDocument/2006/relationships/slide" Target="slide27.xml"/><Relationship Id="rId5" Type="http://schemas.openxmlformats.org/officeDocument/2006/relationships/slide" Target="slide13.xml"/><Relationship Id="rId15" Type="http://schemas.openxmlformats.org/officeDocument/2006/relationships/slide" Target="slide24.xml"/><Relationship Id="rId23" Type="http://schemas.openxmlformats.org/officeDocument/2006/relationships/slide" Target="slide28.xml"/><Relationship Id="rId10" Type="http://schemas.openxmlformats.org/officeDocument/2006/relationships/hyperlink" Target="trabalhos/Resumos/P113.Rea&#231;&#245;es%20psicol&#243;gicas%20decorrentes.pdf" TargetMode="External"/><Relationship Id="rId19" Type="http://schemas.openxmlformats.org/officeDocument/2006/relationships/hyperlink" Target="trabalhos/Resumos/P119.S&#237;ndrome%20de%20Burnout%20e%20queixas.pdf" TargetMode="External"/><Relationship Id="rId4" Type="http://schemas.openxmlformats.org/officeDocument/2006/relationships/slide" Target="slide12.xml"/><Relationship Id="rId9" Type="http://schemas.openxmlformats.org/officeDocument/2006/relationships/hyperlink" Target="trabalhos/Resumos/P112.Psicoterapia%20psicanal&#237;tica%20no%20contexto.pdf" TargetMode="External"/><Relationship Id="rId14" Type="http://schemas.openxmlformats.org/officeDocument/2006/relationships/hyperlink" Target="trabalhos/Resumos/P117.Seguimento%20dos%20indiv&#237;duos%20que%20tentaram.pdf" TargetMode="External"/><Relationship Id="rId22" Type="http://schemas.openxmlformats.org/officeDocument/2006/relationships/slide" Target="slide26.xml"/></Relationships>
</file>

<file path=ppt/slides/_rels/slide31.xml.rels><?xml version="1.0" encoding="UTF-8" standalone="yes"?>
<Relationships xmlns="http://schemas.openxmlformats.org/package/2006/relationships"><Relationship Id="rId8" Type="http://schemas.openxmlformats.org/officeDocument/2006/relationships/hyperlink" Target="trabalhos/Resumos/P124.Trabalho%20interdisciplinar%20em%20uma.pdf" TargetMode="External"/><Relationship Id="rId13" Type="http://schemas.openxmlformats.org/officeDocument/2006/relationships/hyperlink" Target="trabalhos/Resumos/P129.Um%20olhar%20sobre%20a%20cl&#237;nica%20com%20velhos.pdf" TargetMode="External"/><Relationship Id="rId18" Type="http://schemas.openxmlformats.org/officeDocument/2006/relationships/hyperlink" Target="trabalhos/Resumos/P131.Utiliza&#231;&#227;o%20de%20t&#233;cnicas%20projetivas%20gr&#225;ficas.pdf" TargetMode="External"/><Relationship Id="rId26" Type="http://schemas.openxmlformats.org/officeDocument/2006/relationships/slide" Target="slide27.xml"/><Relationship Id="rId3" Type="http://schemas.openxmlformats.org/officeDocument/2006/relationships/hyperlink" Target="trabalhos/Resumos/P122.Sofrimento%20e%20adapta&#231;&#227;o_%20aspectos.pdf" TargetMode="External"/><Relationship Id="rId21" Type="http://schemas.openxmlformats.org/officeDocument/2006/relationships/hyperlink" Target="trabalhos/Resumos/P134.Viol&#234;ncia%20no%20relacionamento%20pais%20e%20filhos.pdf" TargetMode="External"/><Relationship Id="rId7" Type="http://schemas.openxmlformats.org/officeDocument/2006/relationships/hyperlink" Target="trabalhos/Resumos/P123.Trabalho%20e%20cidadania%20uma%20interven&#231;&#227;o.pdf" TargetMode="External"/><Relationship Id="rId12" Type="http://schemas.openxmlformats.org/officeDocument/2006/relationships/hyperlink" Target="trabalhos/Resumos/P128.Um%20caso%20de%20anorexia%20nervosa.pdf" TargetMode="External"/><Relationship Id="rId17" Type="http://schemas.openxmlformats.org/officeDocument/2006/relationships/slide" Target="slide31.xml"/><Relationship Id="rId25" Type="http://schemas.openxmlformats.org/officeDocument/2006/relationships/slide" Target="slide28.xml"/><Relationship Id="rId2" Type="http://schemas.openxmlformats.org/officeDocument/2006/relationships/hyperlink" Target="trabalhos/Resumos/P121.Sociedade%20da%20informa&#231;&#227;o_%20integrando.pdf" TargetMode="External"/><Relationship Id="rId16" Type="http://schemas.openxmlformats.org/officeDocument/2006/relationships/slide" Target="slide30.xml"/><Relationship Id="rId20" Type="http://schemas.openxmlformats.org/officeDocument/2006/relationships/hyperlink" Target="trabalhos/Resumos/P133.Viol&#234;ncia%20no%20relacionamento%20pais%20e%20filhos%20nos_.pdf" TargetMode="External"/><Relationship Id="rId1" Type="http://schemas.openxmlformats.org/officeDocument/2006/relationships/slideLayout" Target="../slideLayouts/slideLayout1.xml"/><Relationship Id="rId6" Type="http://schemas.openxmlformats.org/officeDocument/2006/relationships/slide" Target="slide23.xml"/><Relationship Id="rId11" Type="http://schemas.openxmlformats.org/officeDocument/2006/relationships/hyperlink" Target="trabalhos/Resumos/P127.Transtorno%20por%20Eestresse%20P&#243;s-Traum&#225;tico.pdf" TargetMode="External"/><Relationship Id="rId24" Type="http://schemas.openxmlformats.org/officeDocument/2006/relationships/slide" Target="slide26.xml"/><Relationship Id="rId5" Type="http://schemas.openxmlformats.org/officeDocument/2006/relationships/slide" Target="slide13.xml"/><Relationship Id="rId15" Type="http://schemas.openxmlformats.org/officeDocument/2006/relationships/slide" Target="slide24.xml"/><Relationship Id="rId23" Type="http://schemas.openxmlformats.org/officeDocument/2006/relationships/slide" Target="slide25.xml"/><Relationship Id="rId10" Type="http://schemas.openxmlformats.org/officeDocument/2006/relationships/hyperlink" Target="trabalhos/Resumos/P125.Trabalho%20na%20Oncologia_%20S&#243;%20se%20faz.pdf" TargetMode="External"/><Relationship Id="rId19" Type="http://schemas.openxmlformats.org/officeDocument/2006/relationships/hyperlink" Target="trabalhos/Resumos/P132.Viol&#234;ncia%20dom&#233;stica%20e%20musicoterapia.pdf" TargetMode="External"/><Relationship Id="rId4" Type="http://schemas.openxmlformats.org/officeDocument/2006/relationships/slide" Target="slide12.xml"/><Relationship Id="rId9" Type="http://schemas.openxmlformats.org/officeDocument/2006/relationships/hyperlink" Target="trabalhos/Resumos/P126.Transtorno%20alimentar%20e%20gravidez.pdf" TargetMode="External"/><Relationship Id="rId14" Type="http://schemas.openxmlformats.org/officeDocument/2006/relationships/hyperlink" Target="trabalhos/Resumos/P130.Universidade%20e%20acompanhamento%20terap&#234;utico.pdf" TargetMode="External"/><Relationship Id="rId22" Type="http://schemas.openxmlformats.org/officeDocument/2006/relationships/slide" Target="slide29.xml"/></Relationships>
</file>

<file path=ppt/slides/_rels/slide32.xml.rels><?xml version="1.0" encoding="UTF-8" standalone="yes"?>
<Relationships xmlns="http://schemas.openxmlformats.org/package/2006/relationships"><Relationship Id="rId8" Type="http://schemas.openxmlformats.org/officeDocument/2006/relationships/hyperlink" Target="mesas-redonda/Resumos/MR21_Propostas%20de%20Atendimento.pdf" TargetMode="External"/><Relationship Id="rId13" Type="http://schemas.openxmlformats.org/officeDocument/2006/relationships/hyperlink" Target="mesas-redonda/Resumos/MR25_Psicologia%20Social%20da%20Sa&#250;de.pdf" TargetMode="External"/><Relationship Id="rId3" Type="http://schemas.openxmlformats.org/officeDocument/2006/relationships/hyperlink" Target="mesas-redonda/Resumos/MR16_Pol&#237;ticas%20P&#250;blicas%20e%20Ensino.pdf" TargetMode="External"/><Relationship Id="rId7" Type="http://schemas.openxmlformats.org/officeDocument/2006/relationships/hyperlink" Target="mesas-redonda/Resumos/MR19_Qualidade%20De%20Vida%20E%20Sa&#250;de.pdf" TargetMode="External"/><Relationship Id="rId12" Type="http://schemas.openxmlformats.org/officeDocument/2006/relationships/hyperlink" Target="mesas-redonda/Resumos/MR26_Reflex&#245;es%20em%20Psicologia.pdf" TargetMode="External"/><Relationship Id="rId17" Type="http://schemas.openxmlformats.org/officeDocument/2006/relationships/slide" Target="slide32.xml"/><Relationship Id="rId2" Type="http://schemas.openxmlformats.org/officeDocument/2006/relationships/slide" Target="slide9.xml"/><Relationship Id="rId16" Type="http://schemas.openxmlformats.org/officeDocument/2006/relationships/slide" Target="slide10.xml"/><Relationship Id="rId1" Type="http://schemas.openxmlformats.org/officeDocument/2006/relationships/slideLayout" Target="../slideLayouts/slideLayout1.xml"/><Relationship Id="rId6" Type="http://schemas.openxmlformats.org/officeDocument/2006/relationships/hyperlink" Target="mesas-redonda/Resumos/MR20_Projetos%20de%20Extens&#227;o.pdf" TargetMode="External"/><Relationship Id="rId11" Type="http://schemas.openxmlformats.org/officeDocument/2006/relationships/hyperlink" Target="mesas-redonda/Resumos/MR24_Psicologia%20e%20Sa&#250;de%20Mental.pdf" TargetMode="External"/><Relationship Id="rId5" Type="http://schemas.openxmlformats.org/officeDocument/2006/relationships/hyperlink" Target="mesas-redonda/Resumos/MR18_Adolesc&#234;ncia%20e%20a%20Quest&#227;o%20Profissional.pdf" TargetMode="External"/><Relationship Id="rId15" Type="http://schemas.openxmlformats.org/officeDocument/2006/relationships/hyperlink" Target="mesas-redonda/Resumos/MR29_Viol&#234;ncia_Dom&#233;stica.pdf" TargetMode="External"/><Relationship Id="rId10" Type="http://schemas.openxmlformats.org/officeDocument/2006/relationships/hyperlink" Target="mesas-redonda/Resumos/MR23_Psicologia%20da%20Sa&#250;de.pdf" TargetMode="External"/><Relationship Id="rId4" Type="http://schemas.openxmlformats.org/officeDocument/2006/relationships/hyperlink" Target="mesas-redonda/Resumos/MR17_Pol&#237;ticas%20P&#250;blicas%20Teoria.pdf" TargetMode="External"/><Relationship Id="rId9" Type="http://schemas.openxmlformats.org/officeDocument/2006/relationships/hyperlink" Target="mesas-redonda/Resumos/MR22_Psican&#225;lise%20Aplicada.pdf" TargetMode="External"/><Relationship Id="rId14" Type="http://schemas.openxmlformats.org/officeDocument/2006/relationships/hyperlink" Target="mesas-redonda/Resumos/MR28_Sa&#250;de%20e%20Qualidade%20de%20Vida.pdf" TargetMode="External"/></Relationships>
</file>

<file path=ppt/slides/_rels/slide3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 Target="slide34.xml"/><Relationship Id="rId7" Type="http://schemas.openxmlformats.org/officeDocument/2006/relationships/oleObject" Target="../embeddings/oleObject20.bin"/><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slide" Target="slide3.xml"/><Relationship Id="rId5" Type="http://schemas.openxmlformats.org/officeDocument/2006/relationships/image" Target="../media/image9.png"/><Relationship Id="rId4" Type="http://schemas.openxmlformats.org/officeDocument/2006/relationships/oleObject" Target="../embeddings/oleObject19.bin"/></Relationships>
</file>

<file path=ppt/slides/_rels/slide3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 Target="slide35.xml"/><Relationship Id="rId7" Type="http://schemas.openxmlformats.org/officeDocument/2006/relationships/oleObject" Target="../embeddings/oleObject22.bin"/><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slide" Target="slide33.xml"/><Relationship Id="rId5" Type="http://schemas.openxmlformats.org/officeDocument/2006/relationships/image" Target="../media/image9.png"/><Relationship Id="rId4" Type="http://schemas.openxmlformats.org/officeDocument/2006/relationships/oleObject" Target="../embeddings/oleObject21.bin"/></Relationships>
</file>

<file path=ppt/slides/_rels/slide3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 Target="slide36.xml"/><Relationship Id="rId7" Type="http://schemas.openxmlformats.org/officeDocument/2006/relationships/oleObject" Target="../embeddings/oleObject24.bin"/><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slide" Target="slide34.xml"/><Relationship Id="rId5" Type="http://schemas.openxmlformats.org/officeDocument/2006/relationships/image" Target="../media/image9.png"/><Relationship Id="rId4" Type="http://schemas.openxmlformats.org/officeDocument/2006/relationships/oleObject" Target="../embeddings/oleObject23.bin"/></Relationships>
</file>

<file path=ppt/slides/_rels/slide3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 Target="slide35.xml"/><Relationship Id="rId7" Type="http://schemas.openxmlformats.org/officeDocument/2006/relationships/oleObject" Target="../embeddings/oleObject26.bin"/><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slide" Target="slide38.xml"/><Relationship Id="rId5" Type="http://schemas.openxmlformats.org/officeDocument/2006/relationships/image" Target="../media/image10.png"/><Relationship Id="rId4" Type="http://schemas.openxmlformats.org/officeDocument/2006/relationships/oleObject" Target="../embeddings/oleObject25.bin"/></Relationships>
</file>

<file path=ppt/slides/_rels/slide3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image" Target="../media/image10.png"/><Relationship Id="rId5" Type="http://schemas.openxmlformats.org/officeDocument/2006/relationships/oleObject" Target="../embeddings/oleObject27.bin"/><Relationship Id="rId4" Type="http://schemas.openxmlformats.org/officeDocument/2006/relationships/slide" Target="slide7.xml"/></Relationships>
</file>

<file path=ppt/slides/_rels/slide38.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Layout" Target="../slideLayouts/slideLayout1.xml"/><Relationship Id="rId1" Type="http://schemas.openxmlformats.org/officeDocument/2006/relationships/vmlDrawing" Target="../drawings/vmlDrawing17.vml"/><Relationship Id="rId5" Type="http://schemas.openxmlformats.org/officeDocument/2006/relationships/image" Target="../media/image10.png"/><Relationship Id="rId4" Type="http://schemas.openxmlformats.org/officeDocument/2006/relationships/oleObject" Target="../embeddings/oleObject28.bin"/></Relationships>
</file>

<file path=ppt/slides/_rels/slide39.xml.rels><?xml version="1.0" encoding="UTF-8" standalone="yes"?>
<Relationships xmlns="http://schemas.openxmlformats.org/package/2006/relationships"><Relationship Id="rId8" Type="http://schemas.openxmlformats.org/officeDocument/2006/relationships/hyperlink" Target="Textos%20Integrais/Poster&#234;s/PDF/P47_BENEF&#205;CIOS%20BIOPSICOSSOCIAIS.pdf" TargetMode="External"/><Relationship Id="rId13" Type="http://schemas.openxmlformats.org/officeDocument/2006/relationships/hyperlink" Target="Textos%20Integrais/Poster&#234;s/PDF/P54_Conjugalidade%20em%20quest&#227;o.pdf" TargetMode="External"/><Relationship Id="rId18" Type="http://schemas.openxmlformats.org/officeDocument/2006/relationships/slide" Target="slide39.xml"/><Relationship Id="rId3" Type="http://schemas.openxmlformats.org/officeDocument/2006/relationships/hyperlink" Target="Textos%20Integrais/Poster&#234;s/PDF/P37_As%20viv&#234;ncias%20emocionais%20de%20uma%20m&#227;e.pdf" TargetMode="External"/><Relationship Id="rId21" Type="http://schemas.openxmlformats.org/officeDocument/2006/relationships/slide" Target="slide42.xml"/><Relationship Id="rId7" Type="http://schemas.openxmlformats.org/officeDocument/2006/relationships/hyperlink" Target="Textos%20Integrais/Poster&#234;s/PDF/P43_Avalia&#231;&#227;o%20do%20Grau%20de%20Repert&#243;rio.pdf" TargetMode="External"/><Relationship Id="rId12" Type="http://schemas.openxmlformats.org/officeDocument/2006/relationships/hyperlink" Target="Textos%20Integrais/Poster&#234;s/PDF/P57_DROGADEPEND&#202;NCIA.pdf" TargetMode="External"/><Relationship Id="rId17" Type="http://schemas.openxmlformats.org/officeDocument/2006/relationships/slide" Target="slide14.xml"/><Relationship Id="rId2" Type="http://schemas.openxmlformats.org/officeDocument/2006/relationships/slide" Target="slide12.xml"/><Relationship Id="rId16" Type="http://schemas.openxmlformats.org/officeDocument/2006/relationships/hyperlink" Target="Textos%20Integrais/Poster&#234;s/PDF/P64_Estrat&#233;gias%20de%20atua&#231;&#227;o%20psicol&#243;gica.pdf" TargetMode="External"/><Relationship Id="rId20" Type="http://schemas.openxmlformats.org/officeDocument/2006/relationships/slide" Target="slide41.xml"/><Relationship Id="rId1" Type="http://schemas.openxmlformats.org/officeDocument/2006/relationships/slideLayout" Target="../slideLayouts/slideLayout1.xml"/><Relationship Id="rId6" Type="http://schemas.openxmlformats.org/officeDocument/2006/relationships/hyperlink" Target="trabalhos/Resumos/P5.A%20imagem%20corporal%20de%20indiv&#237;duos%20com%20Paraplegia.pdf" TargetMode="External"/><Relationship Id="rId11" Type="http://schemas.openxmlformats.org/officeDocument/2006/relationships/hyperlink" Target="Textos%20Integrais/Poster&#234;s/PDF/P53_Conjugalidade%20em%20quest&#227;o.pdf" TargetMode="External"/><Relationship Id="rId5" Type="http://schemas.openxmlformats.org/officeDocument/2006/relationships/hyperlink" Target="Textos%20Integrais/Poster&#234;s/PDF/P41_Atividades%20C&#234;nicas%20como%20linguagem.pdf" TargetMode="External"/><Relationship Id="rId15" Type="http://schemas.openxmlformats.org/officeDocument/2006/relationships/hyperlink" Target="Textos%20Integrais/Poster&#234;s/PDF/P60_ENCONTRANDO%20SA&#218;DE%20EM%20INSTITUI&#199;&#195;O.pdf" TargetMode="External"/><Relationship Id="rId10" Type="http://schemas.openxmlformats.org/officeDocument/2006/relationships/hyperlink" Target="Textos%20Integrais/Poster&#234;s/PDF/P52_COMPARA&#199;&#195;O%20ENTRE%20A%20DEPRESS&#195;O.pdf" TargetMode="External"/><Relationship Id="rId19" Type="http://schemas.openxmlformats.org/officeDocument/2006/relationships/slide" Target="slide40.xml"/><Relationship Id="rId4" Type="http://schemas.openxmlformats.org/officeDocument/2006/relationships/hyperlink" Target="Textos%20Integrais/Poster&#234;s/PDF/P39_ASPECTOS%20PSICOSSOCIAIS%20VITILIGO.pdf" TargetMode="External"/><Relationship Id="rId9" Type="http://schemas.openxmlformats.org/officeDocument/2006/relationships/hyperlink" Target="Textos%20Integrais/Poster&#234;s/PDF/P48_BRIGAS%20ENTRE%20ADOLESCENTES.pdf" TargetMode="External"/><Relationship Id="rId14" Type="http://schemas.openxmlformats.org/officeDocument/2006/relationships/hyperlink" Target="Textos%20Integrais/Poster&#234;s/PDF/P59_EFIC&#193;CIA%20ADAPTATIVA%20DE%20MULHERES.pdf" TargetMode="External"/></Relationships>
</file>

<file path=ppt/slides/_rels/slide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hyperlink" Target="Textos%20Integrais/Poster&#234;s/PDF/P78_GRUPOS%20TERAP&#202;UTICOS.pdf" TargetMode="External"/><Relationship Id="rId13" Type="http://schemas.openxmlformats.org/officeDocument/2006/relationships/hyperlink" Target="Textos%20Integrais/Poster&#234;s/PDF/P84_Mal%20estar%20docente%20e%20sa&#250;de.pdf" TargetMode="External"/><Relationship Id="rId18" Type="http://schemas.openxmlformats.org/officeDocument/2006/relationships/slide" Target="slide40.xml"/><Relationship Id="rId3" Type="http://schemas.openxmlformats.org/officeDocument/2006/relationships/hyperlink" Target="Textos%20Integrais/Poster&#234;s/PDF/P66_Estudo%20da%20efic&#225;cia%20adaptativa.pdf" TargetMode="External"/><Relationship Id="rId21" Type="http://schemas.openxmlformats.org/officeDocument/2006/relationships/slide" Target="slide14.xml"/><Relationship Id="rId7" Type="http://schemas.openxmlformats.org/officeDocument/2006/relationships/hyperlink" Target="Textos%20Integrais/Poster&#234;s/PDF/P75_GRUPO%20DE%20APOIO%20PARA%20FAMILIARES.pdf" TargetMode="External"/><Relationship Id="rId12" Type="http://schemas.openxmlformats.org/officeDocument/2006/relationships/hyperlink" Target="Textos%20Integrais/Poster&#234;s/PDF/P85_Memorias%20Familiares.pdf" TargetMode="External"/><Relationship Id="rId17" Type="http://schemas.openxmlformats.org/officeDocument/2006/relationships/slide" Target="slide39.xml"/><Relationship Id="rId2" Type="http://schemas.openxmlformats.org/officeDocument/2006/relationships/slide" Target="slide12.xml"/><Relationship Id="rId16" Type="http://schemas.openxmlformats.org/officeDocument/2006/relationships/hyperlink" Target="Textos%20Integrais/Poster&#234;s/PDF/P93_O%20Tempo%20da%20Elabora&#231;&#227;o.pdf" TargetMode="External"/><Relationship Id="rId20" Type="http://schemas.openxmlformats.org/officeDocument/2006/relationships/slide" Target="slide42.xml"/><Relationship Id="rId1" Type="http://schemas.openxmlformats.org/officeDocument/2006/relationships/slideLayout" Target="../slideLayouts/slideLayout1.xml"/><Relationship Id="rId6" Type="http://schemas.openxmlformats.org/officeDocument/2006/relationships/hyperlink" Target="Textos%20Integrais/Poster&#234;s/PDF/P76_Grupo%20de%20aten&#231;&#227;o%20a%20trabalhadoras.pdf" TargetMode="External"/><Relationship Id="rId11" Type="http://schemas.openxmlformats.org/officeDocument/2006/relationships/hyperlink" Target="Textos%20Integrais/Poster&#234;s/PDF/P81_Indicadores%20da%20Forma&#231;&#227;o%20Identit&#225;ria.pdf" TargetMode="External"/><Relationship Id="rId5" Type="http://schemas.openxmlformats.org/officeDocument/2006/relationships/hyperlink" Target="Textos%20Integrais/Poster&#234;s/PDF/P71_CARACTER&#205;STICAS%20PSICOL&#211;GICAS.pdf" TargetMode="External"/><Relationship Id="rId15" Type="http://schemas.openxmlformats.org/officeDocument/2006/relationships/hyperlink" Target="Textos%20Integrais/Poster&#234;s/PDF/P89_%20O%20LUGAR%20DA%20CRIAN&#199;A%20NA%20FAM&#205;LIA.pdf" TargetMode="External"/><Relationship Id="rId10" Type="http://schemas.openxmlformats.org/officeDocument/2006/relationships/hyperlink" Target="Textos%20Integrais/Poster&#234;s/PDF/P80_IMPORT&#194;NCIA%20DA%20ENTREVISTA.pdf" TargetMode="External"/><Relationship Id="rId19" Type="http://schemas.openxmlformats.org/officeDocument/2006/relationships/slide" Target="slide41.xml"/><Relationship Id="rId4" Type="http://schemas.openxmlformats.org/officeDocument/2006/relationships/hyperlink" Target="Textos%20Integrais/Poster&#234;s/PDF/P69_EXPERI&#202;NCIAS%20COM%20UMA%20EQUIPE.pdf" TargetMode="External"/><Relationship Id="rId9" Type="http://schemas.openxmlformats.org/officeDocument/2006/relationships/hyperlink" Target="Textos%20Integrais/Poster&#234;s/PDF/P79_GRUPO%20TERAP&#202;UTICO.pdf" TargetMode="External"/><Relationship Id="rId14" Type="http://schemas.openxmlformats.org/officeDocument/2006/relationships/hyperlink" Target="Textos%20Integrais/Poster&#234;s/PDF/P87_O%20CAMINHAR%20DE%20UM%20HEMIPL&#201;GICO.pdf" TargetMode="External"/></Relationships>
</file>

<file path=ppt/slides/_rels/slide41.xml.rels><?xml version="1.0" encoding="UTF-8" standalone="yes"?>
<Relationships xmlns="http://schemas.openxmlformats.org/package/2006/relationships"><Relationship Id="rId8" Type="http://schemas.openxmlformats.org/officeDocument/2006/relationships/hyperlink" Target="Textos%20Integrais/Poster&#234;s/PDF/P106_Preven&#231;&#227;o%20de%20complica&#231;&#245;es%20em%20doen&#231;as.pdf" TargetMode="External"/><Relationship Id="rId13" Type="http://schemas.openxmlformats.org/officeDocument/2006/relationships/hyperlink" Target="Textos%20Integrais/Poster&#234;s/PDF/P112_Psicoterapia%20psicanal&#237;tica%20no.pdf" TargetMode="External"/><Relationship Id="rId18" Type="http://schemas.openxmlformats.org/officeDocument/2006/relationships/slide" Target="slide42.xml"/><Relationship Id="rId3" Type="http://schemas.openxmlformats.org/officeDocument/2006/relationships/hyperlink" Target="Textos%20Integrais/Poster&#234;s/PDF/P95_O%20TRATAMENTO%20PSIQUI&#193;TRICO%20E%20O.pdf" TargetMode="External"/><Relationship Id="rId7" Type="http://schemas.openxmlformats.org/officeDocument/2006/relationships/hyperlink" Target="Textos%20Integrais/Poster&#234;s/PDF/P98_OFICINA%20PSICOTERAP&#202;UTICA%20DE%20VELAS.pdf" TargetMode="External"/><Relationship Id="rId12" Type="http://schemas.openxmlformats.org/officeDocument/2006/relationships/hyperlink" Target="Textos%20Integrais/Poster&#234;s/PDF/P113_REA&#199;&#213;ES%20PSICOL&#211;GICAS%20DECORRENTES.pdf" TargetMode="External"/><Relationship Id="rId17" Type="http://schemas.openxmlformats.org/officeDocument/2006/relationships/slide" Target="slide41.xml"/><Relationship Id="rId2" Type="http://schemas.openxmlformats.org/officeDocument/2006/relationships/slide" Target="slide12.xml"/><Relationship Id="rId16" Type="http://schemas.openxmlformats.org/officeDocument/2006/relationships/slide" Target="slide40.xml"/><Relationship Id="rId1" Type="http://schemas.openxmlformats.org/officeDocument/2006/relationships/slideLayout" Target="../slideLayouts/slideLayout1.xml"/><Relationship Id="rId6" Type="http://schemas.openxmlformats.org/officeDocument/2006/relationships/hyperlink" Target="Textos%20Integrais/Poster&#234;s/PDF/P100_Ouvindo%20Idosos%20Institucionalizados.pdf" TargetMode="External"/><Relationship Id="rId11" Type="http://schemas.openxmlformats.org/officeDocument/2006/relationships/hyperlink" Target="Textos%20Integrais/Poster&#234;s/PDF/P111_Psicoterapia%20psicanal&#237;tica.pdf" TargetMode="External"/><Relationship Id="rId5" Type="http://schemas.openxmlformats.org/officeDocument/2006/relationships/hyperlink" Target="Textos%20Integrais/Poster&#234;s/PDF/P97_Oficina%20de%20Criatividade%20na%20Sala.pdf" TargetMode="External"/><Relationship Id="rId15" Type="http://schemas.openxmlformats.org/officeDocument/2006/relationships/slide" Target="slide39.xml"/><Relationship Id="rId10" Type="http://schemas.openxmlformats.org/officeDocument/2006/relationships/hyperlink" Target="Textos%20Integrais/Poster&#234;s/PDF/P110_PSICOTERAPIA%20BREVE-considera&#231;&#245;es.pdf" TargetMode="External"/><Relationship Id="rId19" Type="http://schemas.openxmlformats.org/officeDocument/2006/relationships/slide" Target="slide14.xml"/><Relationship Id="rId4" Type="http://schemas.openxmlformats.org/officeDocument/2006/relationships/hyperlink" Target="Textos%20Integrais/Poster&#234;s/PDF/P96_Observa&#231;&#227;o%20da%20Incid&#234;ncia%20das%20Constela&#231;&#245;es.pdf" TargetMode="External"/><Relationship Id="rId9" Type="http://schemas.openxmlformats.org/officeDocument/2006/relationships/hyperlink" Target="Textos%20Integrais/Poster&#234;s/PDF/P108_Promo&#231;&#227;o%20de%20Sa&#250;de%20uma%20Interven&#231;&#227;o.pdf" TargetMode="External"/><Relationship Id="rId14" Type="http://schemas.openxmlformats.org/officeDocument/2006/relationships/hyperlink" Target="Textos%20Integrais/Poster&#234;s/PDF/P117_SEGUIMENTO%20DOS%20INDIV&#205;DUOS.pdf" TargetMode="External"/></Relationships>
</file>

<file path=ppt/slides/_rels/slide42.xml.rels><?xml version="1.0" encoding="UTF-8" standalone="yes"?>
<Relationships xmlns="http://schemas.openxmlformats.org/package/2006/relationships"><Relationship Id="rId8" Type="http://schemas.openxmlformats.org/officeDocument/2006/relationships/hyperlink" Target="Textos%20Integrais/Poster&#234;s/PDF/P131_Utiliza&#231;&#227;o%20das%20t&#233;cnicas%20projetivas.pdf" TargetMode="External"/><Relationship Id="rId13" Type="http://schemas.openxmlformats.org/officeDocument/2006/relationships/slide" Target="slide42.xml"/><Relationship Id="rId3" Type="http://schemas.openxmlformats.org/officeDocument/2006/relationships/hyperlink" Target="Textos%20Integrais/Poster&#234;s/PDF/P118_Sentimentos%20de%20idosas%20frente%20&#224;%20vida.pdf" TargetMode="External"/><Relationship Id="rId7" Type="http://schemas.openxmlformats.org/officeDocument/2006/relationships/hyperlink" Target="Textos%20Integrais/Poster&#234;s/PDF/P125_Trabalho%20na%20oncologia.pdf" TargetMode="External"/><Relationship Id="rId12" Type="http://schemas.openxmlformats.org/officeDocument/2006/relationships/slide" Target="slide41.xml"/><Relationship Id="rId2" Type="http://schemas.openxmlformats.org/officeDocument/2006/relationships/slide" Target="slide12.xml"/><Relationship Id="rId1" Type="http://schemas.openxmlformats.org/officeDocument/2006/relationships/slideLayout" Target="../slideLayouts/slideLayout1.xml"/><Relationship Id="rId6" Type="http://schemas.openxmlformats.org/officeDocument/2006/relationships/hyperlink" Target="Textos%20Integrais/Poster&#234;s/PDF/P128_Um%20caso%20de%20anorexia%20nervosa.pdf" TargetMode="External"/><Relationship Id="rId11" Type="http://schemas.openxmlformats.org/officeDocument/2006/relationships/slide" Target="slide40.xml"/><Relationship Id="rId5" Type="http://schemas.openxmlformats.org/officeDocument/2006/relationships/hyperlink" Target="Textos%20Integrais/Poster&#234;s/PDF/P124_Trabalho%20Interdiscilinar.pdf" TargetMode="External"/><Relationship Id="rId10" Type="http://schemas.openxmlformats.org/officeDocument/2006/relationships/slide" Target="slide39.xml"/><Relationship Id="rId4" Type="http://schemas.openxmlformats.org/officeDocument/2006/relationships/hyperlink" Target="Textos%20Integrais/Poster&#234;s/PDF/P122_Sofrimento%20e%20adapta&#231;&#227;o%20de%20m&#227;e.pdf" TargetMode="External"/><Relationship Id="rId9" Type="http://schemas.openxmlformats.org/officeDocument/2006/relationships/hyperlink" Target="Textos%20Integrais/Poster&#234;s/PDF/P134_VIOL&#202;NCIA%20NO%20RELACIONAMENTO.pdf" TargetMode="External"/><Relationship Id="rId14" Type="http://schemas.openxmlformats.org/officeDocument/2006/relationships/slide" Target="slide14.xml"/></Relationships>
</file>

<file path=ppt/slides/_rels/slide43.xml.rels><?xml version="1.0" encoding="UTF-8" standalone="yes"?>
<Relationships xmlns="http://schemas.openxmlformats.org/package/2006/relationships"><Relationship Id="rId8" Type="http://schemas.openxmlformats.org/officeDocument/2006/relationships/hyperlink" Target="Textos%20Integrais/Mesas-Redonda/MR21_PROPOSTAS%20DE%20ATENDIMENTO.pdf" TargetMode="External"/><Relationship Id="rId13" Type="http://schemas.openxmlformats.org/officeDocument/2006/relationships/hyperlink" Target="Textos%20Integrais/Mesas-Redonda/MR11.3%20-%20Pol&#237;ticas%20Educacionais%20e%20sa&#250;de.pdf" TargetMode="External"/><Relationship Id="rId3" Type="http://schemas.openxmlformats.org/officeDocument/2006/relationships/hyperlink" Target="Textos%20Integrais/Mesas-Redonda/MR13.1%20-%20progressos%20cient&#237;ficos%20em%20prol%20da%20qualidade.pdf" TargetMode="External"/><Relationship Id="rId7" Type="http://schemas.openxmlformats.org/officeDocument/2006/relationships/hyperlink" Target="Textos%20Integrais/Mesas-Redonda/MR18%20-%20Programa%20Preventivo%20com%20Adolescentes%20Pr&#233;-Vestibulandos.pdf" TargetMode="External"/><Relationship Id="rId12" Type="http://schemas.openxmlformats.org/officeDocument/2006/relationships/slide" Target="slide11.xml"/><Relationship Id="rId17" Type="http://schemas.openxmlformats.org/officeDocument/2006/relationships/hyperlink" Target="Textos%20Integrais/Mesas-Redonda/MR9.3%20-%20Consulta%20terapeutica%20no%20hospital.pdf" TargetMode="External"/><Relationship Id="rId2" Type="http://schemas.openxmlformats.org/officeDocument/2006/relationships/slide" Target="slide9.xml"/><Relationship Id="rId16" Type="http://schemas.openxmlformats.org/officeDocument/2006/relationships/hyperlink" Target="Textos%20Integrais/Mesas-Redonda/MR11.1%20-%20Cl&#237;nica%20psicossocial%20da%20identidade.pdf" TargetMode="External"/><Relationship Id="rId1" Type="http://schemas.openxmlformats.org/officeDocument/2006/relationships/slideLayout" Target="../slideLayouts/slideLayout1.xml"/><Relationship Id="rId6" Type="http://schemas.openxmlformats.org/officeDocument/2006/relationships/hyperlink" Target="Textos%20Integrais/Mesas-Redonda/MR20_PROJETOS%20DE%20EXTENS&#195;O.pdf" TargetMode="External"/><Relationship Id="rId11" Type="http://schemas.openxmlformats.org/officeDocument/2006/relationships/slide" Target="slide43.xml"/><Relationship Id="rId5" Type="http://schemas.openxmlformats.org/officeDocument/2006/relationships/hyperlink" Target="Textos%20Integrais/Mesas-Redonda/MR13.3%20-%20Paradigma%20da%20criatividade%20e%20novas%20t&#233;cnicas.pdf" TargetMode="External"/><Relationship Id="rId15" Type="http://schemas.openxmlformats.org/officeDocument/2006/relationships/hyperlink" Target="Textos%20Integrais/Mesas-Redonda/MR10_Trabalho%20no%20ensino%20superior.pdf" TargetMode="External"/><Relationship Id="rId10" Type="http://schemas.openxmlformats.org/officeDocument/2006/relationships/hyperlink" Target="Textos%20Integrais/Mesas-Redonda/MR28_QUALIDADE%20DE%20VIDA%20DE.pdf" TargetMode="External"/><Relationship Id="rId4" Type="http://schemas.openxmlformats.org/officeDocument/2006/relationships/hyperlink" Target="Textos%20Integrais/Mesas-Redonda/MR13.2%20-%20%20Novas%20Abrang&#234;ncias%20em%20Cl&#237;nica.pdf" TargetMode="External"/><Relationship Id="rId9" Type="http://schemas.openxmlformats.org/officeDocument/2006/relationships/hyperlink" Target="Textos%20Integrais/Mesas-Redonda/MR27_Aspectos%20primitivos%20observados.pdf" TargetMode="External"/><Relationship Id="rId14" Type="http://schemas.openxmlformats.org/officeDocument/2006/relationships/hyperlink" Target="Textos%20Integrais/Mesas-Redonda/MR11.2%20-%20A%20constru&#231;&#227;o%20geopol&#237;tica%20da%20identidade%20.pdf"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oleObject" Target="../embeddings/oleObject2.bin"/><Relationship Id="rId4" Type="http://schemas.openxmlformats.org/officeDocument/2006/relationships/slide" Target="slide37.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9.png"/><Relationship Id="rId5" Type="http://schemas.openxmlformats.org/officeDocument/2006/relationships/oleObject" Target="../embeddings/oleObject3.bin"/><Relationship Id="rId4" Type="http://schemas.openxmlformats.org/officeDocument/2006/relationships/slide" Target="slide16.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88" name="Rectangle 32">
            <a:hlinkClick r:id="rId2" action="ppaction://hlinksldjump"/>
          </p:cNvPr>
          <p:cNvSpPr>
            <a:spLocks noChangeArrowheads="1"/>
          </p:cNvSpPr>
          <p:nvPr/>
        </p:nvSpPr>
        <p:spPr bwMode="auto">
          <a:xfrm>
            <a:off x="0" y="0"/>
            <a:ext cx="9253538" cy="6840538"/>
          </a:xfrm>
          <a:prstGeom prst="rect">
            <a:avLst/>
          </a:prstGeom>
          <a:gradFill rotWithShape="1">
            <a:gsLst>
              <a:gs pos="0">
                <a:srgbClr val="0087C4"/>
              </a:gs>
              <a:gs pos="50000">
                <a:srgbClr val="2E03B9">
                  <a:alpha val="49001"/>
                </a:srgbClr>
              </a:gs>
              <a:gs pos="100000">
                <a:srgbClr val="0087C4"/>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pt-BR"/>
          </a:p>
        </p:txBody>
      </p:sp>
      <p:sp>
        <p:nvSpPr>
          <p:cNvPr id="70676" name="AutoShape 20">
            <a:hlinkClick r:id="rId2" action="ppaction://hlinksldjump"/>
          </p:cNvPr>
          <p:cNvSpPr>
            <a:spLocks noChangeAspect="1" noChangeArrowheads="1" noTextEdit="1"/>
          </p:cNvSpPr>
          <p:nvPr/>
        </p:nvSpPr>
        <p:spPr bwMode="auto">
          <a:xfrm>
            <a:off x="1927225" y="1338263"/>
            <a:ext cx="5651500" cy="550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p>
        </p:txBody>
      </p:sp>
      <p:grpSp>
        <p:nvGrpSpPr>
          <p:cNvPr id="70694" name="Group 38"/>
          <p:cNvGrpSpPr>
            <a:grpSpLocks/>
          </p:cNvGrpSpPr>
          <p:nvPr/>
        </p:nvGrpSpPr>
        <p:grpSpPr bwMode="auto">
          <a:xfrm>
            <a:off x="0" y="144463"/>
            <a:ext cx="6894513" cy="6715125"/>
            <a:chOff x="1216" y="756"/>
            <a:chExt cx="3555" cy="3462"/>
          </a:xfrm>
        </p:grpSpPr>
        <p:sp>
          <p:nvSpPr>
            <p:cNvPr id="70678" name="Freeform 22">
              <a:hlinkClick r:id="rId2" action="ppaction://hlinksldjump"/>
            </p:cNvPr>
            <p:cNvSpPr>
              <a:spLocks/>
            </p:cNvSpPr>
            <p:nvPr/>
          </p:nvSpPr>
          <p:spPr bwMode="auto">
            <a:xfrm>
              <a:off x="1388" y="2718"/>
              <a:ext cx="1353" cy="1389"/>
            </a:xfrm>
            <a:custGeom>
              <a:avLst/>
              <a:gdLst>
                <a:gd name="T0" fmla="*/ 676 w 685"/>
                <a:gd name="T1" fmla="*/ 508 h 703"/>
                <a:gd name="T2" fmla="*/ 187 w 685"/>
                <a:gd name="T3" fmla="*/ 0 h 703"/>
                <a:gd name="T4" fmla="*/ 71 w 685"/>
                <a:gd name="T5" fmla="*/ 50 h 703"/>
                <a:gd name="T6" fmla="*/ 0 w 685"/>
                <a:gd name="T7" fmla="*/ 32 h 703"/>
                <a:gd name="T8" fmla="*/ 685 w 685"/>
                <a:gd name="T9" fmla="*/ 703 h 703"/>
                <a:gd name="T10" fmla="*/ 647 w 685"/>
                <a:gd name="T11" fmla="*/ 600 h 703"/>
                <a:gd name="T12" fmla="*/ 676 w 685"/>
                <a:gd name="T13" fmla="*/ 508 h 703"/>
              </a:gdLst>
              <a:ahLst/>
              <a:cxnLst>
                <a:cxn ang="0">
                  <a:pos x="T0" y="T1"/>
                </a:cxn>
                <a:cxn ang="0">
                  <a:pos x="T2" y="T3"/>
                </a:cxn>
                <a:cxn ang="0">
                  <a:pos x="T4" y="T5"/>
                </a:cxn>
                <a:cxn ang="0">
                  <a:pos x="T6" y="T7"/>
                </a:cxn>
                <a:cxn ang="0">
                  <a:pos x="T8" y="T9"/>
                </a:cxn>
                <a:cxn ang="0">
                  <a:pos x="T10" y="T11"/>
                </a:cxn>
                <a:cxn ang="0">
                  <a:pos x="T12" y="T13"/>
                </a:cxn>
              </a:cxnLst>
              <a:rect l="0" t="0" r="r" b="b"/>
              <a:pathLst>
                <a:path w="685" h="703">
                  <a:moveTo>
                    <a:pt x="676" y="508"/>
                  </a:moveTo>
                  <a:cubicBezTo>
                    <a:pt x="427" y="454"/>
                    <a:pt x="232" y="253"/>
                    <a:pt x="187" y="0"/>
                  </a:cubicBezTo>
                  <a:cubicBezTo>
                    <a:pt x="158" y="30"/>
                    <a:pt x="117" y="50"/>
                    <a:pt x="71" y="50"/>
                  </a:cubicBezTo>
                  <a:cubicBezTo>
                    <a:pt x="46" y="50"/>
                    <a:pt x="21" y="43"/>
                    <a:pt x="0" y="32"/>
                  </a:cubicBezTo>
                  <a:cubicBezTo>
                    <a:pt x="61" y="378"/>
                    <a:pt x="337" y="649"/>
                    <a:pt x="685" y="703"/>
                  </a:cubicBezTo>
                  <a:cubicBezTo>
                    <a:pt x="661" y="676"/>
                    <a:pt x="647" y="640"/>
                    <a:pt x="647" y="600"/>
                  </a:cubicBezTo>
                  <a:cubicBezTo>
                    <a:pt x="647" y="566"/>
                    <a:pt x="658" y="534"/>
                    <a:pt x="676" y="508"/>
                  </a:cubicBezTo>
                  <a:close/>
                </a:path>
              </a:pathLst>
            </a:custGeom>
            <a:solidFill>
              <a:srgbClr val="11B0A1">
                <a:alpha val="12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70679" name="Freeform 23">
              <a:hlinkClick r:id="rId2" action="ppaction://hlinksldjump"/>
            </p:cNvPr>
            <p:cNvSpPr>
              <a:spLocks/>
            </p:cNvSpPr>
            <p:nvPr/>
          </p:nvSpPr>
          <p:spPr bwMode="auto">
            <a:xfrm>
              <a:off x="3212" y="2716"/>
              <a:ext cx="1387" cy="1397"/>
            </a:xfrm>
            <a:custGeom>
              <a:avLst/>
              <a:gdLst>
                <a:gd name="T0" fmla="*/ 515 w 702"/>
                <a:gd name="T1" fmla="*/ 0 h 707"/>
                <a:gd name="T2" fmla="*/ 12 w 702"/>
                <a:gd name="T3" fmla="*/ 512 h 707"/>
                <a:gd name="T4" fmla="*/ 40 w 702"/>
                <a:gd name="T5" fmla="*/ 601 h 707"/>
                <a:gd name="T6" fmla="*/ 0 w 702"/>
                <a:gd name="T7" fmla="*/ 707 h 707"/>
                <a:gd name="T8" fmla="*/ 702 w 702"/>
                <a:gd name="T9" fmla="*/ 34 h 707"/>
                <a:gd name="T10" fmla="*/ 631 w 702"/>
                <a:gd name="T11" fmla="*/ 51 h 707"/>
                <a:gd name="T12" fmla="*/ 515 w 702"/>
                <a:gd name="T13" fmla="*/ 0 h 707"/>
              </a:gdLst>
              <a:ahLst/>
              <a:cxnLst>
                <a:cxn ang="0">
                  <a:pos x="T0" y="T1"/>
                </a:cxn>
                <a:cxn ang="0">
                  <a:pos x="T2" y="T3"/>
                </a:cxn>
                <a:cxn ang="0">
                  <a:pos x="T4" y="T5"/>
                </a:cxn>
                <a:cxn ang="0">
                  <a:pos x="T6" y="T7"/>
                </a:cxn>
                <a:cxn ang="0">
                  <a:pos x="T8" y="T9"/>
                </a:cxn>
                <a:cxn ang="0">
                  <a:pos x="T10" y="T11"/>
                </a:cxn>
                <a:cxn ang="0">
                  <a:pos x="T12" y="T13"/>
                </a:cxn>
              </a:cxnLst>
              <a:rect l="0" t="0" r="r" b="b"/>
              <a:pathLst>
                <a:path w="702" h="707">
                  <a:moveTo>
                    <a:pt x="515" y="0"/>
                  </a:moveTo>
                  <a:cubicBezTo>
                    <a:pt x="469" y="258"/>
                    <a:pt x="268" y="462"/>
                    <a:pt x="12" y="512"/>
                  </a:cubicBezTo>
                  <a:cubicBezTo>
                    <a:pt x="30" y="538"/>
                    <a:pt x="40" y="568"/>
                    <a:pt x="40" y="601"/>
                  </a:cubicBezTo>
                  <a:cubicBezTo>
                    <a:pt x="40" y="642"/>
                    <a:pt x="25" y="679"/>
                    <a:pt x="0" y="707"/>
                  </a:cubicBezTo>
                  <a:cubicBezTo>
                    <a:pt x="356" y="659"/>
                    <a:pt x="640" y="385"/>
                    <a:pt x="702" y="34"/>
                  </a:cubicBezTo>
                  <a:cubicBezTo>
                    <a:pt x="681" y="44"/>
                    <a:pt x="656" y="51"/>
                    <a:pt x="631" y="51"/>
                  </a:cubicBezTo>
                  <a:cubicBezTo>
                    <a:pt x="585" y="51"/>
                    <a:pt x="544" y="31"/>
                    <a:pt x="515" y="0"/>
                  </a:cubicBezTo>
                  <a:close/>
                </a:path>
              </a:pathLst>
            </a:custGeom>
            <a:solidFill>
              <a:srgbClr val="C8E128">
                <a:alpha val="12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70680" name="Freeform 24">
              <a:hlinkClick r:id="rId2" action="ppaction://hlinksldjump"/>
            </p:cNvPr>
            <p:cNvSpPr>
              <a:spLocks/>
            </p:cNvSpPr>
            <p:nvPr/>
          </p:nvSpPr>
          <p:spPr bwMode="auto">
            <a:xfrm>
              <a:off x="3225" y="880"/>
              <a:ext cx="1378" cy="1407"/>
            </a:xfrm>
            <a:custGeom>
              <a:avLst/>
              <a:gdLst>
                <a:gd name="T0" fmla="*/ 0 w 697"/>
                <a:gd name="T1" fmla="*/ 193 h 712"/>
                <a:gd name="T2" fmla="*/ 509 w 697"/>
                <a:gd name="T3" fmla="*/ 712 h 712"/>
                <a:gd name="T4" fmla="*/ 624 w 697"/>
                <a:gd name="T5" fmla="*/ 663 h 712"/>
                <a:gd name="T6" fmla="*/ 697 w 697"/>
                <a:gd name="T7" fmla="*/ 681 h 712"/>
                <a:gd name="T8" fmla="*/ 1 w 697"/>
                <a:gd name="T9" fmla="*/ 0 h 712"/>
                <a:gd name="T10" fmla="*/ 33 w 697"/>
                <a:gd name="T11" fmla="*/ 96 h 712"/>
                <a:gd name="T12" fmla="*/ 0 w 697"/>
                <a:gd name="T13" fmla="*/ 193 h 712"/>
              </a:gdLst>
              <a:ahLst/>
              <a:cxnLst>
                <a:cxn ang="0">
                  <a:pos x="T0" y="T1"/>
                </a:cxn>
                <a:cxn ang="0">
                  <a:pos x="T2" y="T3"/>
                </a:cxn>
                <a:cxn ang="0">
                  <a:pos x="T4" y="T5"/>
                </a:cxn>
                <a:cxn ang="0">
                  <a:pos x="T6" y="T7"/>
                </a:cxn>
                <a:cxn ang="0">
                  <a:pos x="T8" y="T9"/>
                </a:cxn>
                <a:cxn ang="0">
                  <a:pos x="T10" y="T11"/>
                </a:cxn>
                <a:cxn ang="0">
                  <a:pos x="T12" y="T13"/>
                </a:cxn>
              </a:cxnLst>
              <a:rect l="0" t="0" r="r" b="b"/>
              <a:pathLst>
                <a:path w="697" h="712">
                  <a:moveTo>
                    <a:pt x="0" y="193"/>
                  </a:moveTo>
                  <a:cubicBezTo>
                    <a:pt x="261" y="241"/>
                    <a:pt x="465" y="449"/>
                    <a:pt x="509" y="712"/>
                  </a:cubicBezTo>
                  <a:cubicBezTo>
                    <a:pt x="538" y="682"/>
                    <a:pt x="578" y="663"/>
                    <a:pt x="624" y="663"/>
                  </a:cubicBezTo>
                  <a:cubicBezTo>
                    <a:pt x="650" y="663"/>
                    <a:pt x="675" y="670"/>
                    <a:pt x="697" y="681"/>
                  </a:cubicBezTo>
                  <a:cubicBezTo>
                    <a:pt x="638" y="328"/>
                    <a:pt x="356" y="51"/>
                    <a:pt x="1" y="0"/>
                  </a:cubicBezTo>
                  <a:cubicBezTo>
                    <a:pt x="21" y="27"/>
                    <a:pt x="33" y="60"/>
                    <a:pt x="33" y="96"/>
                  </a:cubicBezTo>
                  <a:cubicBezTo>
                    <a:pt x="33" y="132"/>
                    <a:pt x="21" y="166"/>
                    <a:pt x="0" y="193"/>
                  </a:cubicBezTo>
                  <a:close/>
                </a:path>
              </a:pathLst>
            </a:custGeom>
            <a:solidFill>
              <a:srgbClr val="F18C17">
                <a:alpha val="12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70681" name="Freeform 25">
              <a:hlinkClick r:id="rId2" action="ppaction://hlinksldjump"/>
            </p:cNvPr>
            <p:cNvSpPr>
              <a:spLocks/>
            </p:cNvSpPr>
            <p:nvPr/>
          </p:nvSpPr>
          <p:spPr bwMode="auto">
            <a:xfrm>
              <a:off x="1384" y="886"/>
              <a:ext cx="1351" cy="1401"/>
            </a:xfrm>
            <a:custGeom>
              <a:avLst/>
              <a:gdLst>
                <a:gd name="T0" fmla="*/ 188 w 684"/>
                <a:gd name="T1" fmla="*/ 709 h 709"/>
                <a:gd name="T2" fmla="*/ 684 w 684"/>
                <a:gd name="T3" fmla="*/ 192 h 709"/>
                <a:gd name="T4" fmla="*/ 649 w 684"/>
                <a:gd name="T5" fmla="*/ 93 h 709"/>
                <a:gd name="T6" fmla="*/ 679 w 684"/>
                <a:gd name="T7" fmla="*/ 0 h 709"/>
                <a:gd name="T8" fmla="*/ 0 w 684"/>
                <a:gd name="T9" fmla="*/ 678 h 709"/>
                <a:gd name="T10" fmla="*/ 73 w 684"/>
                <a:gd name="T11" fmla="*/ 660 h 709"/>
                <a:gd name="T12" fmla="*/ 188 w 684"/>
                <a:gd name="T13" fmla="*/ 709 h 709"/>
              </a:gdLst>
              <a:ahLst/>
              <a:cxnLst>
                <a:cxn ang="0">
                  <a:pos x="T0" y="T1"/>
                </a:cxn>
                <a:cxn ang="0">
                  <a:pos x="T2" y="T3"/>
                </a:cxn>
                <a:cxn ang="0">
                  <a:pos x="T4" y="T5"/>
                </a:cxn>
                <a:cxn ang="0">
                  <a:pos x="T6" y="T7"/>
                </a:cxn>
                <a:cxn ang="0">
                  <a:pos x="T8" y="T9"/>
                </a:cxn>
                <a:cxn ang="0">
                  <a:pos x="T10" y="T11"/>
                </a:cxn>
                <a:cxn ang="0">
                  <a:pos x="T12" y="T13"/>
                </a:cxn>
              </a:cxnLst>
              <a:rect l="0" t="0" r="r" b="b"/>
              <a:pathLst>
                <a:path w="684" h="709">
                  <a:moveTo>
                    <a:pt x="188" y="709"/>
                  </a:moveTo>
                  <a:cubicBezTo>
                    <a:pt x="231" y="451"/>
                    <a:pt x="429" y="245"/>
                    <a:pt x="684" y="192"/>
                  </a:cubicBezTo>
                  <a:cubicBezTo>
                    <a:pt x="662" y="165"/>
                    <a:pt x="649" y="130"/>
                    <a:pt x="649" y="93"/>
                  </a:cubicBezTo>
                  <a:cubicBezTo>
                    <a:pt x="649" y="58"/>
                    <a:pt x="660" y="26"/>
                    <a:pt x="679" y="0"/>
                  </a:cubicBezTo>
                  <a:cubicBezTo>
                    <a:pt x="332" y="57"/>
                    <a:pt x="58" y="331"/>
                    <a:pt x="0" y="678"/>
                  </a:cubicBezTo>
                  <a:cubicBezTo>
                    <a:pt x="22" y="667"/>
                    <a:pt x="47" y="660"/>
                    <a:pt x="73" y="660"/>
                  </a:cubicBezTo>
                  <a:cubicBezTo>
                    <a:pt x="118" y="660"/>
                    <a:pt x="159" y="679"/>
                    <a:pt x="188" y="709"/>
                  </a:cubicBezTo>
                  <a:close/>
                </a:path>
              </a:pathLst>
            </a:custGeom>
            <a:solidFill>
              <a:srgbClr val="3F1F75">
                <a:alpha val="12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70682" name="Freeform 26">
              <a:hlinkClick r:id="rId2" action="ppaction://hlinksldjump"/>
            </p:cNvPr>
            <p:cNvSpPr>
              <a:spLocks/>
            </p:cNvSpPr>
            <p:nvPr/>
          </p:nvSpPr>
          <p:spPr bwMode="auto">
            <a:xfrm>
              <a:off x="4144" y="2191"/>
              <a:ext cx="627" cy="626"/>
            </a:xfrm>
            <a:custGeom>
              <a:avLst/>
              <a:gdLst>
                <a:gd name="T0" fmla="*/ 232 w 317"/>
                <a:gd name="T1" fmla="*/ 18 h 317"/>
                <a:gd name="T2" fmla="*/ 159 w 317"/>
                <a:gd name="T3" fmla="*/ 0 h 317"/>
                <a:gd name="T4" fmla="*/ 44 w 317"/>
                <a:gd name="T5" fmla="*/ 49 h 317"/>
                <a:gd name="T6" fmla="*/ 0 w 317"/>
                <a:gd name="T7" fmla="*/ 158 h 317"/>
                <a:gd name="T8" fmla="*/ 43 w 317"/>
                <a:gd name="T9" fmla="*/ 266 h 317"/>
                <a:gd name="T10" fmla="*/ 159 w 317"/>
                <a:gd name="T11" fmla="*/ 317 h 317"/>
                <a:gd name="T12" fmla="*/ 230 w 317"/>
                <a:gd name="T13" fmla="*/ 300 h 317"/>
                <a:gd name="T14" fmla="*/ 317 w 317"/>
                <a:gd name="T15" fmla="*/ 158 h 317"/>
                <a:gd name="T16" fmla="*/ 232 w 317"/>
                <a:gd name="T17" fmla="*/ 1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317">
                  <a:moveTo>
                    <a:pt x="232" y="18"/>
                  </a:moveTo>
                  <a:cubicBezTo>
                    <a:pt x="210" y="7"/>
                    <a:pt x="185" y="0"/>
                    <a:pt x="159" y="0"/>
                  </a:cubicBezTo>
                  <a:cubicBezTo>
                    <a:pt x="113" y="0"/>
                    <a:pt x="73" y="19"/>
                    <a:pt x="44" y="49"/>
                  </a:cubicBezTo>
                  <a:cubicBezTo>
                    <a:pt x="17" y="78"/>
                    <a:pt x="0" y="116"/>
                    <a:pt x="0" y="158"/>
                  </a:cubicBezTo>
                  <a:cubicBezTo>
                    <a:pt x="0" y="200"/>
                    <a:pt x="17" y="238"/>
                    <a:pt x="43" y="266"/>
                  </a:cubicBezTo>
                  <a:cubicBezTo>
                    <a:pt x="72" y="297"/>
                    <a:pt x="113" y="317"/>
                    <a:pt x="159" y="317"/>
                  </a:cubicBezTo>
                  <a:cubicBezTo>
                    <a:pt x="184" y="317"/>
                    <a:pt x="209" y="310"/>
                    <a:pt x="230" y="300"/>
                  </a:cubicBezTo>
                  <a:cubicBezTo>
                    <a:pt x="282" y="273"/>
                    <a:pt x="317" y="220"/>
                    <a:pt x="317" y="158"/>
                  </a:cubicBezTo>
                  <a:cubicBezTo>
                    <a:pt x="317" y="97"/>
                    <a:pt x="282" y="44"/>
                    <a:pt x="232" y="18"/>
                  </a:cubicBezTo>
                  <a:close/>
                </a:path>
              </a:pathLst>
            </a:custGeom>
            <a:solidFill>
              <a:srgbClr val="FFFFFF">
                <a:alpha val="12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70683" name="Freeform 27">
              <a:hlinkClick r:id="rId2" action="ppaction://hlinksldjump"/>
            </p:cNvPr>
            <p:cNvSpPr>
              <a:spLocks/>
            </p:cNvSpPr>
            <p:nvPr/>
          </p:nvSpPr>
          <p:spPr bwMode="auto">
            <a:xfrm>
              <a:off x="1216" y="2191"/>
              <a:ext cx="626" cy="626"/>
            </a:xfrm>
            <a:custGeom>
              <a:avLst/>
              <a:gdLst>
                <a:gd name="T0" fmla="*/ 273 w 317"/>
                <a:gd name="T1" fmla="*/ 49 h 317"/>
                <a:gd name="T2" fmla="*/ 158 w 317"/>
                <a:gd name="T3" fmla="*/ 0 h 317"/>
                <a:gd name="T4" fmla="*/ 85 w 317"/>
                <a:gd name="T5" fmla="*/ 18 h 317"/>
                <a:gd name="T6" fmla="*/ 0 w 317"/>
                <a:gd name="T7" fmla="*/ 158 h 317"/>
                <a:gd name="T8" fmla="*/ 87 w 317"/>
                <a:gd name="T9" fmla="*/ 299 h 317"/>
                <a:gd name="T10" fmla="*/ 158 w 317"/>
                <a:gd name="T11" fmla="*/ 317 h 317"/>
                <a:gd name="T12" fmla="*/ 274 w 317"/>
                <a:gd name="T13" fmla="*/ 267 h 317"/>
                <a:gd name="T14" fmla="*/ 317 w 317"/>
                <a:gd name="T15" fmla="*/ 158 h 317"/>
                <a:gd name="T16" fmla="*/ 273 w 317"/>
                <a:gd name="T17" fmla="*/ 4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317">
                  <a:moveTo>
                    <a:pt x="273" y="49"/>
                  </a:moveTo>
                  <a:cubicBezTo>
                    <a:pt x="244" y="19"/>
                    <a:pt x="203" y="0"/>
                    <a:pt x="158" y="0"/>
                  </a:cubicBezTo>
                  <a:cubicBezTo>
                    <a:pt x="132" y="0"/>
                    <a:pt x="107" y="7"/>
                    <a:pt x="85" y="18"/>
                  </a:cubicBezTo>
                  <a:cubicBezTo>
                    <a:pt x="35" y="45"/>
                    <a:pt x="0" y="97"/>
                    <a:pt x="0" y="158"/>
                  </a:cubicBezTo>
                  <a:cubicBezTo>
                    <a:pt x="0" y="220"/>
                    <a:pt x="35" y="273"/>
                    <a:pt x="87" y="299"/>
                  </a:cubicBezTo>
                  <a:cubicBezTo>
                    <a:pt x="108" y="310"/>
                    <a:pt x="133" y="317"/>
                    <a:pt x="158" y="317"/>
                  </a:cubicBezTo>
                  <a:cubicBezTo>
                    <a:pt x="204" y="317"/>
                    <a:pt x="245" y="297"/>
                    <a:pt x="274" y="267"/>
                  </a:cubicBezTo>
                  <a:cubicBezTo>
                    <a:pt x="300" y="238"/>
                    <a:pt x="317" y="200"/>
                    <a:pt x="317" y="158"/>
                  </a:cubicBezTo>
                  <a:cubicBezTo>
                    <a:pt x="317" y="116"/>
                    <a:pt x="300" y="77"/>
                    <a:pt x="273" y="49"/>
                  </a:cubicBezTo>
                  <a:close/>
                </a:path>
              </a:pathLst>
            </a:custGeom>
            <a:solidFill>
              <a:srgbClr val="FFFFFF">
                <a:alpha val="12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70684" name="Freeform 28">
              <a:hlinkClick r:id="rId2" action="ppaction://hlinksldjump"/>
            </p:cNvPr>
            <p:cNvSpPr>
              <a:spLocks/>
            </p:cNvSpPr>
            <p:nvPr/>
          </p:nvSpPr>
          <p:spPr bwMode="auto">
            <a:xfrm>
              <a:off x="2666" y="756"/>
              <a:ext cx="625" cy="626"/>
            </a:xfrm>
            <a:custGeom>
              <a:avLst/>
              <a:gdLst>
                <a:gd name="T0" fmla="*/ 284 w 316"/>
                <a:gd name="T1" fmla="*/ 63 h 317"/>
                <a:gd name="T2" fmla="*/ 158 w 316"/>
                <a:gd name="T3" fmla="*/ 0 h 317"/>
                <a:gd name="T4" fmla="*/ 30 w 316"/>
                <a:gd name="T5" fmla="*/ 66 h 317"/>
                <a:gd name="T6" fmla="*/ 0 w 316"/>
                <a:gd name="T7" fmla="*/ 159 h 317"/>
                <a:gd name="T8" fmla="*/ 35 w 316"/>
                <a:gd name="T9" fmla="*/ 258 h 317"/>
                <a:gd name="T10" fmla="*/ 158 w 316"/>
                <a:gd name="T11" fmla="*/ 317 h 317"/>
                <a:gd name="T12" fmla="*/ 283 w 316"/>
                <a:gd name="T13" fmla="*/ 256 h 317"/>
                <a:gd name="T14" fmla="*/ 316 w 316"/>
                <a:gd name="T15" fmla="*/ 159 h 317"/>
                <a:gd name="T16" fmla="*/ 284 w 316"/>
                <a:gd name="T17" fmla="*/ 6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317">
                  <a:moveTo>
                    <a:pt x="284" y="63"/>
                  </a:moveTo>
                  <a:cubicBezTo>
                    <a:pt x="255" y="25"/>
                    <a:pt x="209" y="0"/>
                    <a:pt x="158" y="0"/>
                  </a:cubicBezTo>
                  <a:cubicBezTo>
                    <a:pt x="105" y="0"/>
                    <a:pt x="58" y="26"/>
                    <a:pt x="30" y="66"/>
                  </a:cubicBezTo>
                  <a:cubicBezTo>
                    <a:pt x="11" y="92"/>
                    <a:pt x="0" y="124"/>
                    <a:pt x="0" y="159"/>
                  </a:cubicBezTo>
                  <a:cubicBezTo>
                    <a:pt x="0" y="196"/>
                    <a:pt x="13" y="231"/>
                    <a:pt x="35" y="258"/>
                  </a:cubicBezTo>
                  <a:cubicBezTo>
                    <a:pt x="64" y="294"/>
                    <a:pt x="108" y="317"/>
                    <a:pt x="158" y="317"/>
                  </a:cubicBezTo>
                  <a:cubicBezTo>
                    <a:pt x="209" y="317"/>
                    <a:pt x="254" y="293"/>
                    <a:pt x="283" y="256"/>
                  </a:cubicBezTo>
                  <a:cubicBezTo>
                    <a:pt x="304" y="229"/>
                    <a:pt x="316" y="195"/>
                    <a:pt x="316" y="159"/>
                  </a:cubicBezTo>
                  <a:cubicBezTo>
                    <a:pt x="316" y="123"/>
                    <a:pt x="304" y="90"/>
                    <a:pt x="284" y="63"/>
                  </a:cubicBezTo>
                  <a:close/>
                </a:path>
              </a:pathLst>
            </a:custGeom>
            <a:solidFill>
              <a:srgbClr val="FFFFFF">
                <a:alpha val="12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70685" name="Freeform 29">
              <a:hlinkClick r:id="rId2" action="ppaction://hlinksldjump"/>
            </p:cNvPr>
            <p:cNvSpPr>
              <a:spLocks/>
            </p:cNvSpPr>
            <p:nvPr/>
          </p:nvSpPr>
          <p:spPr bwMode="auto">
            <a:xfrm>
              <a:off x="2666" y="3592"/>
              <a:ext cx="625" cy="626"/>
            </a:xfrm>
            <a:custGeom>
              <a:avLst/>
              <a:gdLst>
                <a:gd name="T0" fmla="*/ 288 w 316"/>
                <a:gd name="T1" fmla="*/ 69 h 317"/>
                <a:gd name="T2" fmla="*/ 158 w 316"/>
                <a:gd name="T3" fmla="*/ 0 h 317"/>
                <a:gd name="T4" fmla="*/ 29 w 316"/>
                <a:gd name="T5" fmla="*/ 66 h 317"/>
                <a:gd name="T6" fmla="*/ 0 w 316"/>
                <a:gd name="T7" fmla="*/ 158 h 317"/>
                <a:gd name="T8" fmla="*/ 38 w 316"/>
                <a:gd name="T9" fmla="*/ 261 h 317"/>
                <a:gd name="T10" fmla="*/ 158 w 316"/>
                <a:gd name="T11" fmla="*/ 317 h 317"/>
                <a:gd name="T12" fmla="*/ 276 w 316"/>
                <a:gd name="T13" fmla="*/ 264 h 317"/>
                <a:gd name="T14" fmla="*/ 316 w 316"/>
                <a:gd name="T15" fmla="*/ 158 h 317"/>
                <a:gd name="T16" fmla="*/ 288 w 316"/>
                <a:gd name="T17" fmla="*/ 6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317">
                  <a:moveTo>
                    <a:pt x="288" y="69"/>
                  </a:moveTo>
                  <a:cubicBezTo>
                    <a:pt x="260" y="28"/>
                    <a:pt x="212" y="0"/>
                    <a:pt x="158" y="0"/>
                  </a:cubicBezTo>
                  <a:cubicBezTo>
                    <a:pt x="105" y="0"/>
                    <a:pt x="58" y="26"/>
                    <a:pt x="29" y="66"/>
                  </a:cubicBezTo>
                  <a:cubicBezTo>
                    <a:pt x="11" y="92"/>
                    <a:pt x="0" y="124"/>
                    <a:pt x="0" y="158"/>
                  </a:cubicBezTo>
                  <a:cubicBezTo>
                    <a:pt x="0" y="198"/>
                    <a:pt x="14" y="234"/>
                    <a:pt x="38" y="261"/>
                  </a:cubicBezTo>
                  <a:cubicBezTo>
                    <a:pt x="67" y="295"/>
                    <a:pt x="110" y="317"/>
                    <a:pt x="158" y="317"/>
                  </a:cubicBezTo>
                  <a:cubicBezTo>
                    <a:pt x="205" y="317"/>
                    <a:pt x="247" y="296"/>
                    <a:pt x="276" y="264"/>
                  </a:cubicBezTo>
                  <a:cubicBezTo>
                    <a:pt x="301" y="236"/>
                    <a:pt x="316" y="199"/>
                    <a:pt x="316" y="158"/>
                  </a:cubicBezTo>
                  <a:cubicBezTo>
                    <a:pt x="316" y="125"/>
                    <a:pt x="306" y="95"/>
                    <a:pt x="288" y="69"/>
                  </a:cubicBezTo>
                  <a:close/>
                </a:path>
              </a:pathLst>
            </a:custGeom>
            <a:solidFill>
              <a:srgbClr val="FFFFFF">
                <a:alpha val="12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70686" name="Freeform 30">
              <a:hlinkClick r:id="" action="ppaction://hlinkshowjump?jump=nextslide"/>
            </p:cNvPr>
            <p:cNvSpPr>
              <a:spLocks noEditPoints="1"/>
            </p:cNvSpPr>
            <p:nvPr/>
          </p:nvSpPr>
          <p:spPr bwMode="auto">
            <a:xfrm>
              <a:off x="2236" y="1756"/>
              <a:ext cx="1515" cy="1755"/>
            </a:xfrm>
            <a:custGeom>
              <a:avLst/>
              <a:gdLst>
                <a:gd name="T0" fmla="*/ 357 w 767"/>
                <a:gd name="T1" fmla="*/ 580 h 888"/>
                <a:gd name="T2" fmla="*/ 384 w 767"/>
                <a:gd name="T3" fmla="*/ 651 h 888"/>
                <a:gd name="T4" fmla="*/ 357 w 767"/>
                <a:gd name="T5" fmla="*/ 580 h 888"/>
                <a:gd name="T6" fmla="*/ 473 w 767"/>
                <a:gd name="T7" fmla="*/ 179 h 888"/>
                <a:gd name="T8" fmla="*/ 482 w 767"/>
                <a:gd name="T9" fmla="*/ 80 h 888"/>
                <a:gd name="T10" fmla="*/ 428 w 767"/>
                <a:gd name="T11" fmla="*/ 80 h 888"/>
                <a:gd name="T12" fmla="*/ 401 w 767"/>
                <a:gd name="T13" fmla="*/ 152 h 888"/>
                <a:gd name="T14" fmla="*/ 0 w 767"/>
                <a:gd name="T15" fmla="*/ 0 h 888"/>
                <a:gd name="T16" fmla="*/ 294 w 767"/>
                <a:gd name="T17" fmla="*/ 241 h 888"/>
                <a:gd name="T18" fmla="*/ 259 w 767"/>
                <a:gd name="T19" fmla="*/ 423 h 888"/>
                <a:gd name="T20" fmla="*/ 322 w 767"/>
                <a:gd name="T21" fmla="*/ 708 h 888"/>
                <a:gd name="T22" fmla="*/ 384 w 767"/>
                <a:gd name="T23" fmla="*/ 839 h 888"/>
                <a:gd name="T24" fmla="*/ 355 w 767"/>
                <a:gd name="T25" fmla="*/ 860 h 888"/>
                <a:gd name="T26" fmla="*/ 322 w 767"/>
                <a:gd name="T27" fmla="*/ 872 h 888"/>
                <a:gd name="T28" fmla="*/ 507 w 767"/>
                <a:gd name="T29" fmla="*/ 860 h 888"/>
                <a:gd name="T30" fmla="*/ 471 w 767"/>
                <a:gd name="T31" fmla="*/ 851 h 888"/>
                <a:gd name="T32" fmla="*/ 446 w 767"/>
                <a:gd name="T33" fmla="*/ 839 h 888"/>
                <a:gd name="T34" fmla="*/ 482 w 767"/>
                <a:gd name="T35" fmla="*/ 348 h 888"/>
                <a:gd name="T36" fmla="*/ 562 w 767"/>
                <a:gd name="T37" fmla="*/ 375 h 888"/>
                <a:gd name="T38" fmla="*/ 580 w 767"/>
                <a:gd name="T39" fmla="*/ 348 h 888"/>
                <a:gd name="T40" fmla="*/ 767 w 767"/>
                <a:gd name="T41" fmla="*/ 393 h 888"/>
                <a:gd name="T42" fmla="*/ 473 w 767"/>
                <a:gd name="T43" fmla="*/ 179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7" h="888">
                  <a:moveTo>
                    <a:pt x="357" y="580"/>
                  </a:moveTo>
                  <a:cubicBezTo>
                    <a:pt x="346" y="576"/>
                    <a:pt x="405" y="739"/>
                    <a:pt x="384" y="651"/>
                  </a:cubicBezTo>
                  <a:cubicBezTo>
                    <a:pt x="362" y="640"/>
                    <a:pt x="366" y="603"/>
                    <a:pt x="357" y="580"/>
                  </a:cubicBezTo>
                  <a:close/>
                  <a:moveTo>
                    <a:pt x="473" y="179"/>
                  </a:moveTo>
                  <a:cubicBezTo>
                    <a:pt x="505" y="129"/>
                    <a:pt x="512" y="134"/>
                    <a:pt x="482" y="80"/>
                  </a:cubicBezTo>
                  <a:cubicBezTo>
                    <a:pt x="449" y="69"/>
                    <a:pt x="432" y="80"/>
                    <a:pt x="428" y="80"/>
                  </a:cubicBezTo>
                  <a:cubicBezTo>
                    <a:pt x="419" y="105"/>
                    <a:pt x="414" y="131"/>
                    <a:pt x="401" y="152"/>
                  </a:cubicBezTo>
                  <a:cubicBezTo>
                    <a:pt x="263" y="122"/>
                    <a:pt x="131" y="61"/>
                    <a:pt x="0" y="0"/>
                  </a:cubicBezTo>
                  <a:cubicBezTo>
                    <a:pt x="300" y="243"/>
                    <a:pt x="221" y="143"/>
                    <a:pt x="294" y="241"/>
                  </a:cubicBezTo>
                  <a:cubicBezTo>
                    <a:pt x="297" y="237"/>
                    <a:pt x="253" y="417"/>
                    <a:pt x="259" y="423"/>
                  </a:cubicBezTo>
                  <a:cubicBezTo>
                    <a:pt x="260" y="439"/>
                    <a:pt x="310" y="702"/>
                    <a:pt x="322" y="708"/>
                  </a:cubicBezTo>
                  <a:cubicBezTo>
                    <a:pt x="320" y="743"/>
                    <a:pt x="349" y="810"/>
                    <a:pt x="384" y="839"/>
                  </a:cubicBezTo>
                  <a:cubicBezTo>
                    <a:pt x="376" y="847"/>
                    <a:pt x="366" y="854"/>
                    <a:pt x="355" y="860"/>
                  </a:cubicBezTo>
                  <a:cubicBezTo>
                    <a:pt x="345" y="865"/>
                    <a:pt x="334" y="869"/>
                    <a:pt x="322" y="872"/>
                  </a:cubicBezTo>
                  <a:cubicBezTo>
                    <a:pt x="355" y="880"/>
                    <a:pt x="421" y="888"/>
                    <a:pt x="507" y="860"/>
                  </a:cubicBezTo>
                  <a:cubicBezTo>
                    <a:pt x="495" y="858"/>
                    <a:pt x="483" y="855"/>
                    <a:pt x="471" y="851"/>
                  </a:cubicBezTo>
                  <a:cubicBezTo>
                    <a:pt x="463" y="848"/>
                    <a:pt x="454" y="844"/>
                    <a:pt x="446" y="839"/>
                  </a:cubicBezTo>
                  <a:cubicBezTo>
                    <a:pt x="437" y="652"/>
                    <a:pt x="413" y="499"/>
                    <a:pt x="482" y="348"/>
                  </a:cubicBezTo>
                  <a:cubicBezTo>
                    <a:pt x="507" y="359"/>
                    <a:pt x="533" y="368"/>
                    <a:pt x="562" y="375"/>
                  </a:cubicBezTo>
                  <a:cubicBezTo>
                    <a:pt x="561" y="359"/>
                    <a:pt x="569" y="352"/>
                    <a:pt x="580" y="348"/>
                  </a:cubicBezTo>
                  <a:cubicBezTo>
                    <a:pt x="637" y="365"/>
                    <a:pt x="709" y="432"/>
                    <a:pt x="767" y="393"/>
                  </a:cubicBezTo>
                  <a:cubicBezTo>
                    <a:pt x="626" y="364"/>
                    <a:pt x="537" y="284"/>
                    <a:pt x="473" y="179"/>
                  </a:cubicBezTo>
                  <a:close/>
                </a:path>
              </a:pathLst>
            </a:custGeom>
            <a:solidFill>
              <a:srgbClr val="F5F5F5">
                <a:alpha val="12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grpSp>
      <p:sp>
        <p:nvSpPr>
          <p:cNvPr id="70690" name="WordArt 34">
            <a:hlinkClick r:id="rId2" action="ppaction://hlinksldjump"/>
          </p:cNvPr>
          <p:cNvSpPr>
            <a:spLocks noChangeArrowheads="1" noChangeShapeType="1" noTextEdit="1"/>
          </p:cNvSpPr>
          <p:nvPr/>
        </p:nvSpPr>
        <p:spPr bwMode="auto">
          <a:xfrm>
            <a:off x="342900" y="323850"/>
            <a:ext cx="8477250" cy="612775"/>
          </a:xfrm>
          <a:prstGeom prst="rect">
            <a:avLst/>
          </a:prstGeom>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4000" kern="10" spc="-200">
                <a:solidFill>
                  <a:srgbClr val="FFFFFF"/>
                </a:solidFill>
                <a:ea typeface="Tahoma" panose="020B0604030504040204" pitchFamily="34" charset="0"/>
                <a:cs typeface="Tahoma" panose="020B0604030504040204" pitchFamily="34" charset="0"/>
              </a:rPr>
              <a:t>Congresso Brasileiro de Psicologia da Saúde</a:t>
            </a:r>
          </a:p>
        </p:txBody>
      </p:sp>
      <p:sp>
        <p:nvSpPr>
          <p:cNvPr id="70675" name="WordArt 19"/>
          <p:cNvSpPr>
            <a:spLocks noChangeArrowheads="1" noChangeShapeType="1" noTextEdit="1"/>
          </p:cNvSpPr>
          <p:nvPr/>
        </p:nvSpPr>
        <p:spPr bwMode="auto">
          <a:xfrm>
            <a:off x="3043238" y="1008063"/>
            <a:ext cx="2914650" cy="238125"/>
          </a:xfrm>
          <a:prstGeom prst="rect">
            <a:avLst/>
          </a:prstGeom>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kern="10" spc="-80">
                <a:solidFill>
                  <a:srgbClr val="FFFFFF"/>
                </a:solidFill>
                <a:ea typeface="Tahoma" panose="020B0604030504040204" pitchFamily="34" charset="0"/>
                <a:cs typeface="Tahoma" panose="020B0604030504040204" pitchFamily="34" charset="0"/>
              </a:rPr>
              <a:t> 28 E 29 DE SETEMBRO DE 2007</a:t>
            </a:r>
          </a:p>
        </p:txBody>
      </p:sp>
      <p:grpSp>
        <p:nvGrpSpPr>
          <p:cNvPr id="70695" name="Group 39"/>
          <p:cNvGrpSpPr>
            <a:grpSpLocks/>
          </p:cNvGrpSpPr>
          <p:nvPr/>
        </p:nvGrpSpPr>
        <p:grpSpPr bwMode="auto">
          <a:xfrm>
            <a:off x="2682875" y="1439863"/>
            <a:ext cx="3656013" cy="3560762"/>
            <a:chOff x="1216" y="756"/>
            <a:chExt cx="3555" cy="3462"/>
          </a:xfrm>
        </p:grpSpPr>
        <p:sp>
          <p:nvSpPr>
            <p:cNvPr id="70696" name="Freeform 40">
              <a:hlinkClick r:id="rId2" action="ppaction://hlinksldjump"/>
            </p:cNvPr>
            <p:cNvSpPr>
              <a:spLocks/>
            </p:cNvSpPr>
            <p:nvPr/>
          </p:nvSpPr>
          <p:spPr bwMode="auto">
            <a:xfrm>
              <a:off x="1388" y="2718"/>
              <a:ext cx="1353" cy="1389"/>
            </a:xfrm>
            <a:custGeom>
              <a:avLst/>
              <a:gdLst>
                <a:gd name="T0" fmla="*/ 676 w 685"/>
                <a:gd name="T1" fmla="*/ 508 h 703"/>
                <a:gd name="T2" fmla="*/ 187 w 685"/>
                <a:gd name="T3" fmla="*/ 0 h 703"/>
                <a:gd name="T4" fmla="*/ 71 w 685"/>
                <a:gd name="T5" fmla="*/ 50 h 703"/>
                <a:gd name="T6" fmla="*/ 0 w 685"/>
                <a:gd name="T7" fmla="*/ 32 h 703"/>
                <a:gd name="T8" fmla="*/ 685 w 685"/>
                <a:gd name="T9" fmla="*/ 703 h 703"/>
                <a:gd name="T10" fmla="*/ 647 w 685"/>
                <a:gd name="T11" fmla="*/ 600 h 703"/>
                <a:gd name="T12" fmla="*/ 676 w 685"/>
                <a:gd name="T13" fmla="*/ 508 h 703"/>
              </a:gdLst>
              <a:ahLst/>
              <a:cxnLst>
                <a:cxn ang="0">
                  <a:pos x="T0" y="T1"/>
                </a:cxn>
                <a:cxn ang="0">
                  <a:pos x="T2" y="T3"/>
                </a:cxn>
                <a:cxn ang="0">
                  <a:pos x="T4" y="T5"/>
                </a:cxn>
                <a:cxn ang="0">
                  <a:pos x="T6" y="T7"/>
                </a:cxn>
                <a:cxn ang="0">
                  <a:pos x="T8" y="T9"/>
                </a:cxn>
                <a:cxn ang="0">
                  <a:pos x="T10" y="T11"/>
                </a:cxn>
                <a:cxn ang="0">
                  <a:pos x="T12" y="T13"/>
                </a:cxn>
              </a:cxnLst>
              <a:rect l="0" t="0" r="r" b="b"/>
              <a:pathLst>
                <a:path w="685" h="703">
                  <a:moveTo>
                    <a:pt x="676" y="508"/>
                  </a:moveTo>
                  <a:cubicBezTo>
                    <a:pt x="427" y="454"/>
                    <a:pt x="232" y="253"/>
                    <a:pt x="187" y="0"/>
                  </a:cubicBezTo>
                  <a:cubicBezTo>
                    <a:pt x="158" y="30"/>
                    <a:pt x="117" y="50"/>
                    <a:pt x="71" y="50"/>
                  </a:cubicBezTo>
                  <a:cubicBezTo>
                    <a:pt x="46" y="50"/>
                    <a:pt x="21" y="43"/>
                    <a:pt x="0" y="32"/>
                  </a:cubicBezTo>
                  <a:cubicBezTo>
                    <a:pt x="61" y="378"/>
                    <a:pt x="337" y="649"/>
                    <a:pt x="685" y="703"/>
                  </a:cubicBezTo>
                  <a:cubicBezTo>
                    <a:pt x="661" y="676"/>
                    <a:pt x="647" y="640"/>
                    <a:pt x="647" y="600"/>
                  </a:cubicBezTo>
                  <a:cubicBezTo>
                    <a:pt x="647" y="566"/>
                    <a:pt x="658" y="534"/>
                    <a:pt x="676" y="508"/>
                  </a:cubicBezTo>
                  <a:close/>
                </a:path>
              </a:pathLst>
            </a:custGeom>
            <a:solidFill>
              <a:srgbClr val="11B0A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70697" name="Freeform 41">
              <a:hlinkClick r:id="rId2" action="ppaction://hlinksldjump"/>
            </p:cNvPr>
            <p:cNvSpPr>
              <a:spLocks/>
            </p:cNvSpPr>
            <p:nvPr/>
          </p:nvSpPr>
          <p:spPr bwMode="auto">
            <a:xfrm>
              <a:off x="3212" y="2716"/>
              <a:ext cx="1387" cy="1397"/>
            </a:xfrm>
            <a:custGeom>
              <a:avLst/>
              <a:gdLst>
                <a:gd name="T0" fmla="*/ 515 w 702"/>
                <a:gd name="T1" fmla="*/ 0 h 707"/>
                <a:gd name="T2" fmla="*/ 12 w 702"/>
                <a:gd name="T3" fmla="*/ 512 h 707"/>
                <a:gd name="T4" fmla="*/ 40 w 702"/>
                <a:gd name="T5" fmla="*/ 601 h 707"/>
                <a:gd name="T6" fmla="*/ 0 w 702"/>
                <a:gd name="T7" fmla="*/ 707 h 707"/>
                <a:gd name="T8" fmla="*/ 702 w 702"/>
                <a:gd name="T9" fmla="*/ 34 h 707"/>
                <a:gd name="T10" fmla="*/ 631 w 702"/>
                <a:gd name="T11" fmla="*/ 51 h 707"/>
                <a:gd name="T12" fmla="*/ 515 w 702"/>
                <a:gd name="T13" fmla="*/ 0 h 707"/>
              </a:gdLst>
              <a:ahLst/>
              <a:cxnLst>
                <a:cxn ang="0">
                  <a:pos x="T0" y="T1"/>
                </a:cxn>
                <a:cxn ang="0">
                  <a:pos x="T2" y="T3"/>
                </a:cxn>
                <a:cxn ang="0">
                  <a:pos x="T4" y="T5"/>
                </a:cxn>
                <a:cxn ang="0">
                  <a:pos x="T6" y="T7"/>
                </a:cxn>
                <a:cxn ang="0">
                  <a:pos x="T8" y="T9"/>
                </a:cxn>
                <a:cxn ang="0">
                  <a:pos x="T10" y="T11"/>
                </a:cxn>
                <a:cxn ang="0">
                  <a:pos x="T12" y="T13"/>
                </a:cxn>
              </a:cxnLst>
              <a:rect l="0" t="0" r="r" b="b"/>
              <a:pathLst>
                <a:path w="702" h="707">
                  <a:moveTo>
                    <a:pt x="515" y="0"/>
                  </a:moveTo>
                  <a:cubicBezTo>
                    <a:pt x="469" y="258"/>
                    <a:pt x="268" y="462"/>
                    <a:pt x="12" y="512"/>
                  </a:cubicBezTo>
                  <a:cubicBezTo>
                    <a:pt x="30" y="538"/>
                    <a:pt x="40" y="568"/>
                    <a:pt x="40" y="601"/>
                  </a:cubicBezTo>
                  <a:cubicBezTo>
                    <a:pt x="40" y="642"/>
                    <a:pt x="25" y="679"/>
                    <a:pt x="0" y="707"/>
                  </a:cubicBezTo>
                  <a:cubicBezTo>
                    <a:pt x="356" y="659"/>
                    <a:pt x="640" y="385"/>
                    <a:pt x="702" y="34"/>
                  </a:cubicBezTo>
                  <a:cubicBezTo>
                    <a:pt x="681" y="44"/>
                    <a:pt x="656" y="51"/>
                    <a:pt x="631" y="51"/>
                  </a:cubicBezTo>
                  <a:cubicBezTo>
                    <a:pt x="585" y="51"/>
                    <a:pt x="544" y="31"/>
                    <a:pt x="515" y="0"/>
                  </a:cubicBezTo>
                  <a:close/>
                </a:path>
              </a:pathLst>
            </a:custGeom>
            <a:solidFill>
              <a:srgbClr val="C8E1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70698" name="Freeform 42">
              <a:hlinkClick r:id="rId2" action="ppaction://hlinksldjump"/>
            </p:cNvPr>
            <p:cNvSpPr>
              <a:spLocks/>
            </p:cNvSpPr>
            <p:nvPr/>
          </p:nvSpPr>
          <p:spPr bwMode="auto">
            <a:xfrm>
              <a:off x="3225" y="880"/>
              <a:ext cx="1378" cy="1407"/>
            </a:xfrm>
            <a:custGeom>
              <a:avLst/>
              <a:gdLst>
                <a:gd name="T0" fmla="*/ 0 w 697"/>
                <a:gd name="T1" fmla="*/ 193 h 712"/>
                <a:gd name="T2" fmla="*/ 509 w 697"/>
                <a:gd name="T3" fmla="*/ 712 h 712"/>
                <a:gd name="T4" fmla="*/ 624 w 697"/>
                <a:gd name="T5" fmla="*/ 663 h 712"/>
                <a:gd name="T6" fmla="*/ 697 w 697"/>
                <a:gd name="T7" fmla="*/ 681 h 712"/>
                <a:gd name="T8" fmla="*/ 1 w 697"/>
                <a:gd name="T9" fmla="*/ 0 h 712"/>
                <a:gd name="T10" fmla="*/ 33 w 697"/>
                <a:gd name="T11" fmla="*/ 96 h 712"/>
                <a:gd name="T12" fmla="*/ 0 w 697"/>
                <a:gd name="T13" fmla="*/ 193 h 712"/>
              </a:gdLst>
              <a:ahLst/>
              <a:cxnLst>
                <a:cxn ang="0">
                  <a:pos x="T0" y="T1"/>
                </a:cxn>
                <a:cxn ang="0">
                  <a:pos x="T2" y="T3"/>
                </a:cxn>
                <a:cxn ang="0">
                  <a:pos x="T4" y="T5"/>
                </a:cxn>
                <a:cxn ang="0">
                  <a:pos x="T6" y="T7"/>
                </a:cxn>
                <a:cxn ang="0">
                  <a:pos x="T8" y="T9"/>
                </a:cxn>
                <a:cxn ang="0">
                  <a:pos x="T10" y="T11"/>
                </a:cxn>
                <a:cxn ang="0">
                  <a:pos x="T12" y="T13"/>
                </a:cxn>
              </a:cxnLst>
              <a:rect l="0" t="0" r="r" b="b"/>
              <a:pathLst>
                <a:path w="697" h="712">
                  <a:moveTo>
                    <a:pt x="0" y="193"/>
                  </a:moveTo>
                  <a:cubicBezTo>
                    <a:pt x="261" y="241"/>
                    <a:pt x="465" y="449"/>
                    <a:pt x="509" y="712"/>
                  </a:cubicBezTo>
                  <a:cubicBezTo>
                    <a:pt x="538" y="682"/>
                    <a:pt x="578" y="663"/>
                    <a:pt x="624" y="663"/>
                  </a:cubicBezTo>
                  <a:cubicBezTo>
                    <a:pt x="650" y="663"/>
                    <a:pt x="675" y="670"/>
                    <a:pt x="697" y="681"/>
                  </a:cubicBezTo>
                  <a:cubicBezTo>
                    <a:pt x="638" y="328"/>
                    <a:pt x="356" y="51"/>
                    <a:pt x="1" y="0"/>
                  </a:cubicBezTo>
                  <a:cubicBezTo>
                    <a:pt x="21" y="27"/>
                    <a:pt x="33" y="60"/>
                    <a:pt x="33" y="96"/>
                  </a:cubicBezTo>
                  <a:cubicBezTo>
                    <a:pt x="33" y="132"/>
                    <a:pt x="21" y="166"/>
                    <a:pt x="0" y="193"/>
                  </a:cubicBezTo>
                  <a:close/>
                </a:path>
              </a:pathLst>
            </a:custGeom>
            <a:solidFill>
              <a:srgbClr val="F18C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70699" name="Freeform 43">
              <a:hlinkClick r:id="rId2" action="ppaction://hlinksldjump"/>
            </p:cNvPr>
            <p:cNvSpPr>
              <a:spLocks/>
            </p:cNvSpPr>
            <p:nvPr/>
          </p:nvSpPr>
          <p:spPr bwMode="auto">
            <a:xfrm>
              <a:off x="1384" y="886"/>
              <a:ext cx="1351" cy="1401"/>
            </a:xfrm>
            <a:custGeom>
              <a:avLst/>
              <a:gdLst>
                <a:gd name="T0" fmla="*/ 188 w 684"/>
                <a:gd name="T1" fmla="*/ 709 h 709"/>
                <a:gd name="T2" fmla="*/ 684 w 684"/>
                <a:gd name="T3" fmla="*/ 192 h 709"/>
                <a:gd name="T4" fmla="*/ 649 w 684"/>
                <a:gd name="T5" fmla="*/ 93 h 709"/>
                <a:gd name="T6" fmla="*/ 679 w 684"/>
                <a:gd name="T7" fmla="*/ 0 h 709"/>
                <a:gd name="T8" fmla="*/ 0 w 684"/>
                <a:gd name="T9" fmla="*/ 678 h 709"/>
                <a:gd name="T10" fmla="*/ 73 w 684"/>
                <a:gd name="T11" fmla="*/ 660 h 709"/>
                <a:gd name="T12" fmla="*/ 188 w 684"/>
                <a:gd name="T13" fmla="*/ 709 h 709"/>
              </a:gdLst>
              <a:ahLst/>
              <a:cxnLst>
                <a:cxn ang="0">
                  <a:pos x="T0" y="T1"/>
                </a:cxn>
                <a:cxn ang="0">
                  <a:pos x="T2" y="T3"/>
                </a:cxn>
                <a:cxn ang="0">
                  <a:pos x="T4" y="T5"/>
                </a:cxn>
                <a:cxn ang="0">
                  <a:pos x="T6" y="T7"/>
                </a:cxn>
                <a:cxn ang="0">
                  <a:pos x="T8" y="T9"/>
                </a:cxn>
                <a:cxn ang="0">
                  <a:pos x="T10" y="T11"/>
                </a:cxn>
                <a:cxn ang="0">
                  <a:pos x="T12" y="T13"/>
                </a:cxn>
              </a:cxnLst>
              <a:rect l="0" t="0" r="r" b="b"/>
              <a:pathLst>
                <a:path w="684" h="709">
                  <a:moveTo>
                    <a:pt x="188" y="709"/>
                  </a:moveTo>
                  <a:cubicBezTo>
                    <a:pt x="231" y="451"/>
                    <a:pt x="429" y="245"/>
                    <a:pt x="684" y="192"/>
                  </a:cubicBezTo>
                  <a:cubicBezTo>
                    <a:pt x="662" y="165"/>
                    <a:pt x="649" y="130"/>
                    <a:pt x="649" y="93"/>
                  </a:cubicBezTo>
                  <a:cubicBezTo>
                    <a:pt x="649" y="58"/>
                    <a:pt x="660" y="26"/>
                    <a:pt x="679" y="0"/>
                  </a:cubicBezTo>
                  <a:cubicBezTo>
                    <a:pt x="332" y="57"/>
                    <a:pt x="58" y="331"/>
                    <a:pt x="0" y="678"/>
                  </a:cubicBezTo>
                  <a:cubicBezTo>
                    <a:pt x="22" y="667"/>
                    <a:pt x="47" y="660"/>
                    <a:pt x="73" y="660"/>
                  </a:cubicBezTo>
                  <a:cubicBezTo>
                    <a:pt x="118" y="660"/>
                    <a:pt x="159" y="679"/>
                    <a:pt x="188" y="709"/>
                  </a:cubicBezTo>
                  <a:close/>
                </a:path>
              </a:pathLst>
            </a:custGeom>
            <a:solidFill>
              <a:srgbClr val="3F1F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70700" name="Freeform 44">
              <a:hlinkClick r:id="rId2" action="ppaction://hlinksldjump"/>
            </p:cNvPr>
            <p:cNvSpPr>
              <a:spLocks/>
            </p:cNvSpPr>
            <p:nvPr/>
          </p:nvSpPr>
          <p:spPr bwMode="auto">
            <a:xfrm>
              <a:off x="4144" y="2191"/>
              <a:ext cx="627" cy="626"/>
            </a:xfrm>
            <a:custGeom>
              <a:avLst/>
              <a:gdLst>
                <a:gd name="T0" fmla="*/ 232 w 317"/>
                <a:gd name="T1" fmla="*/ 18 h 317"/>
                <a:gd name="T2" fmla="*/ 159 w 317"/>
                <a:gd name="T3" fmla="*/ 0 h 317"/>
                <a:gd name="T4" fmla="*/ 44 w 317"/>
                <a:gd name="T5" fmla="*/ 49 h 317"/>
                <a:gd name="T6" fmla="*/ 0 w 317"/>
                <a:gd name="T7" fmla="*/ 158 h 317"/>
                <a:gd name="T8" fmla="*/ 43 w 317"/>
                <a:gd name="T9" fmla="*/ 266 h 317"/>
                <a:gd name="T10" fmla="*/ 159 w 317"/>
                <a:gd name="T11" fmla="*/ 317 h 317"/>
                <a:gd name="T12" fmla="*/ 230 w 317"/>
                <a:gd name="T13" fmla="*/ 300 h 317"/>
                <a:gd name="T14" fmla="*/ 317 w 317"/>
                <a:gd name="T15" fmla="*/ 158 h 317"/>
                <a:gd name="T16" fmla="*/ 232 w 317"/>
                <a:gd name="T17" fmla="*/ 1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317">
                  <a:moveTo>
                    <a:pt x="232" y="18"/>
                  </a:moveTo>
                  <a:cubicBezTo>
                    <a:pt x="210" y="7"/>
                    <a:pt x="185" y="0"/>
                    <a:pt x="159" y="0"/>
                  </a:cubicBezTo>
                  <a:cubicBezTo>
                    <a:pt x="113" y="0"/>
                    <a:pt x="73" y="19"/>
                    <a:pt x="44" y="49"/>
                  </a:cubicBezTo>
                  <a:cubicBezTo>
                    <a:pt x="17" y="78"/>
                    <a:pt x="0" y="116"/>
                    <a:pt x="0" y="158"/>
                  </a:cubicBezTo>
                  <a:cubicBezTo>
                    <a:pt x="0" y="200"/>
                    <a:pt x="17" y="238"/>
                    <a:pt x="43" y="266"/>
                  </a:cubicBezTo>
                  <a:cubicBezTo>
                    <a:pt x="72" y="297"/>
                    <a:pt x="113" y="317"/>
                    <a:pt x="159" y="317"/>
                  </a:cubicBezTo>
                  <a:cubicBezTo>
                    <a:pt x="184" y="317"/>
                    <a:pt x="209" y="310"/>
                    <a:pt x="230" y="300"/>
                  </a:cubicBezTo>
                  <a:cubicBezTo>
                    <a:pt x="282" y="273"/>
                    <a:pt x="317" y="220"/>
                    <a:pt x="317" y="158"/>
                  </a:cubicBezTo>
                  <a:cubicBezTo>
                    <a:pt x="317" y="97"/>
                    <a:pt x="282" y="44"/>
                    <a:pt x="232"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70701" name="Freeform 45">
              <a:hlinkClick r:id="rId2" action="ppaction://hlinksldjump"/>
            </p:cNvPr>
            <p:cNvSpPr>
              <a:spLocks/>
            </p:cNvSpPr>
            <p:nvPr/>
          </p:nvSpPr>
          <p:spPr bwMode="auto">
            <a:xfrm>
              <a:off x="1216" y="2191"/>
              <a:ext cx="626" cy="626"/>
            </a:xfrm>
            <a:custGeom>
              <a:avLst/>
              <a:gdLst>
                <a:gd name="T0" fmla="*/ 273 w 317"/>
                <a:gd name="T1" fmla="*/ 49 h 317"/>
                <a:gd name="T2" fmla="*/ 158 w 317"/>
                <a:gd name="T3" fmla="*/ 0 h 317"/>
                <a:gd name="T4" fmla="*/ 85 w 317"/>
                <a:gd name="T5" fmla="*/ 18 h 317"/>
                <a:gd name="T6" fmla="*/ 0 w 317"/>
                <a:gd name="T7" fmla="*/ 158 h 317"/>
                <a:gd name="T8" fmla="*/ 87 w 317"/>
                <a:gd name="T9" fmla="*/ 299 h 317"/>
                <a:gd name="T10" fmla="*/ 158 w 317"/>
                <a:gd name="T11" fmla="*/ 317 h 317"/>
                <a:gd name="T12" fmla="*/ 274 w 317"/>
                <a:gd name="T13" fmla="*/ 267 h 317"/>
                <a:gd name="T14" fmla="*/ 317 w 317"/>
                <a:gd name="T15" fmla="*/ 158 h 317"/>
                <a:gd name="T16" fmla="*/ 273 w 317"/>
                <a:gd name="T17" fmla="*/ 4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317">
                  <a:moveTo>
                    <a:pt x="273" y="49"/>
                  </a:moveTo>
                  <a:cubicBezTo>
                    <a:pt x="244" y="19"/>
                    <a:pt x="203" y="0"/>
                    <a:pt x="158" y="0"/>
                  </a:cubicBezTo>
                  <a:cubicBezTo>
                    <a:pt x="132" y="0"/>
                    <a:pt x="107" y="7"/>
                    <a:pt x="85" y="18"/>
                  </a:cubicBezTo>
                  <a:cubicBezTo>
                    <a:pt x="35" y="45"/>
                    <a:pt x="0" y="97"/>
                    <a:pt x="0" y="158"/>
                  </a:cubicBezTo>
                  <a:cubicBezTo>
                    <a:pt x="0" y="220"/>
                    <a:pt x="35" y="273"/>
                    <a:pt x="87" y="299"/>
                  </a:cubicBezTo>
                  <a:cubicBezTo>
                    <a:pt x="108" y="310"/>
                    <a:pt x="133" y="317"/>
                    <a:pt x="158" y="317"/>
                  </a:cubicBezTo>
                  <a:cubicBezTo>
                    <a:pt x="204" y="317"/>
                    <a:pt x="245" y="297"/>
                    <a:pt x="274" y="267"/>
                  </a:cubicBezTo>
                  <a:cubicBezTo>
                    <a:pt x="300" y="238"/>
                    <a:pt x="317" y="200"/>
                    <a:pt x="317" y="158"/>
                  </a:cubicBezTo>
                  <a:cubicBezTo>
                    <a:pt x="317" y="116"/>
                    <a:pt x="300" y="77"/>
                    <a:pt x="273"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70702" name="Freeform 46">
              <a:hlinkClick r:id="rId2" action="ppaction://hlinksldjump"/>
            </p:cNvPr>
            <p:cNvSpPr>
              <a:spLocks/>
            </p:cNvSpPr>
            <p:nvPr/>
          </p:nvSpPr>
          <p:spPr bwMode="auto">
            <a:xfrm>
              <a:off x="2666" y="756"/>
              <a:ext cx="625" cy="626"/>
            </a:xfrm>
            <a:custGeom>
              <a:avLst/>
              <a:gdLst>
                <a:gd name="T0" fmla="*/ 284 w 316"/>
                <a:gd name="T1" fmla="*/ 63 h 317"/>
                <a:gd name="T2" fmla="*/ 158 w 316"/>
                <a:gd name="T3" fmla="*/ 0 h 317"/>
                <a:gd name="T4" fmla="*/ 30 w 316"/>
                <a:gd name="T5" fmla="*/ 66 h 317"/>
                <a:gd name="T6" fmla="*/ 0 w 316"/>
                <a:gd name="T7" fmla="*/ 159 h 317"/>
                <a:gd name="T8" fmla="*/ 35 w 316"/>
                <a:gd name="T9" fmla="*/ 258 h 317"/>
                <a:gd name="T10" fmla="*/ 158 w 316"/>
                <a:gd name="T11" fmla="*/ 317 h 317"/>
                <a:gd name="T12" fmla="*/ 283 w 316"/>
                <a:gd name="T13" fmla="*/ 256 h 317"/>
                <a:gd name="T14" fmla="*/ 316 w 316"/>
                <a:gd name="T15" fmla="*/ 159 h 317"/>
                <a:gd name="T16" fmla="*/ 284 w 316"/>
                <a:gd name="T17" fmla="*/ 6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317">
                  <a:moveTo>
                    <a:pt x="284" y="63"/>
                  </a:moveTo>
                  <a:cubicBezTo>
                    <a:pt x="255" y="25"/>
                    <a:pt x="209" y="0"/>
                    <a:pt x="158" y="0"/>
                  </a:cubicBezTo>
                  <a:cubicBezTo>
                    <a:pt x="105" y="0"/>
                    <a:pt x="58" y="26"/>
                    <a:pt x="30" y="66"/>
                  </a:cubicBezTo>
                  <a:cubicBezTo>
                    <a:pt x="11" y="92"/>
                    <a:pt x="0" y="124"/>
                    <a:pt x="0" y="159"/>
                  </a:cubicBezTo>
                  <a:cubicBezTo>
                    <a:pt x="0" y="196"/>
                    <a:pt x="13" y="231"/>
                    <a:pt x="35" y="258"/>
                  </a:cubicBezTo>
                  <a:cubicBezTo>
                    <a:pt x="64" y="294"/>
                    <a:pt x="108" y="317"/>
                    <a:pt x="158" y="317"/>
                  </a:cubicBezTo>
                  <a:cubicBezTo>
                    <a:pt x="209" y="317"/>
                    <a:pt x="254" y="293"/>
                    <a:pt x="283" y="256"/>
                  </a:cubicBezTo>
                  <a:cubicBezTo>
                    <a:pt x="304" y="229"/>
                    <a:pt x="316" y="195"/>
                    <a:pt x="316" y="159"/>
                  </a:cubicBezTo>
                  <a:cubicBezTo>
                    <a:pt x="316" y="123"/>
                    <a:pt x="304" y="90"/>
                    <a:pt x="284"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70703" name="Freeform 47">
              <a:hlinkClick r:id="rId2" action="ppaction://hlinksldjump"/>
            </p:cNvPr>
            <p:cNvSpPr>
              <a:spLocks/>
            </p:cNvSpPr>
            <p:nvPr/>
          </p:nvSpPr>
          <p:spPr bwMode="auto">
            <a:xfrm>
              <a:off x="2666" y="3592"/>
              <a:ext cx="625" cy="626"/>
            </a:xfrm>
            <a:custGeom>
              <a:avLst/>
              <a:gdLst>
                <a:gd name="T0" fmla="*/ 288 w 316"/>
                <a:gd name="T1" fmla="*/ 69 h 317"/>
                <a:gd name="T2" fmla="*/ 158 w 316"/>
                <a:gd name="T3" fmla="*/ 0 h 317"/>
                <a:gd name="T4" fmla="*/ 29 w 316"/>
                <a:gd name="T5" fmla="*/ 66 h 317"/>
                <a:gd name="T6" fmla="*/ 0 w 316"/>
                <a:gd name="T7" fmla="*/ 158 h 317"/>
                <a:gd name="T8" fmla="*/ 38 w 316"/>
                <a:gd name="T9" fmla="*/ 261 h 317"/>
                <a:gd name="T10" fmla="*/ 158 w 316"/>
                <a:gd name="T11" fmla="*/ 317 h 317"/>
                <a:gd name="T12" fmla="*/ 276 w 316"/>
                <a:gd name="T13" fmla="*/ 264 h 317"/>
                <a:gd name="T14" fmla="*/ 316 w 316"/>
                <a:gd name="T15" fmla="*/ 158 h 317"/>
                <a:gd name="T16" fmla="*/ 288 w 316"/>
                <a:gd name="T17" fmla="*/ 6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317">
                  <a:moveTo>
                    <a:pt x="288" y="69"/>
                  </a:moveTo>
                  <a:cubicBezTo>
                    <a:pt x="260" y="28"/>
                    <a:pt x="212" y="0"/>
                    <a:pt x="158" y="0"/>
                  </a:cubicBezTo>
                  <a:cubicBezTo>
                    <a:pt x="105" y="0"/>
                    <a:pt x="58" y="26"/>
                    <a:pt x="29" y="66"/>
                  </a:cubicBezTo>
                  <a:cubicBezTo>
                    <a:pt x="11" y="92"/>
                    <a:pt x="0" y="124"/>
                    <a:pt x="0" y="158"/>
                  </a:cubicBezTo>
                  <a:cubicBezTo>
                    <a:pt x="0" y="198"/>
                    <a:pt x="14" y="234"/>
                    <a:pt x="38" y="261"/>
                  </a:cubicBezTo>
                  <a:cubicBezTo>
                    <a:pt x="67" y="295"/>
                    <a:pt x="110" y="317"/>
                    <a:pt x="158" y="317"/>
                  </a:cubicBezTo>
                  <a:cubicBezTo>
                    <a:pt x="205" y="317"/>
                    <a:pt x="247" y="296"/>
                    <a:pt x="276" y="264"/>
                  </a:cubicBezTo>
                  <a:cubicBezTo>
                    <a:pt x="301" y="236"/>
                    <a:pt x="316" y="199"/>
                    <a:pt x="316" y="158"/>
                  </a:cubicBezTo>
                  <a:cubicBezTo>
                    <a:pt x="316" y="125"/>
                    <a:pt x="306" y="95"/>
                    <a:pt x="288"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sp>
          <p:nvSpPr>
            <p:cNvPr id="70704" name="Freeform 48">
              <a:hlinkClick r:id="" action="ppaction://hlinkshowjump?jump=nextslide"/>
            </p:cNvPr>
            <p:cNvSpPr>
              <a:spLocks noEditPoints="1"/>
            </p:cNvSpPr>
            <p:nvPr/>
          </p:nvSpPr>
          <p:spPr bwMode="auto">
            <a:xfrm>
              <a:off x="2236" y="1756"/>
              <a:ext cx="1515" cy="1755"/>
            </a:xfrm>
            <a:custGeom>
              <a:avLst/>
              <a:gdLst>
                <a:gd name="T0" fmla="*/ 357 w 767"/>
                <a:gd name="T1" fmla="*/ 580 h 888"/>
                <a:gd name="T2" fmla="*/ 384 w 767"/>
                <a:gd name="T3" fmla="*/ 651 h 888"/>
                <a:gd name="T4" fmla="*/ 357 w 767"/>
                <a:gd name="T5" fmla="*/ 580 h 888"/>
                <a:gd name="T6" fmla="*/ 473 w 767"/>
                <a:gd name="T7" fmla="*/ 179 h 888"/>
                <a:gd name="T8" fmla="*/ 482 w 767"/>
                <a:gd name="T9" fmla="*/ 80 h 888"/>
                <a:gd name="T10" fmla="*/ 428 w 767"/>
                <a:gd name="T11" fmla="*/ 80 h 888"/>
                <a:gd name="T12" fmla="*/ 401 w 767"/>
                <a:gd name="T13" fmla="*/ 152 h 888"/>
                <a:gd name="T14" fmla="*/ 0 w 767"/>
                <a:gd name="T15" fmla="*/ 0 h 888"/>
                <a:gd name="T16" fmla="*/ 294 w 767"/>
                <a:gd name="T17" fmla="*/ 241 h 888"/>
                <a:gd name="T18" fmla="*/ 259 w 767"/>
                <a:gd name="T19" fmla="*/ 423 h 888"/>
                <a:gd name="T20" fmla="*/ 322 w 767"/>
                <a:gd name="T21" fmla="*/ 708 h 888"/>
                <a:gd name="T22" fmla="*/ 384 w 767"/>
                <a:gd name="T23" fmla="*/ 839 h 888"/>
                <a:gd name="T24" fmla="*/ 355 w 767"/>
                <a:gd name="T25" fmla="*/ 860 h 888"/>
                <a:gd name="T26" fmla="*/ 322 w 767"/>
                <a:gd name="T27" fmla="*/ 872 h 888"/>
                <a:gd name="T28" fmla="*/ 507 w 767"/>
                <a:gd name="T29" fmla="*/ 860 h 888"/>
                <a:gd name="T30" fmla="*/ 471 w 767"/>
                <a:gd name="T31" fmla="*/ 851 h 888"/>
                <a:gd name="T32" fmla="*/ 446 w 767"/>
                <a:gd name="T33" fmla="*/ 839 h 888"/>
                <a:gd name="T34" fmla="*/ 482 w 767"/>
                <a:gd name="T35" fmla="*/ 348 h 888"/>
                <a:gd name="T36" fmla="*/ 562 w 767"/>
                <a:gd name="T37" fmla="*/ 375 h 888"/>
                <a:gd name="T38" fmla="*/ 580 w 767"/>
                <a:gd name="T39" fmla="*/ 348 h 888"/>
                <a:gd name="T40" fmla="*/ 767 w 767"/>
                <a:gd name="T41" fmla="*/ 393 h 888"/>
                <a:gd name="T42" fmla="*/ 473 w 767"/>
                <a:gd name="T43" fmla="*/ 179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7" h="888">
                  <a:moveTo>
                    <a:pt x="357" y="580"/>
                  </a:moveTo>
                  <a:cubicBezTo>
                    <a:pt x="346" y="576"/>
                    <a:pt x="405" y="739"/>
                    <a:pt x="384" y="651"/>
                  </a:cubicBezTo>
                  <a:cubicBezTo>
                    <a:pt x="362" y="640"/>
                    <a:pt x="366" y="603"/>
                    <a:pt x="357" y="580"/>
                  </a:cubicBezTo>
                  <a:close/>
                  <a:moveTo>
                    <a:pt x="473" y="179"/>
                  </a:moveTo>
                  <a:cubicBezTo>
                    <a:pt x="505" y="129"/>
                    <a:pt x="512" y="134"/>
                    <a:pt x="482" y="80"/>
                  </a:cubicBezTo>
                  <a:cubicBezTo>
                    <a:pt x="449" y="69"/>
                    <a:pt x="432" y="80"/>
                    <a:pt x="428" y="80"/>
                  </a:cubicBezTo>
                  <a:cubicBezTo>
                    <a:pt x="419" y="105"/>
                    <a:pt x="414" y="131"/>
                    <a:pt x="401" y="152"/>
                  </a:cubicBezTo>
                  <a:cubicBezTo>
                    <a:pt x="263" y="122"/>
                    <a:pt x="131" y="61"/>
                    <a:pt x="0" y="0"/>
                  </a:cubicBezTo>
                  <a:cubicBezTo>
                    <a:pt x="300" y="243"/>
                    <a:pt x="221" y="143"/>
                    <a:pt x="294" y="241"/>
                  </a:cubicBezTo>
                  <a:cubicBezTo>
                    <a:pt x="297" y="237"/>
                    <a:pt x="253" y="417"/>
                    <a:pt x="259" y="423"/>
                  </a:cubicBezTo>
                  <a:cubicBezTo>
                    <a:pt x="260" y="439"/>
                    <a:pt x="310" y="702"/>
                    <a:pt x="322" y="708"/>
                  </a:cubicBezTo>
                  <a:cubicBezTo>
                    <a:pt x="320" y="743"/>
                    <a:pt x="349" y="810"/>
                    <a:pt x="384" y="839"/>
                  </a:cubicBezTo>
                  <a:cubicBezTo>
                    <a:pt x="376" y="847"/>
                    <a:pt x="366" y="854"/>
                    <a:pt x="355" y="860"/>
                  </a:cubicBezTo>
                  <a:cubicBezTo>
                    <a:pt x="345" y="865"/>
                    <a:pt x="334" y="869"/>
                    <a:pt x="322" y="872"/>
                  </a:cubicBezTo>
                  <a:cubicBezTo>
                    <a:pt x="355" y="880"/>
                    <a:pt x="421" y="888"/>
                    <a:pt x="507" y="860"/>
                  </a:cubicBezTo>
                  <a:cubicBezTo>
                    <a:pt x="495" y="858"/>
                    <a:pt x="483" y="855"/>
                    <a:pt x="471" y="851"/>
                  </a:cubicBezTo>
                  <a:cubicBezTo>
                    <a:pt x="463" y="848"/>
                    <a:pt x="454" y="844"/>
                    <a:pt x="446" y="839"/>
                  </a:cubicBezTo>
                  <a:cubicBezTo>
                    <a:pt x="437" y="652"/>
                    <a:pt x="413" y="499"/>
                    <a:pt x="482" y="348"/>
                  </a:cubicBezTo>
                  <a:cubicBezTo>
                    <a:pt x="507" y="359"/>
                    <a:pt x="533" y="368"/>
                    <a:pt x="562" y="375"/>
                  </a:cubicBezTo>
                  <a:cubicBezTo>
                    <a:pt x="561" y="359"/>
                    <a:pt x="569" y="352"/>
                    <a:pt x="580" y="348"/>
                  </a:cubicBezTo>
                  <a:cubicBezTo>
                    <a:pt x="637" y="365"/>
                    <a:pt x="709" y="432"/>
                    <a:pt x="767" y="393"/>
                  </a:cubicBezTo>
                  <a:cubicBezTo>
                    <a:pt x="626" y="364"/>
                    <a:pt x="537" y="284"/>
                    <a:pt x="473" y="179"/>
                  </a:cubicBez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pt-BR"/>
            </a:p>
          </p:txBody>
        </p:sp>
      </p:grpSp>
      <p:pic>
        <p:nvPicPr>
          <p:cNvPr id="70722" name="Picture 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2963" y="6119813"/>
            <a:ext cx="1352550" cy="504825"/>
          </a:xfrm>
          <a:prstGeom prst="rect">
            <a:avLst/>
          </a:prstGeom>
          <a:noFill/>
          <a:extLst>
            <a:ext uri="{909E8E84-426E-40DD-AFC4-6F175D3DCCD1}">
              <a14:hiddenFill xmlns:a14="http://schemas.microsoft.com/office/drawing/2010/main">
                <a:solidFill>
                  <a:srgbClr val="FFFFFF"/>
                </a:solidFill>
              </a14:hiddenFill>
            </a:ext>
          </a:extLst>
        </p:spPr>
      </p:pic>
      <p:pic>
        <p:nvPicPr>
          <p:cNvPr id="70723" name="Picture 6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9338" y="6192838"/>
            <a:ext cx="1352550" cy="419100"/>
          </a:xfrm>
          <a:prstGeom prst="rect">
            <a:avLst/>
          </a:prstGeom>
          <a:noFill/>
          <a:extLst>
            <a:ext uri="{909E8E84-426E-40DD-AFC4-6F175D3DCCD1}">
              <a14:hiddenFill xmlns:a14="http://schemas.microsoft.com/office/drawing/2010/main">
                <a:solidFill>
                  <a:srgbClr val="FFFFFF"/>
                </a:solidFill>
              </a14:hiddenFill>
            </a:ext>
          </a:extLst>
        </p:spPr>
      </p:pic>
      <p:sp>
        <p:nvSpPr>
          <p:cNvPr id="70726" name="WordArt 70">
            <a:hlinkClick r:id="rId2" action="ppaction://hlinksldjump"/>
          </p:cNvPr>
          <p:cNvSpPr>
            <a:spLocks noChangeArrowheads="1" noChangeShapeType="1" noTextEdit="1"/>
          </p:cNvSpPr>
          <p:nvPr/>
        </p:nvSpPr>
        <p:spPr bwMode="auto">
          <a:xfrm>
            <a:off x="2682875" y="5148263"/>
            <a:ext cx="3848100" cy="371475"/>
          </a:xfrm>
          <a:prstGeom prst="rect">
            <a:avLst/>
          </a:prstGeom>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400" kern="10" spc="-120">
                <a:solidFill>
                  <a:srgbClr val="FFFFFF"/>
                </a:solidFill>
                <a:ea typeface="Tahoma" panose="020B0604030504040204" pitchFamily="34" charset="0"/>
                <a:cs typeface="Tahoma" panose="020B0604030504040204" pitchFamily="34" charset="0"/>
              </a:rPr>
              <a:t>Tema: Saúde e Ciclo de vida</a:t>
            </a:r>
          </a:p>
        </p:txBody>
      </p:sp>
      <p:sp>
        <p:nvSpPr>
          <p:cNvPr id="70727" name="Text Box 71"/>
          <p:cNvSpPr txBox="1">
            <a:spLocks noChangeArrowheads="1"/>
          </p:cNvSpPr>
          <p:nvPr/>
        </p:nvSpPr>
        <p:spPr bwMode="auto">
          <a:xfrm>
            <a:off x="4949825" y="6264275"/>
            <a:ext cx="973138"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900">
                <a:solidFill>
                  <a:srgbClr val="F8F8F8"/>
                </a:solidFill>
                <a:latin typeface="Tahoma" panose="020B0604030504040204" pitchFamily="34" charset="0"/>
              </a:rPr>
              <a:t>Realização:</a:t>
            </a:r>
          </a:p>
        </p:txBody>
      </p:sp>
      <p:sp>
        <p:nvSpPr>
          <p:cNvPr id="70728" name="Line 72"/>
          <p:cNvSpPr>
            <a:spLocks noChangeShapeType="1"/>
          </p:cNvSpPr>
          <p:nvPr/>
        </p:nvSpPr>
        <p:spPr bwMode="auto">
          <a:xfrm>
            <a:off x="5778500" y="6157913"/>
            <a:ext cx="0" cy="503237"/>
          </a:xfrm>
          <a:prstGeom prst="line">
            <a:avLst/>
          </a:prstGeom>
          <a:noFill/>
          <a:ln w="9525">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pt-B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96260"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96266" name="WordArt 10">
            <a:hlinkClick r:id="rId2" action="ppaction://hlinksldjump"/>
          </p:cNvPr>
          <p:cNvSpPr>
            <a:spLocks noChangeArrowheads="1" noChangeShapeType="1" noTextEdit="1"/>
          </p:cNvSpPr>
          <p:nvPr/>
        </p:nvSpPr>
        <p:spPr bwMode="auto">
          <a:xfrm>
            <a:off x="7902575" y="6350000"/>
            <a:ext cx="1116013"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96269" name="WordArt 13"/>
          <p:cNvSpPr>
            <a:spLocks noChangeArrowheads="1" noChangeShapeType="1" noTextEdit="1"/>
          </p:cNvSpPr>
          <p:nvPr/>
        </p:nvSpPr>
        <p:spPr bwMode="auto">
          <a:xfrm>
            <a:off x="7794625" y="755650"/>
            <a:ext cx="12604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Resumos</a:t>
            </a:r>
          </a:p>
        </p:txBody>
      </p:sp>
      <p:sp>
        <p:nvSpPr>
          <p:cNvPr id="96270" name="WordArt 14"/>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Mesas-redonda</a:t>
            </a:r>
          </a:p>
        </p:txBody>
      </p:sp>
      <p:sp>
        <p:nvSpPr>
          <p:cNvPr id="96271" name="WordArt 15"/>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Mesas-redonda</a:t>
            </a:r>
          </a:p>
        </p:txBody>
      </p:sp>
      <p:sp>
        <p:nvSpPr>
          <p:cNvPr id="96272" name="Text Box 16">
            <a:hlinkClick r:id="rId3" action="ppaction://hlinkfile"/>
          </p:cNvPr>
          <p:cNvSpPr txBox="1">
            <a:spLocks noChangeArrowheads="1"/>
          </p:cNvSpPr>
          <p:nvPr/>
        </p:nvSpPr>
        <p:spPr bwMode="auto">
          <a:xfrm>
            <a:off x="2935288" y="115252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MR1 - A desinstitucionalização e suas feridas: uma crise permanente a ser enfrentada</a:t>
            </a:r>
          </a:p>
        </p:txBody>
      </p:sp>
      <p:sp>
        <p:nvSpPr>
          <p:cNvPr id="96273" name="Text Box 17">
            <a:hlinkClick r:id="rId4" action="ppaction://hlinkfile"/>
          </p:cNvPr>
          <p:cNvSpPr txBox="1">
            <a:spLocks noChangeArrowheads="1"/>
          </p:cNvSpPr>
          <p:nvPr/>
        </p:nvSpPr>
        <p:spPr bwMode="auto">
          <a:xfrm>
            <a:off x="2935288" y="1562100"/>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MR2 - A ludicidade na saúde da criança</a:t>
            </a:r>
          </a:p>
        </p:txBody>
      </p:sp>
      <p:sp>
        <p:nvSpPr>
          <p:cNvPr id="96274" name="Text Box 18">
            <a:hlinkClick r:id="rId5" action="ppaction://hlinkfile"/>
          </p:cNvPr>
          <p:cNvSpPr txBox="1">
            <a:spLocks noChangeArrowheads="1"/>
          </p:cNvSpPr>
          <p:nvPr/>
        </p:nvSpPr>
        <p:spPr bwMode="auto">
          <a:xfrm>
            <a:off x="2935288" y="1811338"/>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MR3 - Adolescência e exclusão social: o olhar e a atenção do Psicólogo clínico</a:t>
            </a:r>
          </a:p>
        </p:txBody>
      </p:sp>
      <p:sp>
        <p:nvSpPr>
          <p:cNvPr id="96275" name="Text Box 19">
            <a:hlinkClick r:id="rId6" action="ppaction://hlinkfile"/>
          </p:cNvPr>
          <p:cNvSpPr txBox="1">
            <a:spLocks noChangeArrowheads="1"/>
          </p:cNvSpPr>
          <p:nvPr/>
        </p:nvSpPr>
        <p:spPr bwMode="auto">
          <a:xfrm>
            <a:off x="2935288" y="246221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MR5 - Considerações sobre avaliação psicológica aplicada à área de Saúde:</a:t>
            </a:r>
          </a:p>
          <a:p>
            <a:r>
              <a:rPr kumimoji="0" lang="pt-BR" altLang="pt-BR" sz="1200">
                <a:latin typeface="Tahoma" panose="020B0604030504040204" pitchFamily="34" charset="0"/>
              </a:rPr>
              <a:t>histórico e aplicações</a:t>
            </a:r>
          </a:p>
        </p:txBody>
      </p:sp>
      <p:sp>
        <p:nvSpPr>
          <p:cNvPr id="96276" name="Text Box 20">
            <a:hlinkClick r:id="rId7" action="ppaction://hlinkfile"/>
          </p:cNvPr>
          <p:cNvSpPr txBox="1">
            <a:spLocks noChangeArrowheads="1"/>
          </p:cNvSpPr>
          <p:nvPr/>
        </p:nvSpPr>
        <p:spPr bwMode="auto">
          <a:xfrm>
            <a:off x="2935288" y="205263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MR4 - As propostas de reformas no serviço público de saúde: reflexividade e</a:t>
            </a:r>
          </a:p>
          <a:p>
            <a:r>
              <a:rPr kumimoji="0" lang="pt-BR" altLang="pt-BR" sz="1200">
                <a:latin typeface="Tahoma" panose="020B0604030504040204" pitchFamily="34" charset="0"/>
              </a:rPr>
              <a:t>dialogia na leitura das políticas públicas de saúde</a:t>
            </a:r>
          </a:p>
        </p:txBody>
      </p:sp>
      <p:sp>
        <p:nvSpPr>
          <p:cNvPr id="96277" name="Text Box 21">
            <a:hlinkClick r:id="rId8" action="ppaction://hlinkfile"/>
          </p:cNvPr>
          <p:cNvSpPr txBox="1">
            <a:spLocks noChangeArrowheads="1"/>
          </p:cNvSpPr>
          <p:nvPr/>
        </p:nvSpPr>
        <p:spPr bwMode="auto">
          <a:xfrm>
            <a:off x="2935288" y="2844800"/>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MR6 - Crianças em escolas e instituições</a:t>
            </a:r>
          </a:p>
        </p:txBody>
      </p:sp>
      <p:sp>
        <p:nvSpPr>
          <p:cNvPr id="96278" name="Text Box 22">
            <a:hlinkClick r:id="rId9" action="ppaction://hlinkfile"/>
          </p:cNvPr>
          <p:cNvSpPr txBox="1">
            <a:spLocks noChangeArrowheads="1"/>
          </p:cNvSpPr>
          <p:nvPr/>
        </p:nvSpPr>
        <p:spPr bwMode="auto">
          <a:xfrm>
            <a:off x="2935288" y="306070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MR7 - Desafios atuais na formação do psicólogo mediante práticas no contexto</a:t>
            </a:r>
          </a:p>
          <a:p>
            <a:r>
              <a:rPr kumimoji="0" lang="pt-BR" altLang="pt-BR" sz="1200">
                <a:latin typeface="Tahoma" panose="020B0604030504040204" pitchFamily="34" charset="0"/>
              </a:rPr>
              <a:t>hospitalar</a:t>
            </a:r>
          </a:p>
        </p:txBody>
      </p:sp>
      <p:sp>
        <p:nvSpPr>
          <p:cNvPr id="96279" name="Text Box 23">
            <a:hlinkClick r:id="rId10" action="ppaction://hlinkfile"/>
          </p:cNvPr>
          <p:cNvSpPr txBox="1">
            <a:spLocks noChangeArrowheads="1"/>
          </p:cNvSpPr>
          <p:nvPr/>
        </p:nvSpPr>
        <p:spPr bwMode="auto">
          <a:xfrm>
            <a:off x="2935288" y="346710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MR8 - Desafios para a Psicologia: pesquisa, intervenção e ética nos estudos com populações indígenas</a:t>
            </a:r>
          </a:p>
        </p:txBody>
      </p:sp>
      <p:sp>
        <p:nvSpPr>
          <p:cNvPr id="96280" name="Text Box 24">
            <a:hlinkClick r:id="rId11" action="ppaction://hlinkfile"/>
          </p:cNvPr>
          <p:cNvSpPr txBox="1">
            <a:spLocks noChangeArrowheads="1"/>
          </p:cNvSpPr>
          <p:nvPr/>
        </p:nvSpPr>
        <p:spPr bwMode="auto">
          <a:xfrm>
            <a:off x="2935288" y="3887788"/>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MR9 - Enquadres diferenciados na intervenção junto a pacientes internados em</a:t>
            </a:r>
          </a:p>
          <a:p>
            <a:r>
              <a:rPr kumimoji="0" lang="pt-BR" altLang="pt-BR" sz="1200">
                <a:latin typeface="Tahoma" panose="020B0604030504040204" pitchFamily="34" charset="0"/>
              </a:rPr>
              <a:t>Hospital Psiquiátrico: reflexões, possibilidades e relato de experiências</a:t>
            </a:r>
          </a:p>
        </p:txBody>
      </p:sp>
      <p:sp>
        <p:nvSpPr>
          <p:cNvPr id="96281" name="Text Box 25">
            <a:hlinkClick r:id="rId12" action="ppaction://hlinkfile"/>
          </p:cNvPr>
          <p:cNvSpPr txBox="1">
            <a:spLocks noChangeArrowheads="1"/>
          </p:cNvSpPr>
          <p:nvPr/>
        </p:nvSpPr>
        <p:spPr bwMode="auto">
          <a:xfrm>
            <a:off x="2935288" y="457200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MR11 - Identidade, Política e Educação: contribuições para a psicologia da saúde</a:t>
            </a:r>
          </a:p>
        </p:txBody>
      </p:sp>
      <p:sp>
        <p:nvSpPr>
          <p:cNvPr id="96282" name="Text Box 26">
            <a:hlinkClick r:id="rId13" action="ppaction://hlinkfile"/>
          </p:cNvPr>
          <p:cNvSpPr txBox="1">
            <a:spLocks noChangeArrowheads="1"/>
          </p:cNvSpPr>
          <p:nvPr/>
        </p:nvSpPr>
        <p:spPr bwMode="auto">
          <a:xfrm>
            <a:off x="2935288" y="4319588"/>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MR10 - Ensino Superior: contextos e trabalho docente</a:t>
            </a:r>
          </a:p>
        </p:txBody>
      </p:sp>
      <p:sp>
        <p:nvSpPr>
          <p:cNvPr id="96283" name="Text Box 27">
            <a:hlinkClick r:id="rId12" action="ppaction://hlinkfile"/>
          </p:cNvPr>
          <p:cNvSpPr txBox="1">
            <a:spLocks noChangeArrowheads="1"/>
          </p:cNvSpPr>
          <p:nvPr/>
        </p:nvSpPr>
        <p:spPr bwMode="auto">
          <a:xfrm>
            <a:off x="2935288" y="4968875"/>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MR12 - Idoso e Qualidade de Vida</a:t>
            </a:r>
          </a:p>
        </p:txBody>
      </p:sp>
      <p:sp>
        <p:nvSpPr>
          <p:cNvPr id="96284" name="Text Box 28">
            <a:hlinkClick r:id="rId14" action="ppaction://hlinkfile"/>
          </p:cNvPr>
          <p:cNvSpPr txBox="1">
            <a:spLocks noChangeArrowheads="1"/>
          </p:cNvSpPr>
          <p:nvPr/>
        </p:nvSpPr>
        <p:spPr bwMode="auto">
          <a:xfrm>
            <a:off x="2935288" y="5219700"/>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MR13 - Novos avanços na Psicologia da Saúde</a:t>
            </a:r>
          </a:p>
        </p:txBody>
      </p:sp>
      <p:sp>
        <p:nvSpPr>
          <p:cNvPr id="96285" name="Text Box 29">
            <a:hlinkClick r:id="rId15" action="ppaction://hlinkfile"/>
          </p:cNvPr>
          <p:cNvSpPr txBox="1">
            <a:spLocks noChangeArrowheads="1"/>
          </p:cNvSpPr>
          <p:nvPr/>
        </p:nvSpPr>
        <p:spPr bwMode="auto">
          <a:xfrm>
            <a:off x="2935288" y="5508625"/>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MR15 - Saúde e família: questões da contemporaneidade</a:t>
            </a:r>
          </a:p>
        </p:txBody>
      </p:sp>
      <p:sp>
        <p:nvSpPr>
          <p:cNvPr id="96286" name="WordArt 30">
            <a:hlinkClick r:id="rId16" action="ppaction://hlinksldjump"/>
          </p:cNvPr>
          <p:cNvSpPr>
            <a:spLocks noChangeArrowheads="1" noChangeShapeType="1" noTextEdit="1"/>
          </p:cNvSpPr>
          <p:nvPr/>
        </p:nvSpPr>
        <p:spPr bwMode="auto">
          <a:xfrm>
            <a:off x="3006725" y="6264275"/>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
        <p:nvSpPr>
          <p:cNvPr id="96287" name="WordArt 31">
            <a:hlinkClick r:id="rId17" action="ppaction://hlinksldjump"/>
          </p:cNvPr>
          <p:cNvSpPr>
            <a:spLocks noChangeArrowheads="1" noChangeShapeType="1" noTextEdit="1"/>
          </p:cNvSpPr>
          <p:nvPr/>
        </p:nvSpPr>
        <p:spPr bwMode="auto">
          <a:xfrm>
            <a:off x="32448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97284"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97291" name="WordArt 11"/>
          <p:cNvSpPr>
            <a:spLocks noChangeArrowheads="1" noChangeShapeType="1" noTextEdit="1"/>
          </p:cNvSpPr>
          <p:nvPr/>
        </p:nvSpPr>
        <p:spPr bwMode="auto">
          <a:xfrm>
            <a:off x="6931025" y="755650"/>
            <a:ext cx="2159000"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Textos Integrais</a:t>
            </a:r>
          </a:p>
        </p:txBody>
      </p:sp>
      <p:sp>
        <p:nvSpPr>
          <p:cNvPr id="97292" name="WordArt 12">
            <a:hlinkClick r:id="rId2" action="ppaction://hlinksldjump"/>
          </p:cNvPr>
          <p:cNvSpPr>
            <a:spLocks noChangeArrowheads="1" noChangeShapeType="1" noTextEdit="1"/>
          </p:cNvSpPr>
          <p:nvPr/>
        </p:nvSpPr>
        <p:spPr bwMode="auto">
          <a:xfrm>
            <a:off x="7867650" y="6372225"/>
            <a:ext cx="1116013"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97293" name="WordArt 13"/>
          <p:cNvSpPr>
            <a:spLocks noChangeArrowheads="1" noChangeShapeType="1" noTextEdit="1"/>
          </p:cNvSpPr>
          <p:nvPr/>
        </p:nvSpPr>
        <p:spPr bwMode="auto">
          <a:xfrm>
            <a:off x="6462713" y="3175"/>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Mesas-redonda</a:t>
            </a:r>
          </a:p>
        </p:txBody>
      </p:sp>
      <p:sp>
        <p:nvSpPr>
          <p:cNvPr id="97294" name="WordArt 14"/>
          <p:cNvSpPr>
            <a:spLocks noChangeArrowheads="1" noChangeShapeType="1" noTextEdit="1"/>
          </p:cNvSpPr>
          <p:nvPr/>
        </p:nvSpPr>
        <p:spPr bwMode="auto">
          <a:xfrm>
            <a:off x="6678613" y="147638"/>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Mesas-redonda</a:t>
            </a:r>
          </a:p>
        </p:txBody>
      </p:sp>
      <p:sp>
        <p:nvSpPr>
          <p:cNvPr id="97295" name="Text Box 15">
            <a:hlinkClick r:id="rId3" action="ppaction://hlinkfile"/>
          </p:cNvPr>
          <p:cNvSpPr txBox="1">
            <a:spLocks noChangeArrowheads="1"/>
          </p:cNvSpPr>
          <p:nvPr/>
        </p:nvSpPr>
        <p:spPr bwMode="auto">
          <a:xfrm>
            <a:off x="2935288" y="971550"/>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MR2.1 - A ludicidade na saúde da criança</a:t>
            </a:r>
          </a:p>
        </p:txBody>
      </p:sp>
      <p:sp>
        <p:nvSpPr>
          <p:cNvPr id="97296" name="Text Box 16">
            <a:hlinkClick r:id="rId4" action="ppaction://hlinkfile"/>
          </p:cNvPr>
          <p:cNvSpPr txBox="1">
            <a:spLocks noChangeArrowheads="1"/>
          </p:cNvSpPr>
          <p:nvPr/>
        </p:nvSpPr>
        <p:spPr bwMode="auto">
          <a:xfrm>
            <a:off x="2935288" y="1236663"/>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MR2.2 - A ludicidade na saúde da criança</a:t>
            </a:r>
          </a:p>
        </p:txBody>
      </p:sp>
      <p:sp>
        <p:nvSpPr>
          <p:cNvPr id="97297" name="Text Box 17">
            <a:hlinkClick r:id="rId5" action="ppaction://hlinkfile"/>
          </p:cNvPr>
          <p:cNvSpPr txBox="1">
            <a:spLocks noChangeArrowheads="1"/>
          </p:cNvSpPr>
          <p:nvPr/>
        </p:nvSpPr>
        <p:spPr bwMode="auto">
          <a:xfrm>
            <a:off x="2935288" y="148907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MR2.3 - A ludicidade na saúde da criança</a:t>
            </a:r>
          </a:p>
        </p:txBody>
      </p:sp>
      <p:sp>
        <p:nvSpPr>
          <p:cNvPr id="97298" name="Text Box 18">
            <a:hlinkClick r:id="rId6" action="ppaction://hlinkfile"/>
          </p:cNvPr>
          <p:cNvSpPr txBox="1">
            <a:spLocks noChangeArrowheads="1"/>
          </p:cNvSpPr>
          <p:nvPr/>
        </p:nvSpPr>
        <p:spPr bwMode="auto">
          <a:xfrm>
            <a:off x="2935288" y="202882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MR3.2 - Adolescência e exclusão social: o olhar e a atenção do Psicólogo clínico</a:t>
            </a:r>
          </a:p>
        </p:txBody>
      </p:sp>
      <p:sp>
        <p:nvSpPr>
          <p:cNvPr id="97299" name="Text Box 19">
            <a:hlinkClick r:id="rId7" action="ppaction://hlinkfile"/>
          </p:cNvPr>
          <p:cNvSpPr txBox="1">
            <a:spLocks noChangeArrowheads="1"/>
          </p:cNvSpPr>
          <p:nvPr/>
        </p:nvSpPr>
        <p:spPr bwMode="auto">
          <a:xfrm>
            <a:off x="2935288" y="1763713"/>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MR3.1 - Adolescência e exclusão social: o olhar e a atenção do Psicólogo clínico</a:t>
            </a:r>
          </a:p>
        </p:txBody>
      </p:sp>
      <p:sp>
        <p:nvSpPr>
          <p:cNvPr id="97300" name="Text Box 20">
            <a:hlinkClick r:id="rId8" action="ppaction://hlinkfile"/>
          </p:cNvPr>
          <p:cNvSpPr txBox="1">
            <a:spLocks noChangeArrowheads="1"/>
          </p:cNvSpPr>
          <p:nvPr/>
        </p:nvSpPr>
        <p:spPr bwMode="auto">
          <a:xfrm>
            <a:off x="2935288" y="2339975"/>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MR3.3 - Adolescência e exclusão social: o olhar e a atenção do Psicólogo clínico</a:t>
            </a:r>
          </a:p>
        </p:txBody>
      </p:sp>
      <p:sp>
        <p:nvSpPr>
          <p:cNvPr id="97301" name="Text Box 21">
            <a:hlinkClick r:id="rId9" action="ppaction://hlinkfile"/>
          </p:cNvPr>
          <p:cNvSpPr txBox="1">
            <a:spLocks noChangeArrowheads="1"/>
          </p:cNvSpPr>
          <p:nvPr/>
        </p:nvSpPr>
        <p:spPr bwMode="auto">
          <a:xfrm>
            <a:off x="2935288" y="2592388"/>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MR4.1 - As propostas de reformas no serviço público de saúde: reflexividade e dialogia na leitura das políticas públicas de saúde</a:t>
            </a:r>
          </a:p>
        </p:txBody>
      </p:sp>
      <p:sp>
        <p:nvSpPr>
          <p:cNvPr id="97302" name="Text Box 22">
            <a:hlinkClick r:id="rId10" action="ppaction://hlinkfile"/>
          </p:cNvPr>
          <p:cNvSpPr txBox="1">
            <a:spLocks noChangeArrowheads="1"/>
          </p:cNvSpPr>
          <p:nvPr/>
        </p:nvSpPr>
        <p:spPr bwMode="auto">
          <a:xfrm>
            <a:off x="2935288" y="303530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MR4.2 - As propostas de reformas no serviço público de saúde: reflexividade e dialogia na leitura das políticas públicas de saúde</a:t>
            </a:r>
          </a:p>
        </p:txBody>
      </p:sp>
      <p:sp>
        <p:nvSpPr>
          <p:cNvPr id="97303" name="Text Box 23">
            <a:hlinkClick r:id="rId11" action="ppaction://hlinkfile"/>
          </p:cNvPr>
          <p:cNvSpPr txBox="1">
            <a:spLocks noChangeArrowheads="1"/>
          </p:cNvSpPr>
          <p:nvPr/>
        </p:nvSpPr>
        <p:spPr bwMode="auto">
          <a:xfrm>
            <a:off x="2935288" y="3455988"/>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MR4.3 - As propostas de reformas no serviço público de saúde: reflexividade e dialogia na leitura das políticas públicas de saúde</a:t>
            </a:r>
          </a:p>
        </p:txBody>
      </p:sp>
      <p:sp>
        <p:nvSpPr>
          <p:cNvPr id="97304" name="Text Box 24">
            <a:hlinkClick r:id="rId12" action="ppaction://hlinkfile"/>
          </p:cNvPr>
          <p:cNvSpPr txBox="1">
            <a:spLocks noChangeArrowheads="1"/>
          </p:cNvSpPr>
          <p:nvPr/>
        </p:nvSpPr>
        <p:spPr bwMode="auto">
          <a:xfrm>
            <a:off x="2935288" y="435610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MR5.2 - Considerações sobre avaliação psicológica aplicada à área de Saúde: histórico e aplicações</a:t>
            </a:r>
          </a:p>
        </p:txBody>
      </p:sp>
      <p:sp>
        <p:nvSpPr>
          <p:cNvPr id="97305" name="Text Box 25">
            <a:hlinkClick r:id="rId13" action="ppaction://hlinkfile"/>
          </p:cNvPr>
          <p:cNvSpPr txBox="1">
            <a:spLocks noChangeArrowheads="1"/>
          </p:cNvSpPr>
          <p:nvPr/>
        </p:nvSpPr>
        <p:spPr bwMode="auto">
          <a:xfrm>
            <a:off x="2935288" y="392430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MR5.1 - Considerações sobre avaliação psicológica aplicada à área de Saúde: histórico e aplicações</a:t>
            </a:r>
          </a:p>
        </p:txBody>
      </p:sp>
      <p:sp>
        <p:nvSpPr>
          <p:cNvPr id="97306" name="Text Box 26">
            <a:hlinkClick r:id="rId14" action="ppaction://hlinkfile"/>
          </p:cNvPr>
          <p:cNvSpPr txBox="1">
            <a:spLocks noChangeArrowheads="1"/>
          </p:cNvSpPr>
          <p:nvPr/>
        </p:nvSpPr>
        <p:spPr bwMode="auto">
          <a:xfrm>
            <a:off x="2935288" y="478790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MR5.3 - Considerações sobre avaliação psicológica aplicada à área de</a:t>
            </a:r>
          </a:p>
          <a:p>
            <a:r>
              <a:rPr kumimoji="0" lang="pt-BR" altLang="pt-BR" sz="1200">
                <a:latin typeface="Tahoma" panose="020B0604030504040204" pitchFamily="34" charset="0"/>
              </a:rPr>
              <a:t>Saúde: histórico e aplicações</a:t>
            </a:r>
          </a:p>
        </p:txBody>
      </p:sp>
      <p:sp>
        <p:nvSpPr>
          <p:cNvPr id="97307" name="Text Box 27">
            <a:hlinkClick r:id="rId15" action="ppaction://hlinkfile"/>
          </p:cNvPr>
          <p:cNvSpPr txBox="1">
            <a:spLocks noChangeArrowheads="1"/>
          </p:cNvSpPr>
          <p:nvPr/>
        </p:nvSpPr>
        <p:spPr bwMode="auto">
          <a:xfrm>
            <a:off x="2935288" y="525621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MR9.1 - Enquadres diferenciados na intervenção junto a pacientes internados em hospital psiquiátrico: reflexões, possibilidades e relato de experiências</a:t>
            </a:r>
          </a:p>
        </p:txBody>
      </p:sp>
      <p:sp>
        <p:nvSpPr>
          <p:cNvPr id="97308" name="Text Box 28">
            <a:hlinkClick r:id="rId16" action="ppaction://hlinkfile"/>
          </p:cNvPr>
          <p:cNvSpPr txBox="1">
            <a:spLocks noChangeArrowheads="1"/>
          </p:cNvSpPr>
          <p:nvPr/>
        </p:nvSpPr>
        <p:spPr bwMode="auto">
          <a:xfrm>
            <a:off x="2935288" y="5688013"/>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MR9.2 - Enquadres diferenciados na intervenção junto a pacientes internados em hospital psiquiátrico: reflexões, possibilidades e relato de experiências</a:t>
            </a:r>
          </a:p>
        </p:txBody>
      </p:sp>
      <p:sp>
        <p:nvSpPr>
          <p:cNvPr id="97319" name="WordArt 39">
            <a:hlinkClick r:id="rId17" action="ppaction://hlinksldjump"/>
          </p:cNvPr>
          <p:cNvSpPr>
            <a:spLocks noChangeArrowheads="1" noChangeShapeType="1" noTextEdit="1"/>
          </p:cNvSpPr>
          <p:nvPr/>
        </p:nvSpPr>
        <p:spPr bwMode="auto">
          <a:xfrm>
            <a:off x="32448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97320" name="WordArt 40">
            <a:hlinkClick r:id="rId18" action="ppaction://hlinksldjump"/>
          </p:cNvPr>
          <p:cNvSpPr>
            <a:spLocks noChangeArrowheads="1" noChangeShapeType="1" noTextEdit="1"/>
          </p:cNvSpPr>
          <p:nvPr/>
        </p:nvSpPr>
        <p:spPr bwMode="auto">
          <a:xfrm>
            <a:off x="3028950" y="6240463"/>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98308"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98316" name="WordArt 12"/>
          <p:cNvSpPr>
            <a:spLocks noGrp="1" noChangeArrowheads="1" noChangeShapeType="1"/>
          </p:cNvSpPr>
          <p:nvPr/>
        </p:nvSpPr>
        <p:spPr bwMode="auto">
          <a:xfrm>
            <a:off x="693738" y="2125663"/>
            <a:ext cx="7866062" cy="1465262"/>
          </a:xfrm>
          <a:prstGeom prst="rect">
            <a:avLst/>
          </a:prstGeom>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noFill/>
                <a:ea typeface="Tahoma" panose="020B0604030504040204" pitchFamily="34" charset="0"/>
                <a:cs typeface="Tahoma" panose="020B0604030504040204" pitchFamily="34" charset="0"/>
              </a:rPr>
              <a:t>Trabalhos</a:t>
            </a:r>
          </a:p>
        </p:txBody>
      </p:sp>
      <p:sp>
        <p:nvSpPr>
          <p:cNvPr id="98319" name="WordArt 15">
            <a:hlinkClick r:id="rId2" action="ppaction://hlinksldjump"/>
          </p:cNvPr>
          <p:cNvSpPr>
            <a:spLocks noChangeArrowheads="1" noChangeShapeType="1" noTextEdit="1"/>
          </p:cNvSpPr>
          <p:nvPr/>
        </p:nvSpPr>
        <p:spPr bwMode="auto">
          <a:xfrm>
            <a:off x="7867650" y="6192838"/>
            <a:ext cx="1116013"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98320" name="WordArt 16">
            <a:hlinkClick r:id="rId3" action="ppaction://hlinksldjump"/>
          </p:cNvPr>
          <p:cNvSpPr>
            <a:spLocks noChangeArrowheads="1" noChangeShapeType="1" noTextEdit="1"/>
          </p:cNvSpPr>
          <p:nvPr/>
        </p:nvSpPr>
        <p:spPr bwMode="auto">
          <a:xfrm>
            <a:off x="4410075" y="3095625"/>
            <a:ext cx="1223963"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Resumos</a:t>
            </a:r>
          </a:p>
        </p:txBody>
      </p:sp>
      <p:sp>
        <p:nvSpPr>
          <p:cNvPr id="98321" name="WordArt 17">
            <a:hlinkClick r:id="rId4" action="ppaction://hlinksldjump"/>
          </p:cNvPr>
          <p:cNvSpPr>
            <a:spLocks noChangeArrowheads="1" noChangeShapeType="1" noTextEdit="1"/>
          </p:cNvSpPr>
          <p:nvPr/>
        </p:nvSpPr>
        <p:spPr bwMode="auto">
          <a:xfrm>
            <a:off x="6283325" y="3132138"/>
            <a:ext cx="1765300"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Textos Integrais</a:t>
            </a:r>
          </a:p>
        </p:txBody>
      </p:sp>
      <p:sp>
        <p:nvSpPr>
          <p:cNvPr id="98322" name="WordArt 18"/>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Pôsteres</a:t>
            </a:r>
          </a:p>
        </p:txBody>
      </p:sp>
      <p:sp>
        <p:nvSpPr>
          <p:cNvPr id="98323" name="WordArt 19"/>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Pôsteres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45" name="Text Box 17">
            <a:hlinkClick r:id="rId2" action="ppaction://hlinkfile"/>
          </p:cNvPr>
          <p:cNvSpPr txBox="1">
            <a:spLocks noChangeArrowheads="1"/>
          </p:cNvSpPr>
          <p:nvPr/>
        </p:nvSpPr>
        <p:spPr bwMode="auto">
          <a:xfrm>
            <a:off x="2935288" y="115252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P1 - A atuação do Psicólogo na Rede Municipal de Saúde Pública de Campo</a:t>
            </a:r>
          </a:p>
          <a:p>
            <a:r>
              <a:rPr kumimoji="0" lang="pt-BR" altLang="pt-BR" sz="1200">
                <a:latin typeface="Tahoma" panose="020B0604030504040204" pitchFamily="34" charset="0"/>
              </a:rPr>
              <a:t>Grande - MS</a:t>
            </a:r>
          </a:p>
        </p:txBody>
      </p:sp>
      <p:sp>
        <p:nvSpPr>
          <p:cNvPr id="99355" name="Text Box 27">
            <a:hlinkClick r:id="rId3" action="ppaction://hlinkfile"/>
          </p:cNvPr>
          <p:cNvSpPr txBox="1">
            <a:spLocks noChangeArrowheads="1"/>
          </p:cNvSpPr>
          <p:nvPr/>
        </p:nvSpPr>
        <p:spPr bwMode="auto">
          <a:xfrm>
            <a:off x="2935288" y="1562100"/>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P2 - A busca da saúde através de grupos em Hospital Dia Psiquiátrico</a:t>
            </a:r>
          </a:p>
        </p:txBody>
      </p:sp>
      <p:sp>
        <p:nvSpPr>
          <p:cNvPr id="99356" name="Text Box 28">
            <a:hlinkClick r:id="rId4" action="ppaction://hlinkfile"/>
          </p:cNvPr>
          <p:cNvSpPr txBox="1">
            <a:spLocks noChangeArrowheads="1"/>
          </p:cNvSpPr>
          <p:nvPr/>
        </p:nvSpPr>
        <p:spPr bwMode="auto">
          <a:xfrm>
            <a:off x="2935288" y="1811338"/>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P3 - A dificuldade de expressar emoções: o adoecimento e a solidão de</a:t>
            </a:r>
          </a:p>
          <a:p>
            <a:r>
              <a:rPr kumimoji="0" lang="pt-BR" altLang="pt-BR" sz="1200">
                <a:latin typeface="Tahoma" panose="020B0604030504040204" pitchFamily="34" charset="0"/>
              </a:rPr>
              <a:t>pacientes diabéticos internados no Hospital Geral</a:t>
            </a:r>
          </a:p>
        </p:txBody>
      </p:sp>
      <p:sp>
        <p:nvSpPr>
          <p:cNvPr id="99357" name="Text Box 29">
            <a:hlinkClick r:id="rId5" action="ppaction://hlinkfile"/>
          </p:cNvPr>
          <p:cNvSpPr txBox="1">
            <a:spLocks noChangeArrowheads="1"/>
          </p:cNvSpPr>
          <p:nvPr/>
        </p:nvSpPr>
        <p:spPr bwMode="auto">
          <a:xfrm>
            <a:off x="2935288" y="246221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P5 - A imagem corporal de indivíduos com Paraplegia não congênita: um</a:t>
            </a:r>
          </a:p>
          <a:p>
            <a:r>
              <a:rPr kumimoji="0" lang="pt-BR" altLang="pt-BR" sz="1200">
                <a:latin typeface="Tahoma" panose="020B0604030504040204" pitchFamily="34" charset="0"/>
              </a:rPr>
              <a:t>estudo exploratório</a:t>
            </a:r>
          </a:p>
        </p:txBody>
      </p:sp>
      <p:sp>
        <p:nvSpPr>
          <p:cNvPr id="99359" name="Text Box 31">
            <a:hlinkClick r:id="rId6" action="ppaction://hlinkfile"/>
          </p:cNvPr>
          <p:cNvSpPr txBox="1">
            <a:spLocks noChangeArrowheads="1"/>
          </p:cNvSpPr>
          <p:nvPr/>
        </p:nvSpPr>
        <p:spPr bwMode="auto">
          <a:xfrm>
            <a:off x="2935288" y="2232025"/>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P4 - A esclerose lateral amiotrófica no processo de envelhecimento</a:t>
            </a:r>
          </a:p>
        </p:txBody>
      </p:sp>
      <p:sp>
        <p:nvSpPr>
          <p:cNvPr id="99360" name="Text Box 32">
            <a:hlinkClick r:id="rId7" action="ppaction://hlinkfile"/>
          </p:cNvPr>
          <p:cNvSpPr txBox="1">
            <a:spLocks noChangeArrowheads="1"/>
          </p:cNvSpPr>
          <p:nvPr/>
        </p:nvSpPr>
        <p:spPr bwMode="auto">
          <a:xfrm>
            <a:off x="2935288" y="287972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P6 - A importância da EDAO no diagnóstico para a terapia breve</a:t>
            </a:r>
          </a:p>
          <a:p>
            <a:r>
              <a:rPr kumimoji="0" lang="pt-BR" altLang="pt-BR" sz="1200">
                <a:latin typeface="Tahoma" panose="020B0604030504040204" pitchFamily="34" charset="0"/>
              </a:rPr>
              <a:t>operacionalizada de um idoso</a:t>
            </a:r>
          </a:p>
        </p:txBody>
      </p:sp>
      <p:sp>
        <p:nvSpPr>
          <p:cNvPr id="99361" name="Text Box 33">
            <a:hlinkClick r:id="rId8" action="ppaction://hlinkfile"/>
          </p:cNvPr>
          <p:cNvSpPr txBox="1">
            <a:spLocks noChangeArrowheads="1"/>
          </p:cNvSpPr>
          <p:nvPr/>
        </p:nvSpPr>
        <p:spPr bwMode="auto">
          <a:xfrm>
            <a:off x="2935288" y="3322638"/>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P7 - A importância do suporte social e organizacional no dia a dia de pessoas</a:t>
            </a:r>
          </a:p>
          <a:p>
            <a:r>
              <a:rPr kumimoji="0" lang="pt-BR" altLang="pt-BR" sz="1200">
                <a:latin typeface="Tahoma" panose="020B0604030504040204" pitchFamily="34" charset="0"/>
              </a:rPr>
              <a:t>com diabetes Tipo II nas organizações</a:t>
            </a:r>
          </a:p>
        </p:txBody>
      </p:sp>
      <p:sp>
        <p:nvSpPr>
          <p:cNvPr id="99362" name="Text Box 34">
            <a:hlinkClick r:id="rId9" action="ppaction://hlinkfile"/>
          </p:cNvPr>
          <p:cNvSpPr txBox="1">
            <a:spLocks noChangeArrowheads="1"/>
          </p:cNvSpPr>
          <p:nvPr/>
        </p:nvSpPr>
        <p:spPr bwMode="auto">
          <a:xfrm>
            <a:off x="2935288" y="3757613"/>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P8 - A inserção do Psicólogo no SUS</a:t>
            </a:r>
          </a:p>
        </p:txBody>
      </p:sp>
      <p:sp>
        <p:nvSpPr>
          <p:cNvPr id="99363" name="Text Box 35">
            <a:hlinkClick r:id="rId10" action="ppaction://hlinkfile"/>
          </p:cNvPr>
          <p:cNvSpPr txBox="1">
            <a:spLocks noChangeArrowheads="1"/>
          </p:cNvSpPr>
          <p:nvPr/>
        </p:nvSpPr>
        <p:spPr bwMode="auto">
          <a:xfrm>
            <a:off x="2935288" y="403225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P9 - A maternidade após os 40 anos: aspectos emocionais de uma escolha</a:t>
            </a:r>
          </a:p>
          <a:p>
            <a:r>
              <a:rPr kumimoji="0" lang="pt-BR" altLang="pt-BR" sz="1200">
                <a:latin typeface="Tahoma" panose="020B0604030504040204" pitchFamily="34" charset="0"/>
              </a:rPr>
              <a:t>arriscada</a:t>
            </a:r>
          </a:p>
        </p:txBody>
      </p:sp>
      <p:sp>
        <p:nvSpPr>
          <p:cNvPr id="99364" name="Text Box 36">
            <a:hlinkClick r:id="rId11" action="ppaction://hlinkfile"/>
          </p:cNvPr>
          <p:cNvSpPr txBox="1">
            <a:spLocks noChangeArrowheads="1"/>
          </p:cNvSpPr>
          <p:nvPr/>
        </p:nvSpPr>
        <p:spPr bwMode="auto">
          <a:xfrm>
            <a:off x="2935288" y="475297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P11 - A obesidade e a revelação da destrutividade pela via da inveja</a:t>
            </a:r>
          </a:p>
        </p:txBody>
      </p:sp>
      <p:sp>
        <p:nvSpPr>
          <p:cNvPr id="99365" name="Text Box 37">
            <a:hlinkClick r:id="rId12" action="ppaction://hlinkfile"/>
          </p:cNvPr>
          <p:cNvSpPr txBox="1">
            <a:spLocks noChangeArrowheads="1"/>
          </p:cNvSpPr>
          <p:nvPr/>
        </p:nvSpPr>
        <p:spPr bwMode="auto">
          <a:xfrm>
            <a:off x="2935288" y="4464050"/>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P10 - A narcolepsia e os aspectos psicossociais</a:t>
            </a:r>
          </a:p>
        </p:txBody>
      </p:sp>
      <p:sp>
        <p:nvSpPr>
          <p:cNvPr id="99366" name="Text Box 38">
            <a:hlinkClick r:id="rId13" action="ppaction://hlinkfile"/>
          </p:cNvPr>
          <p:cNvSpPr txBox="1">
            <a:spLocks noChangeArrowheads="1"/>
          </p:cNvSpPr>
          <p:nvPr/>
        </p:nvSpPr>
        <p:spPr bwMode="auto">
          <a:xfrm>
            <a:off x="2935288" y="5040313"/>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P12 - A oficina de Artes Plásticas VC atenção à saúde mental</a:t>
            </a:r>
          </a:p>
        </p:txBody>
      </p:sp>
      <p:sp>
        <p:nvSpPr>
          <p:cNvPr id="99367" name="Text Box 39">
            <a:hlinkClick r:id="rId14" action="ppaction://hlinkfile"/>
          </p:cNvPr>
          <p:cNvSpPr txBox="1">
            <a:spLocks noChangeArrowheads="1"/>
          </p:cNvSpPr>
          <p:nvPr/>
        </p:nvSpPr>
        <p:spPr bwMode="auto">
          <a:xfrm>
            <a:off x="2935288" y="5329238"/>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P13 - A oficina de música</a:t>
            </a:r>
          </a:p>
        </p:txBody>
      </p:sp>
      <p:sp>
        <p:nvSpPr>
          <p:cNvPr id="99331"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99332"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99339" name="WordArt 11">
            <a:hlinkClick r:id="rId15" action="ppaction://hlinksldjump"/>
          </p:cNvPr>
          <p:cNvSpPr>
            <a:spLocks noChangeArrowheads="1" noChangeShapeType="1" noTextEdit="1"/>
          </p:cNvSpPr>
          <p:nvPr/>
        </p:nvSpPr>
        <p:spPr bwMode="auto">
          <a:xfrm>
            <a:off x="7939088" y="6408738"/>
            <a:ext cx="1116012"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99340" name="WordArt 12"/>
          <p:cNvSpPr>
            <a:spLocks noChangeArrowheads="1" noChangeShapeType="1" noTextEdit="1"/>
          </p:cNvSpPr>
          <p:nvPr/>
        </p:nvSpPr>
        <p:spPr bwMode="auto">
          <a:xfrm>
            <a:off x="7831138" y="720725"/>
            <a:ext cx="12604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Resumos</a:t>
            </a:r>
          </a:p>
        </p:txBody>
      </p:sp>
      <p:sp>
        <p:nvSpPr>
          <p:cNvPr id="99343" name="WordArt 15"/>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Pôsteres</a:t>
            </a:r>
          </a:p>
        </p:txBody>
      </p:sp>
      <p:sp>
        <p:nvSpPr>
          <p:cNvPr id="99344" name="WordArt 16"/>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Pôsteres</a:t>
            </a:r>
          </a:p>
        </p:txBody>
      </p:sp>
      <p:sp>
        <p:nvSpPr>
          <p:cNvPr id="99376" name="Text Box 48">
            <a:hlinkClick r:id="rId16" action="ppaction://hlinkfile"/>
          </p:cNvPr>
          <p:cNvSpPr txBox="1">
            <a:spLocks noChangeArrowheads="1"/>
          </p:cNvSpPr>
          <p:nvPr/>
        </p:nvSpPr>
        <p:spPr bwMode="auto">
          <a:xfrm>
            <a:off x="2935288" y="566578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P14 - A percepção da morte nas diferentes etapas do desenvolvimento da criança</a:t>
            </a:r>
          </a:p>
        </p:txBody>
      </p:sp>
      <p:sp>
        <p:nvSpPr>
          <p:cNvPr id="99377" name="WordArt 49">
            <a:hlinkClick r:id="rId17" action="ppaction://hlinksldjump"/>
          </p:cNvPr>
          <p:cNvSpPr>
            <a:spLocks noChangeArrowheads="1" noChangeShapeType="1" noTextEdit="1"/>
          </p:cNvSpPr>
          <p:nvPr/>
        </p:nvSpPr>
        <p:spPr bwMode="auto">
          <a:xfrm>
            <a:off x="3006725" y="6264275"/>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
        <p:nvSpPr>
          <p:cNvPr id="99378" name="WordArt 50">
            <a:hlinkClick r:id="rId18" action="ppaction://hlinksldjump"/>
          </p:cNvPr>
          <p:cNvSpPr>
            <a:spLocks noChangeArrowheads="1" noChangeShapeType="1" noTextEdit="1"/>
          </p:cNvSpPr>
          <p:nvPr/>
        </p:nvSpPr>
        <p:spPr bwMode="auto">
          <a:xfrm>
            <a:off x="32448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99381" name="WordArt 53">
            <a:hlinkClick r:id="rId19" action="ppaction://hlinksldjump"/>
          </p:cNvPr>
          <p:cNvSpPr>
            <a:spLocks noChangeArrowheads="1" noChangeShapeType="1" noTextEdit="1"/>
          </p:cNvSpPr>
          <p:nvPr/>
        </p:nvSpPr>
        <p:spPr bwMode="auto">
          <a:xfrm>
            <a:off x="3424238"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3</a:t>
            </a:r>
          </a:p>
        </p:txBody>
      </p:sp>
      <p:sp>
        <p:nvSpPr>
          <p:cNvPr id="99397" name="WordArt 69">
            <a:hlinkClick r:id="rId20" action="ppaction://hlinksldjump"/>
          </p:cNvPr>
          <p:cNvSpPr>
            <a:spLocks noChangeArrowheads="1" noChangeShapeType="1" noTextEdit="1"/>
          </p:cNvSpPr>
          <p:nvPr/>
        </p:nvSpPr>
        <p:spPr bwMode="auto">
          <a:xfrm>
            <a:off x="360362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4</a:t>
            </a:r>
          </a:p>
        </p:txBody>
      </p:sp>
      <p:sp>
        <p:nvSpPr>
          <p:cNvPr id="99398" name="WordArt 70">
            <a:hlinkClick r:id="rId21" action="ppaction://hlinksldjump"/>
          </p:cNvPr>
          <p:cNvSpPr>
            <a:spLocks noChangeArrowheads="1" noChangeShapeType="1" noTextEdit="1"/>
          </p:cNvSpPr>
          <p:nvPr/>
        </p:nvSpPr>
        <p:spPr bwMode="auto">
          <a:xfrm>
            <a:off x="3783013"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5</a:t>
            </a:r>
          </a:p>
        </p:txBody>
      </p:sp>
      <p:sp>
        <p:nvSpPr>
          <p:cNvPr id="99399" name="WordArt 71">
            <a:hlinkClick r:id="rId22" action="ppaction://hlinksldjump"/>
          </p:cNvPr>
          <p:cNvSpPr>
            <a:spLocks noChangeArrowheads="1" noChangeShapeType="1" noTextEdit="1"/>
          </p:cNvSpPr>
          <p:nvPr/>
        </p:nvSpPr>
        <p:spPr bwMode="auto">
          <a:xfrm>
            <a:off x="39433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6</a:t>
            </a:r>
          </a:p>
        </p:txBody>
      </p:sp>
      <p:sp>
        <p:nvSpPr>
          <p:cNvPr id="99400" name="WordArt 72">
            <a:hlinkClick r:id="rId23" action="ppaction://hlinksldjump"/>
          </p:cNvPr>
          <p:cNvSpPr>
            <a:spLocks noChangeArrowheads="1" noChangeShapeType="1" noTextEdit="1"/>
          </p:cNvSpPr>
          <p:nvPr/>
        </p:nvSpPr>
        <p:spPr bwMode="auto">
          <a:xfrm>
            <a:off x="41084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7</a:t>
            </a:r>
          </a:p>
        </p:txBody>
      </p:sp>
      <p:sp>
        <p:nvSpPr>
          <p:cNvPr id="99401" name="WordArt 73">
            <a:hlinkClick r:id="rId24" action="ppaction://hlinksldjump"/>
          </p:cNvPr>
          <p:cNvSpPr>
            <a:spLocks noChangeArrowheads="1" noChangeShapeType="1" noTextEdit="1"/>
          </p:cNvSpPr>
          <p:nvPr/>
        </p:nvSpPr>
        <p:spPr bwMode="auto">
          <a:xfrm>
            <a:off x="425291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8</a:t>
            </a:r>
          </a:p>
        </p:txBody>
      </p:sp>
      <p:sp>
        <p:nvSpPr>
          <p:cNvPr id="99402" name="WordArt 74">
            <a:hlinkClick r:id="rId25" action="ppaction://hlinksldjump"/>
          </p:cNvPr>
          <p:cNvSpPr>
            <a:spLocks noChangeArrowheads="1" noChangeShapeType="1" noTextEdit="1"/>
          </p:cNvSpPr>
          <p:nvPr/>
        </p:nvSpPr>
        <p:spPr bwMode="auto">
          <a:xfrm>
            <a:off x="441007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9</a:t>
            </a:r>
          </a:p>
        </p:txBody>
      </p:sp>
      <p:sp>
        <p:nvSpPr>
          <p:cNvPr id="99403" name="WordArt 75">
            <a:hlinkClick r:id="rId26" action="ppaction://hlinksldjump"/>
          </p:cNvPr>
          <p:cNvSpPr>
            <a:spLocks noChangeArrowheads="1" noChangeShapeType="1" noTextEdit="1"/>
          </p:cNvSpPr>
          <p:nvPr/>
        </p:nvSpPr>
        <p:spPr bwMode="auto">
          <a:xfrm>
            <a:off x="4591050" y="6337300"/>
            <a:ext cx="215900" cy="1778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10</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0356"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0363" name="WordArt 11">
            <a:hlinkClick r:id="rId2" action="ppaction://hlinksldjump"/>
          </p:cNvPr>
          <p:cNvSpPr>
            <a:spLocks noChangeArrowheads="1" noChangeShapeType="1" noTextEdit="1"/>
          </p:cNvSpPr>
          <p:nvPr/>
        </p:nvSpPr>
        <p:spPr bwMode="auto">
          <a:xfrm>
            <a:off x="7867650" y="6372225"/>
            <a:ext cx="1116013"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00364" name="WordArt 12"/>
          <p:cNvSpPr>
            <a:spLocks noChangeArrowheads="1" noChangeShapeType="1" noTextEdit="1"/>
          </p:cNvSpPr>
          <p:nvPr/>
        </p:nvSpPr>
        <p:spPr bwMode="auto">
          <a:xfrm>
            <a:off x="7038975" y="755650"/>
            <a:ext cx="2159000"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Textos Integrais</a:t>
            </a:r>
          </a:p>
        </p:txBody>
      </p:sp>
      <p:sp>
        <p:nvSpPr>
          <p:cNvPr id="100365" name="WordArt 13"/>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Pôsteres</a:t>
            </a:r>
          </a:p>
        </p:txBody>
      </p:sp>
      <p:sp>
        <p:nvSpPr>
          <p:cNvPr id="100366" name="WordArt 14"/>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Pôsteres</a:t>
            </a:r>
          </a:p>
        </p:txBody>
      </p:sp>
      <p:sp>
        <p:nvSpPr>
          <p:cNvPr id="100367" name="Text Box 15">
            <a:hlinkClick r:id="rId3" action="ppaction://hlinkfile"/>
          </p:cNvPr>
          <p:cNvSpPr txBox="1">
            <a:spLocks noChangeArrowheads="1"/>
          </p:cNvSpPr>
          <p:nvPr/>
        </p:nvSpPr>
        <p:spPr bwMode="auto">
          <a:xfrm>
            <a:off x="2935288" y="115252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P2 - A busca da saúde através de grupos em Hospital Dia Psiquiátrico</a:t>
            </a:r>
          </a:p>
        </p:txBody>
      </p:sp>
      <p:sp>
        <p:nvSpPr>
          <p:cNvPr id="100368" name="Text Box 16">
            <a:hlinkClick r:id="rId4" action="ppaction://hlinkfile"/>
          </p:cNvPr>
          <p:cNvSpPr txBox="1">
            <a:spLocks noChangeArrowheads="1"/>
          </p:cNvSpPr>
          <p:nvPr/>
        </p:nvSpPr>
        <p:spPr bwMode="auto">
          <a:xfrm>
            <a:off x="2935288" y="140335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P5 - Imagem Corporal de Indivíduos Com Paraplegia Não Congênita: Um Estudo Exploratório</a:t>
            </a:r>
          </a:p>
        </p:txBody>
      </p:sp>
      <p:sp>
        <p:nvSpPr>
          <p:cNvPr id="100369" name="Text Box 17">
            <a:hlinkClick r:id="rId5" action="ppaction://hlinkfile"/>
          </p:cNvPr>
          <p:cNvSpPr txBox="1">
            <a:spLocks noChangeArrowheads="1"/>
          </p:cNvSpPr>
          <p:nvPr/>
        </p:nvSpPr>
        <p:spPr bwMode="auto">
          <a:xfrm>
            <a:off x="2935288" y="1811338"/>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P7 - A importância do suporte social e organizacional no dia a dia de pessoas com diabetes tipo II nas organizações</a:t>
            </a:r>
          </a:p>
        </p:txBody>
      </p:sp>
      <p:sp>
        <p:nvSpPr>
          <p:cNvPr id="100370" name="Text Box 18">
            <a:hlinkClick r:id="rId6" action="ppaction://hlinkfile"/>
          </p:cNvPr>
          <p:cNvSpPr txBox="1">
            <a:spLocks noChangeArrowheads="1"/>
          </p:cNvSpPr>
          <p:nvPr/>
        </p:nvSpPr>
        <p:spPr bwMode="auto">
          <a:xfrm>
            <a:off x="2935288" y="2462213"/>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P15 - A Percepção das Mães Diante da Hospitalização dos Filhos</a:t>
            </a:r>
          </a:p>
        </p:txBody>
      </p:sp>
      <p:sp>
        <p:nvSpPr>
          <p:cNvPr id="100371" name="Text Box 19">
            <a:hlinkClick r:id="rId7" action="ppaction://hlinkfile"/>
          </p:cNvPr>
          <p:cNvSpPr txBox="1">
            <a:spLocks noChangeArrowheads="1"/>
          </p:cNvSpPr>
          <p:nvPr/>
        </p:nvSpPr>
        <p:spPr bwMode="auto">
          <a:xfrm>
            <a:off x="2935288" y="2232025"/>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P12 - A oficina em Artes Plásticas na atenção á saúde mental</a:t>
            </a:r>
          </a:p>
        </p:txBody>
      </p:sp>
      <p:sp>
        <p:nvSpPr>
          <p:cNvPr id="100372" name="Text Box 20">
            <a:hlinkClick r:id="rId8" action="ppaction://hlinkfile"/>
          </p:cNvPr>
          <p:cNvSpPr txBox="1">
            <a:spLocks noChangeArrowheads="1"/>
          </p:cNvSpPr>
          <p:nvPr/>
        </p:nvSpPr>
        <p:spPr bwMode="auto">
          <a:xfrm>
            <a:off x="2935288" y="273685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P16 - A perspectiva de vida do idoso em uma instituição filantrópica de Itumbiara - GO</a:t>
            </a:r>
          </a:p>
        </p:txBody>
      </p:sp>
      <p:sp>
        <p:nvSpPr>
          <p:cNvPr id="100373" name="Text Box 21">
            <a:hlinkClick r:id="rId9" action="ppaction://hlinkfile"/>
          </p:cNvPr>
          <p:cNvSpPr txBox="1">
            <a:spLocks noChangeArrowheads="1"/>
          </p:cNvSpPr>
          <p:nvPr/>
        </p:nvSpPr>
        <p:spPr bwMode="auto">
          <a:xfrm>
            <a:off x="2935288" y="316865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P17 - A Pesquisa-terapia Com Adolescentes Portadores de Câncer: As Contribuições de González Rey</a:t>
            </a:r>
          </a:p>
        </p:txBody>
      </p:sp>
      <p:sp>
        <p:nvSpPr>
          <p:cNvPr id="100374" name="Text Box 22">
            <a:hlinkClick r:id="rId10" action="ppaction://hlinkfile"/>
          </p:cNvPr>
          <p:cNvSpPr txBox="1">
            <a:spLocks noChangeArrowheads="1"/>
          </p:cNvSpPr>
          <p:nvPr/>
        </p:nvSpPr>
        <p:spPr bwMode="auto">
          <a:xfrm>
            <a:off x="2935288" y="3563938"/>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P20 - A Punição Física e a Criança Com Deficiência Mental</a:t>
            </a:r>
          </a:p>
        </p:txBody>
      </p:sp>
      <p:sp>
        <p:nvSpPr>
          <p:cNvPr id="100375" name="Text Box 23">
            <a:hlinkClick r:id="rId11" action="ppaction://hlinkfile"/>
          </p:cNvPr>
          <p:cNvSpPr txBox="1">
            <a:spLocks noChangeArrowheads="1"/>
          </p:cNvSpPr>
          <p:nvPr/>
        </p:nvSpPr>
        <p:spPr bwMode="auto">
          <a:xfrm>
            <a:off x="2935288" y="381635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P24 - Abandono de Tratamento de Pacientes Jovens em Ambulatório de Substâncias Psicoativas de Hospital Universitário em Campinas-SP</a:t>
            </a:r>
          </a:p>
        </p:txBody>
      </p:sp>
      <p:sp>
        <p:nvSpPr>
          <p:cNvPr id="100376" name="Text Box 24">
            <a:hlinkClick r:id="rId12" action="ppaction://hlinkfile"/>
          </p:cNvPr>
          <p:cNvSpPr txBox="1">
            <a:spLocks noChangeArrowheads="1"/>
          </p:cNvSpPr>
          <p:nvPr/>
        </p:nvSpPr>
        <p:spPr bwMode="auto">
          <a:xfrm>
            <a:off x="2935288" y="4500563"/>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P29 - Adesão de Mães ao Tratamento de Crianças Com Doenças Crônicas</a:t>
            </a:r>
          </a:p>
        </p:txBody>
      </p:sp>
      <p:sp>
        <p:nvSpPr>
          <p:cNvPr id="100377" name="Text Box 25">
            <a:hlinkClick r:id="rId13" action="ppaction://hlinkfile"/>
          </p:cNvPr>
          <p:cNvSpPr txBox="1">
            <a:spLocks noChangeArrowheads="1"/>
          </p:cNvSpPr>
          <p:nvPr/>
        </p:nvSpPr>
        <p:spPr bwMode="auto">
          <a:xfrm>
            <a:off x="2935288" y="4248150"/>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P25 - Abordagem Clínica da Avaliação de Crianças Com Inibição Intlelectual</a:t>
            </a:r>
          </a:p>
        </p:txBody>
      </p:sp>
      <p:sp>
        <p:nvSpPr>
          <p:cNvPr id="100378" name="Text Box 26">
            <a:hlinkClick r:id="rId14" action="ppaction://hlinkfile"/>
          </p:cNvPr>
          <p:cNvSpPr txBox="1">
            <a:spLocks noChangeArrowheads="1"/>
          </p:cNvSpPr>
          <p:nvPr/>
        </p:nvSpPr>
        <p:spPr bwMode="auto">
          <a:xfrm>
            <a:off x="2935288" y="4752975"/>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P30 - Adolescência e Comportamento Anti-social: Uma Revisão da Literatura</a:t>
            </a:r>
          </a:p>
        </p:txBody>
      </p:sp>
      <p:sp>
        <p:nvSpPr>
          <p:cNvPr id="100379" name="Text Box 27">
            <a:hlinkClick r:id="rId15" action="ppaction://hlinkfile"/>
          </p:cNvPr>
          <p:cNvSpPr txBox="1">
            <a:spLocks noChangeArrowheads="1"/>
          </p:cNvSpPr>
          <p:nvPr/>
        </p:nvSpPr>
        <p:spPr bwMode="auto">
          <a:xfrm>
            <a:off x="2935288" y="4979988"/>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P32 - Análise do Nível de Estresse em Uma Amostra de Adolescentes em Período de Escolha Vocacional </a:t>
            </a:r>
          </a:p>
        </p:txBody>
      </p:sp>
      <p:sp>
        <p:nvSpPr>
          <p:cNvPr id="100380" name="Text Box 28">
            <a:hlinkClick r:id="rId16" action="ppaction://hlinkfile"/>
          </p:cNvPr>
          <p:cNvSpPr txBox="1">
            <a:spLocks noChangeArrowheads="1"/>
          </p:cNvSpPr>
          <p:nvPr/>
        </p:nvSpPr>
        <p:spPr bwMode="auto">
          <a:xfrm>
            <a:off x="2935288" y="540067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P36 - Apoio Psicologia na Delegacia Especial de Defesa da</a:t>
            </a:r>
          </a:p>
          <a:p>
            <a:r>
              <a:rPr kumimoji="0" lang="pt-BR" altLang="pt-BR" sz="1200">
                <a:latin typeface="Tahoma" panose="020B0604030504040204" pitchFamily="34" charset="0"/>
              </a:rPr>
              <a:t>Mulher</a:t>
            </a:r>
          </a:p>
        </p:txBody>
      </p:sp>
      <p:sp>
        <p:nvSpPr>
          <p:cNvPr id="100381" name="WordArt 29">
            <a:hlinkClick r:id="rId17" action="ppaction://hlinksldjump"/>
          </p:cNvPr>
          <p:cNvSpPr>
            <a:spLocks noChangeArrowheads="1" noChangeShapeType="1" noTextEdit="1"/>
          </p:cNvSpPr>
          <p:nvPr/>
        </p:nvSpPr>
        <p:spPr bwMode="auto">
          <a:xfrm>
            <a:off x="3006725" y="6264275"/>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
        <p:nvSpPr>
          <p:cNvPr id="100382" name="WordArt 30">
            <a:hlinkClick r:id="rId18" action="ppaction://hlinksldjump"/>
          </p:cNvPr>
          <p:cNvSpPr>
            <a:spLocks noChangeArrowheads="1" noChangeShapeType="1" noTextEdit="1"/>
          </p:cNvSpPr>
          <p:nvPr/>
        </p:nvSpPr>
        <p:spPr bwMode="auto">
          <a:xfrm>
            <a:off x="32448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100383" name="WordArt 31">
            <a:hlinkClick r:id="rId19" action="ppaction://hlinksldjump"/>
          </p:cNvPr>
          <p:cNvSpPr>
            <a:spLocks noChangeArrowheads="1" noChangeShapeType="1" noTextEdit="1"/>
          </p:cNvSpPr>
          <p:nvPr/>
        </p:nvSpPr>
        <p:spPr bwMode="auto">
          <a:xfrm>
            <a:off x="3424238"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3</a:t>
            </a:r>
          </a:p>
        </p:txBody>
      </p:sp>
      <p:sp>
        <p:nvSpPr>
          <p:cNvPr id="100384" name="WordArt 32">
            <a:hlinkClick r:id="rId20" action="ppaction://hlinksldjump"/>
          </p:cNvPr>
          <p:cNvSpPr>
            <a:spLocks noChangeArrowheads="1" noChangeShapeType="1" noTextEdit="1"/>
          </p:cNvSpPr>
          <p:nvPr/>
        </p:nvSpPr>
        <p:spPr bwMode="auto">
          <a:xfrm>
            <a:off x="360362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4</a:t>
            </a:r>
          </a:p>
        </p:txBody>
      </p:sp>
      <p:sp>
        <p:nvSpPr>
          <p:cNvPr id="100385" name="WordArt 33">
            <a:hlinkClick r:id="rId21" action="ppaction://hlinksldjump"/>
          </p:cNvPr>
          <p:cNvSpPr>
            <a:spLocks noChangeArrowheads="1" noChangeShapeType="1" noTextEdit="1"/>
          </p:cNvSpPr>
          <p:nvPr/>
        </p:nvSpPr>
        <p:spPr bwMode="auto">
          <a:xfrm>
            <a:off x="3783013"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5</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1379"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1382" name="WordArt 6"/>
          <p:cNvSpPr>
            <a:spLocks noChangeArrowheads="1" noChangeShapeType="1" noTextEdit="1"/>
          </p:cNvSpPr>
          <p:nvPr/>
        </p:nvSpPr>
        <p:spPr bwMode="auto">
          <a:xfrm>
            <a:off x="7254875" y="936625"/>
            <a:ext cx="19081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Estatuto Social</a:t>
            </a:r>
          </a:p>
        </p:txBody>
      </p:sp>
      <p:sp>
        <p:nvSpPr>
          <p:cNvPr id="101383" name="Text Box 7"/>
          <p:cNvSpPr txBox="1">
            <a:spLocks noChangeArrowheads="1"/>
          </p:cNvSpPr>
          <p:nvPr/>
        </p:nvSpPr>
        <p:spPr bwMode="auto">
          <a:xfrm>
            <a:off x="3475038" y="1079500"/>
            <a:ext cx="4860925" cy="466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000" b="1">
                <a:latin typeface="Verdana" panose="020B0604030504040204" pitchFamily="34" charset="0"/>
              </a:rPr>
              <a:t>CAPÍTULO II – Dos associados</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4</a:t>
            </a:r>
            <a:r>
              <a:rPr kumimoji="0" lang="pt-BR" altLang="pt-BR" sz="1000">
                <a:latin typeface="Verdana" panose="020B0604030504040204" pitchFamily="34" charset="0"/>
              </a:rPr>
              <a:t>º - O Quadro Social da </a:t>
            </a:r>
            <a:r>
              <a:rPr kumimoji="0" lang="pt-BR" altLang="pt-BR" sz="1000" b="1">
                <a:latin typeface="Verdana" panose="020B0604030504040204" pitchFamily="34" charset="0"/>
              </a:rPr>
              <a:t>ABPSA</a:t>
            </a:r>
            <a:r>
              <a:rPr kumimoji="0" lang="pt-BR" altLang="pt-BR" sz="1000">
                <a:latin typeface="Verdana" panose="020B0604030504040204" pitchFamily="34" charset="0"/>
              </a:rPr>
              <a:t> será composto pelas seguintes categorias de associados: </a:t>
            </a:r>
          </a:p>
          <a:p>
            <a:r>
              <a:rPr kumimoji="0" lang="pt-BR" altLang="pt-BR" sz="1000">
                <a:latin typeface="Verdana" panose="020B0604030504040204" pitchFamily="34" charset="0"/>
              </a:rPr>
              <a:t>a - </a:t>
            </a:r>
            <a:r>
              <a:rPr kumimoji="0" lang="pt-BR" altLang="pt-BR" sz="1000" b="1">
                <a:latin typeface="Verdana" panose="020B0604030504040204" pitchFamily="34" charset="0"/>
              </a:rPr>
              <a:t>pessoa jurídica,</a:t>
            </a:r>
            <a:r>
              <a:rPr kumimoji="0" lang="pt-BR" altLang="pt-BR" sz="1000">
                <a:latin typeface="Verdana" panose="020B0604030504040204" pitchFamily="34" charset="0"/>
              </a:rPr>
              <a:t> composta</a:t>
            </a:r>
            <a:r>
              <a:rPr kumimoji="0" lang="pt-BR" altLang="pt-BR" sz="1000" b="1">
                <a:latin typeface="Verdana" panose="020B0604030504040204" pitchFamily="34" charset="0"/>
              </a:rPr>
              <a:t> </a:t>
            </a:r>
            <a:r>
              <a:rPr kumimoji="0" lang="pt-BR" altLang="pt-BR" sz="1000">
                <a:latin typeface="Verdana" panose="020B0604030504040204" pitchFamily="34" charset="0"/>
              </a:rPr>
              <a:t>por</a:t>
            </a:r>
            <a:r>
              <a:rPr kumimoji="0" lang="pt-BR" altLang="pt-BR" sz="1000" b="1">
                <a:latin typeface="Verdana" panose="020B0604030504040204" pitchFamily="34" charset="0"/>
              </a:rPr>
              <a:t> </a:t>
            </a:r>
            <a:r>
              <a:rPr kumimoji="0" lang="pt-BR" altLang="pt-BR" sz="1000">
                <a:latin typeface="Verdana" panose="020B0604030504040204" pitchFamily="34" charset="0"/>
              </a:rPr>
              <a:t>  empresas, associações e organizações públicas e privadas - tanto em nível nacional quanto internacional, regulares e legalmente constituídas de qualquer área de ensino, pesquisa ou prática profissional;</a:t>
            </a:r>
          </a:p>
          <a:p>
            <a:r>
              <a:rPr kumimoji="0" lang="pt-BR" altLang="pt-BR" sz="1000">
                <a:latin typeface="Verdana" panose="020B0604030504040204" pitchFamily="34" charset="0"/>
              </a:rPr>
              <a:t>b </a:t>
            </a:r>
            <a:r>
              <a:rPr kumimoji="0" lang="pt-BR" altLang="pt-BR" sz="1000" b="1">
                <a:latin typeface="Verdana" panose="020B0604030504040204" pitchFamily="34" charset="0"/>
              </a:rPr>
              <a:t>- profissional</a:t>
            </a:r>
            <a:r>
              <a:rPr kumimoji="0" lang="pt-BR" altLang="pt-BR" sz="1000">
                <a:latin typeface="Verdana" panose="020B0604030504040204" pitchFamily="34" charset="0"/>
              </a:rPr>
              <a:t>, composta por  graduados de qualquer área; </a:t>
            </a:r>
          </a:p>
          <a:p>
            <a:r>
              <a:rPr kumimoji="0" lang="pt-BR" altLang="pt-BR" sz="1000">
                <a:latin typeface="Verdana" panose="020B0604030504040204" pitchFamily="34" charset="0"/>
              </a:rPr>
              <a:t>c - </a:t>
            </a:r>
            <a:r>
              <a:rPr kumimoji="0" lang="pt-BR" altLang="pt-BR" sz="1000" b="1">
                <a:latin typeface="Verdana" panose="020B0604030504040204" pitchFamily="34" charset="0"/>
              </a:rPr>
              <a:t>estudante, </a:t>
            </a:r>
            <a:r>
              <a:rPr kumimoji="0" lang="pt-BR" altLang="pt-BR" sz="1000">
                <a:latin typeface="Verdana" panose="020B0604030504040204" pitchFamily="34" charset="0"/>
              </a:rPr>
              <a:t>composta por universitários de graduação e de pós-graduação de qualquer área.</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5° - </a:t>
            </a:r>
            <a:r>
              <a:rPr kumimoji="0" lang="pt-BR" altLang="pt-BR" sz="1000">
                <a:latin typeface="Verdana" panose="020B0604030504040204" pitchFamily="34" charset="0"/>
              </a:rPr>
              <a:t>O pedido de admissão para uma das categorias de associado será feito através de:</a:t>
            </a:r>
          </a:p>
          <a:p>
            <a:r>
              <a:rPr kumimoji="0" lang="pt-BR" altLang="pt-BR" sz="1000">
                <a:latin typeface="Verdana" panose="020B0604030504040204" pitchFamily="34" charset="0"/>
              </a:rPr>
              <a:t>a - preenchimento de ficha de inscrição de associado;</a:t>
            </a:r>
          </a:p>
          <a:p>
            <a:r>
              <a:rPr kumimoji="0" lang="pt-BR" altLang="pt-BR" sz="1000">
                <a:latin typeface="Verdana" panose="020B0604030504040204" pitchFamily="34" charset="0"/>
              </a:rPr>
              <a:t>b – pagamento de anuidade;</a:t>
            </a:r>
          </a:p>
          <a:p>
            <a:r>
              <a:rPr kumimoji="0" lang="pt-BR" altLang="pt-BR" sz="1000">
                <a:latin typeface="Verdana" panose="020B0604030504040204" pitchFamily="34" charset="0"/>
              </a:rPr>
              <a:t>c – encaminhamento de ficha de inscrição e do comprovante de pagamento à Tesouraria da </a:t>
            </a:r>
            <a:r>
              <a:rPr kumimoji="0" lang="pt-BR" altLang="pt-BR" sz="1000" b="1">
                <a:latin typeface="Verdana" panose="020B0604030504040204" pitchFamily="34" charset="0"/>
              </a:rPr>
              <a:t>ABPSA</a:t>
            </a:r>
            <a:r>
              <a:rPr kumimoji="0" lang="pt-BR" altLang="pt-BR" sz="1000">
                <a:latin typeface="Verdana" panose="020B0604030504040204" pitchFamily="34" charset="0"/>
              </a:rPr>
              <a:t>;</a:t>
            </a:r>
          </a:p>
          <a:p>
            <a:r>
              <a:rPr kumimoji="0" lang="pt-BR" altLang="pt-BR" sz="1000">
                <a:latin typeface="Verdana" panose="020B0604030504040204" pitchFamily="34" charset="0"/>
              </a:rPr>
              <a:t>d – comprovante que atesta a identidade do requisitante na categoria de associado assinalada na ficha de inscrição: xérox do </a:t>
            </a:r>
            <a:r>
              <a:rPr kumimoji="0" lang="pt-BR" altLang="pt-BR" sz="1000" b="1">
                <a:latin typeface="Verdana" panose="020B0604030504040204" pitchFamily="34" charset="0"/>
              </a:rPr>
              <a:t>CNPJ </a:t>
            </a:r>
            <a:r>
              <a:rPr kumimoji="0" lang="pt-BR" altLang="pt-BR" sz="1000">
                <a:latin typeface="Verdana" panose="020B0604030504040204" pitchFamily="34" charset="0"/>
              </a:rPr>
              <a:t>para a categoria </a:t>
            </a:r>
            <a:r>
              <a:rPr kumimoji="0" lang="pt-BR" altLang="pt-BR" sz="1000" b="1">
                <a:latin typeface="Verdana" panose="020B0604030504040204" pitchFamily="34" charset="0"/>
              </a:rPr>
              <a:t>pessoa jurídica</a:t>
            </a:r>
            <a:r>
              <a:rPr kumimoji="0" lang="pt-BR" altLang="pt-BR" sz="1000">
                <a:latin typeface="Verdana" panose="020B0604030504040204" pitchFamily="34" charset="0"/>
              </a:rPr>
              <a:t>, xérox do diploma de graduação para a categoria </a:t>
            </a:r>
            <a:r>
              <a:rPr kumimoji="0" lang="pt-BR" altLang="pt-BR" sz="1000" b="1">
                <a:latin typeface="Verdana" panose="020B0604030504040204" pitchFamily="34" charset="0"/>
              </a:rPr>
              <a:t>profissional</a:t>
            </a:r>
            <a:r>
              <a:rPr kumimoji="0" lang="pt-BR" altLang="pt-BR" sz="1000">
                <a:latin typeface="Verdana" panose="020B0604030504040204" pitchFamily="34" charset="0"/>
              </a:rPr>
              <a:t> e declaração de uma instituição de ensino superior, que reconheça o solicitante com aluno para a categoria </a:t>
            </a:r>
            <a:r>
              <a:rPr kumimoji="0" lang="pt-BR" altLang="pt-BR" sz="1000" b="1">
                <a:latin typeface="Verdana" panose="020B0604030504040204" pitchFamily="34" charset="0"/>
              </a:rPr>
              <a:t>estudante</a:t>
            </a:r>
            <a:r>
              <a:rPr kumimoji="0" lang="pt-BR" altLang="pt-BR" sz="1000">
                <a:latin typeface="Verdana" panose="020B0604030504040204" pitchFamily="34" charset="0"/>
              </a:rPr>
              <a:t>.</a:t>
            </a:r>
          </a:p>
          <a:p>
            <a:endParaRPr kumimoji="0" lang="pt-BR" altLang="pt-BR" sz="1000">
              <a:latin typeface="Verdana" panose="020B0604030504040204" pitchFamily="34" charset="0"/>
            </a:endParaRPr>
          </a:p>
          <a:p>
            <a:r>
              <a:rPr kumimoji="0" lang="pt-BR" altLang="pt-BR" sz="1000" b="1">
                <a:latin typeface="Verdana" panose="020B0604030504040204" pitchFamily="34" charset="0"/>
              </a:rPr>
              <a:t>ART. 6°</a:t>
            </a:r>
            <a:r>
              <a:rPr kumimoji="0" lang="pt-BR" altLang="pt-BR" sz="1000">
                <a:latin typeface="Verdana" panose="020B0604030504040204" pitchFamily="34" charset="0"/>
              </a:rPr>
              <a:t> - A análise do pedido de admissão e a aceitação como associado da </a:t>
            </a:r>
            <a:r>
              <a:rPr kumimoji="0" lang="pt-BR" altLang="pt-BR" sz="1000" b="1">
                <a:latin typeface="Verdana" panose="020B0604030504040204" pitchFamily="34" charset="0"/>
              </a:rPr>
              <a:t>ABPSA</a:t>
            </a:r>
            <a:r>
              <a:rPr kumimoji="0" lang="pt-BR" altLang="pt-BR" sz="1000">
                <a:latin typeface="Verdana" panose="020B0604030504040204" pitchFamily="34" charset="0"/>
              </a:rPr>
              <a:t> serão   feitas pela Diretoria que considerará:</a:t>
            </a:r>
          </a:p>
          <a:p>
            <a:r>
              <a:rPr kumimoji="0" lang="pt-BR" altLang="pt-BR" sz="1000">
                <a:latin typeface="Verdana" panose="020B0604030504040204" pitchFamily="34" charset="0"/>
              </a:rPr>
              <a:t>a - se o solicitante se encaixa na categoria de associado solicitada;</a:t>
            </a:r>
          </a:p>
          <a:p>
            <a:r>
              <a:rPr kumimoji="0" lang="pt-BR" altLang="pt-BR" sz="1000">
                <a:latin typeface="Verdana" panose="020B0604030504040204" pitchFamily="34" charset="0"/>
              </a:rPr>
              <a:t>b – se o solicitante poderia contribuir com o alcance dos objetivos da </a:t>
            </a:r>
            <a:r>
              <a:rPr kumimoji="0" lang="pt-BR" altLang="pt-BR" sz="1000" b="1">
                <a:latin typeface="Verdana" panose="020B0604030504040204" pitchFamily="34" charset="0"/>
              </a:rPr>
              <a:t>ABPSA.</a:t>
            </a:r>
          </a:p>
        </p:txBody>
      </p:sp>
      <p:grpSp>
        <p:nvGrpSpPr>
          <p:cNvPr id="101384" name="Group 8"/>
          <p:cNvGrpSpPr>
            <a:grpSpLocks/>
          </p:cNvGrpSpPr>
          <p:nvPr/>
        </p:nvGrpSpPr>
        <p:grpSpPr bwMode="auto">
          <a:xfrm>
            <a:off x="6894513" y="5940425"/>
            <a:ext cx="1260475" cy="344488"/>
            <a:chOff x="4933" y="3969"/>
            <a:chExt cx="794" cy="217"/>
          </a:xfrm>
        </p:grpSpPr>
        <p:graphicFrame>
          <p:nvGraphicFramePr>
            <p:cNvPr id="101385" name="Object 9">
              <a:hlinkClick r:id="rId3" action="ppaction://hlinksldjump"/>
            </p:cNvPr>
            <p:cNvGraphicFramePr>
              <a:graphicFrameLocks noChangeAspect="1"/>
            </p:cNvGraphicFramePr>
            <p:nvPr/>
          </p:nvGraphicFramePr>
          <p:xfrm>
            <a:off x="5432" y="3969"/>
            <a:ext cx="295" cy="217"/>
          </p:xfrm>
          <a:graphic>
            <a:graphicData uri="http://schemas.openxmlformats.org/presentationml/2006/ole">
              <mc:AlternateContent xmlns:mc="http://schemas.openxmlformats.org/markup-compatibility/2006">
                <mc:Choice xmlns:v="urn:schemas-microsoft-com:vml" Requires="v">
                  <p:oleObj spid="_x0000_s101392" name="Imagem de Bitmap" r:id="rId4" imgW="790476" imgH="581106" progId="Paint.Picture">
                    <p:embed/>
                  </p:oleObj>
                </mc:Choice>
                <mc:Fallback>
                  <p:oleObj name="Imagem de Bitmap" r:id="rId4" imgW="790476" imgH="581106" progId="Paint.Picture">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2" y="3969"/>
                          <a:ext cx="295"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1386" name="WordArt 10">
              <a:hlinkClick r:id="rId3" action="ppaction://hlinksldjump"/>
            </p:cNvPr>
            <p:cNvSpPr>
              <a:spLocks noChangeArrowheads="1" noChangeShapeType="1" noTextEdit="1"/>
            </p:cNvSpPr>
            <p:nvPr/>
          </p:nvSpPr>
          <p:spPr bwMode="auto">
            <a:xfrm>
              <a:off x="4933" y="4014"/>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Seguinte</a:t>
              </a:r>
            </a:p>
          </p:txBody>
        </p:sp>
      </p:grpSp>
      <p:grpSp>
        <p:nvGrpSpPr>
          <p:cNvPr id="101387" name="Group 11"/>
          <p:cNvGrpSpPr>
            <a:grpSpLocks/>
          </p:cNvGrpSpPr>
          <p:nvPr/>
        </p:nvGrpSpPr>
        <p:grpSpPr bwMode="auto">
          <a:xfrm>
            <a:off x="3546475" y="5940425"/>
            <a:ext cx="1208088" cy="347663"/>
            <a:chOff x="4865" y="3606"/>
            <a:chExt cx="761" cy="219"/>
          </a:xfrm>
        </p:grpSpPr>
        <p:graphicFrame>
          <p:nvGraphicFramePr>
            <p:cNvPr id="101388" name="Object 12">
              <a:hlinkClick r:id="rId6" action="ppaction://hlinksldjump"/>
            </p:cNvPr>
            <p:cNvGraphicFramePr>
              <a:graphicFrameLocks noChangeAspect="1"/>
            </p:cNvGraphicFramePr>
            <p:nvPr/>
          </p:nvGraphicFramePr>
          <p:xfrm>
            <a:off x="4865" y="3606"/>
            <a:ext cx="295" cy="219"/>
          </p:xfrm>
          <a:graphic>
            <a:graphicData uri="http://schemas.openxmlformats.org/presentationml/2006/ole">
              <mc:AlternateContent xmlns:mc="http://schemas.openxmlformats.org/markup-compatibility/2006">
                <mc:Choice xmlns:v="urn:schemas-microsoft-com:vml" Requires="v">
                  <p:oleObj spid="_x0000_s101393" name="Foto do Photo Editor" r:id="rId7" imgW="781159" imgH="581106" progId="MSPhotoEd.3">
                    <p:embed/>
                  </p:oleObj>
                </mc:Choice>
                <mc:Fallback>
                  <p:oleObj name="Foto do Photo Editor" r:id="rId7" imgW="781159" imgH="581106" progId="MSPhotoEd.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5" y="3606"/>
                          <a:ext cx="295"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1389" name="WordArt 13">
              <a:hlinkClick r:id="rId6" action="ppaction://hlinksldjump"/>
            </p:cNvPr>
            <p:cNvSpPr>
              <a:spLocks noChangeArrowheads="1" noChangeShapeType="1" noTextEdit="1"/>
            </p:cNvSpPr>
            <p:nvPr/>
          </p:nvSpPr>
          <p:spPr bwMode="auto">
            <a:xfrm>
              <a:off x="5182" y="3651"/>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Anterior</a:t>
              </a:r>
            </a:p>
          </p:txBody>
        </p:sp>
      </p:grpSp>
      <p:sp>
        <p:nvSpPr>
          <p:cNvPr id="101390" name="WordArt 14"/>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ABPSA</a:t>
            </a:r>
          </a:p>
        </p:txBody>
      </p:sp>
      <p:sp>
        <p:nvSpPr>
          <p:cNvPr id="101391" name="WordArt 15"/>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ABPSA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3427"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3430" name="Text Box 6"/>
          <p:cNvSpPr txBox="1">
            <a:spLocks noChangeArrowheads="1"/>
          </p:cNvSpPr>
          <p:nvPr/>
        </p:nvSpPr>
        <p:spPr bwMode="auto">
          <a:xfrm>
            <a:off x="3475038" y="1168400"/>
            <a:ext cx="4860925" cy="466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000" b="1">
                <a:latin typeface="Verdana" panose="020B0604030504040204" pitchFamily="34" charset="0"/>
              </a:rPr>
              <a:t>ART. 7° - </a:t>
            </a:r>
            <a:r>
              <a:rPr kumimoji="0" lang="pt-BR" altLang="pt-BR" sz="1000">
                <a:latin typeface="Verdana" panose="020B0604030504040204" pitchFamily="34" charset="0"/>
              </a:rPr>
              <a:t>O associado de qualquer categoria poderá ser excluído por justa causa da </a:t>
            </a:r>
            <a:r>
              <a:rPr kumimoji="0" lang="pt-BR" altLang="pt-BR" sz="1000" b="1">
                <a:latin typeface="Verdana" panose="020B0604030504040204" pitchFamily="34" charset="0"/>
              </a:rPr>
              <a:t>ABPSA</a:t>
            </a:r>
            <a:r>
              <a:rPr kumimoji="0" lang="pt-BR" altLang="pt-BR" sz="1000">
                <a:latin typeface="Verdana" panose="020B0604030504040204" pitchFamily="34" charset="0"/>
              </a:rPr>
              <a:t>, caso não mantenha em dia sua anuidade, sanção a ser aplicada pela Diretoria, após o exercício do direito de defesa. Da decisão caberá recurso à Assembléia Geral.</a:t>
            </a:r>
          </a:p>
          <a:p>
            <a:r>
              <a:rPr kumimoji="0" lang="pt-BR" altLang="pt-BR" sz="1000">
                <a:latin typeface="Verdana" panose="020B0604030504040204" pitchFamily="34" charset="0"/>
              </a:rPr>
              <a:t>a - o associado poderá desligar-se através de ato voluntário encaminhado por escrito para diretoria da </a:t>
            </a:r>
            <a:r>
              <a:rPr kumimoji="0" lang="pt-BR" altLang="pt-BR" sz="1000" b="1">
                <a:latin typeface="Verdana" panose="020B0604030504040204" pitchFamily="34" charset="0"/>
              </a:rPr>
              <a:t>ABPSA.</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8°</a:t>
            </a:r>
            <a:r>
              <a:rPr kumimoji="0" lang="pt-BR" altLang="pt-BR" sz="1000">
                <a:latin typeface="Verdana" panose="020B0604030504040204" pitchFamily="34" charset="0"/>
              </a:rPr>
              <a:t> - Somente serão considerados membros da </a:t>
            </a:r>
            <a:r>
              <a:rPr kumimoji="0" lang="pt-BR" altLang="pt-BR" sz="1000" b="1">
                <a:latin typeface="Verdana" panose="020B0604030504040204" pitchFamily="34" charset="0"/>
              </a:rPr>
              <a:t>ABPSA </a:t>
            </a:r>
            <a:r>
              <a:rPr kumimoji="0" lang="pt-BR" altLang="pt-BR" sz="1000">
                <a:latin typeface="Verdana" panose="020B0604030504040204" pitchFamily="34" charset="0"/>
              </a:rPr>
              <a:t> aqueles que estiverem quites com a Tesouraria, não havendo entre as categorias qualquer distinção de direitos e deveres, exceto as previstas nos parágrafos abaixo:</a:t>
            </a:r>
          </a:p>
          <a:p>
            <a:r>
              <a:rPr kumimoji="0" lang="pt-BR" altLang="pt-BR" sz="1000">
                <a:latin typeface="Verdana" panose="020B0604030504040204" pitchFamily="34" charset="0"/>
              </a:rPr>
              <a:t>§1º - A contribuição anual a ser paga pelo associado </a:t>
            </a:r>
            <a:r>
              <a:rPr kumimoji="0" lang="pt-BR" altLang="pt-BR" sz="1000" b="1">
                <a:latin typeface="Verdana" panose="020B0604030504040204" pitchFamily="34" charset="0"/>
              </a:rPr>
              <a:t>profissional</a:t>
            </a:r>
            <a:r>
              <a:rPr kumimoji="0" lang="pt-BR" altLang="pt-BR" sz="1000">
                <a:latin typeface="Verdana" panose="020B0604030504040204" pitchFamily="34" charset="0"/>
              </a:rPr>
              <a:t> será equivalente à metade da contribuição devida pelo da categoria </a:t>
            </a:r>
            <a:r>
              <a:rPr kumimoji="0" lang="pt-BR" altLang="pt-BR" sz="1000" b="1">
                <a:latin typeface="Verdana" panose="020B0604030504040204" pitchFamily="34" charset="0"/>
              </a:rPr>
              <a:t>pessoa jurídica.</a:t>
            </a:r>
            <a:endParaRPr kumimoji="0" lang="pt-BR" altLang="pt-BR" sz="1000">
              <a:latin typeface="Verdana" panose="020B0604030504040204" pitchFamily="34" charset="0"/>
            </a:endParaRPr>
          </a:p>
          <a:p>
            <a:r>
              <a:rPr kumimoji="0" lang="pt-BR" altLang="pt-BR" sz="1000">
                <a:latin typeface="Verdana" panose="020B0604030504040204" pitchFamily="34" charset="0"/>
              </a:rPr>
              <a:t>§2º - A contribuição anual a ser paga pelo associado estudante será equivalente à metade da contribuição devida pelos membros da categoria </a:t>
            </a:r>
            <a:r>
              <a:rPr kumimoji="0" lang="pt-BR" altLang="pt-BR" sz="1000" b="1">
                <a:latin typeface="Verdana" panose="020B0604030504040204" pitchFamily="34" charset="0"/>
              </a:rPr>
              <a:t>profissional</a:t>
            </a:r>
            <a:r>
              <a:rPr kumimoji="0" lang="pt-BR" altLang="pt-BR" sz="1000">
                <a:latin typeface="Verdana" panose="020B0604030504040204" pitchFamily="34" charset="0"/>
              </a:rPr>
              <a:t>.</a:t>
            </a:r>
          </a:p>
          <a:p>
            <a:r>
              <a:rPr kumimoji="0" lang="pt-BR" altLang="pt-BR" sz="1000">
                <a:latin typeface="Verdana" panose="020B0604030504040204" pitchFamily="34" charset="0"/>
              </a:rPr>
              <a:t>§3º - Não poderão concorrer à Diretoria os associados da categoria </a:t>
            </a:r>
            <a:r>
              <a:rPr kumimoji="0" lang="pt-BR" altLang="pt-BR" sz="1000" b="1">
                <a:latin typeface="Verdana" panose="020B0604030504040204" pitchFamily="34" charset="0"/>
              </a:rPr>
              <a:t>pessoa jurídica</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9°</a:t>
            </a:r>
            <a:r>
              <a:rPr kumimoji="0" lang="pt-BR" altLang="pt-BR" sz="1000">
                <a:latin typeface="Verdana" panose="020B0604030504040204" pitchFamily="34" charset="0"/>
              </a:rPr>
              <a:t> - São direitos dos associados:</a:t>
            </a:r>
          </a:p>
          <a:p>
            <a:r>
              <a:rPr kumimoji="0" lang="pt-BR" altLang="pt-BR" sz="1000">
                <a:latin typeface="Verdana" panose="020B0604030504040204" pitchFamily="34" charset="0"/>
              </a:rPr>
              <a:t>a – votar e ser votado para os cargos eletivos, excluindo-se os associados da categoria pessoa jurídica,  após submetidos a um prazo de carência de 06 (seis) meses de sua inclusão como associados, contados da data de sua inscrição como associado;</a:t>
            </a:r>
          </a:p>
          <a:p>
            <a:r>
              <a:rPr kumimoji="0" lang="pt-BR" altLang="pt-BR" sz="1000">
                <a:latin typeface="Verdana" panose="020B0604030504040204" pitchFamily="34" charset="0"/>
              </a:rPr>
              <a:t>b – tomar parte nas Assembléias Gerais e Ordinárias.</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ART.10º</a:t>
            </a:r>
            <a:r>
              <a:rPr kumimoji="0" lang="pt-BR" altLang="pt-BR" sz="1000">
                <a:latin typeface="Verdana" panose="020B0604030504040204" pitchFamily="34" charset="0"/>
              </a:rPr>
              <a:t> - São deveres dos associados:</a:t>
            </a:r>
          </a:p>
          <a:p>
            <a:r>
              <a:rPr kumimoji="0" lang="pt-BR" altLang="pt-BR" sz="1000">
                <a:latin typeface="Verdana" panose="020B0604030504040204" pitchFamily="34" charset="0"/>
              </a:rPr>
              <a:t>a – cumprir as disposições estatutárias e regimentais;</a:t>
            </a:r>
          </a:p>
          <a:p>
            <a:r>
              <a:rPr kumimoji="0" lang="pt-BR" altLang="pt-BR" sz="1000">
                <a:latin typeface="Verdana" panose="020B0604030504040204" pitchFamily="34" charset="0"/>
              </a:rPr>
              <a:t>b – acatar as determinações da Diretoria.</a:t>
            </a:r>
          </a:p>
        </p:txBody>
      </p:sp>
      <p:sp>
        <p:nvSpPr>
          <p:cNvPr id="103440" name="WordArt 16"/>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ABPSA</a:t>
            </a:r>
          </a:p>
        </p:txBody>
      </p:sp>
      <p:sp>
        <p:nvSpPr>
          <p:cNvPr id="103441" name="WordArt 17"/>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ABPSA</a:t>
            </a:r>
          </a:p>
        </p:txBody>
      </p:sp>
      <p:sp>
        <p:nvSpPr>
          <p:cNvPr id="103442" name="WordArt 18"/>
          <p:cNvSpPr>
            <a:spLocks noChangeArrowheads="1" noChangeShapeType="1" noTextEdit="1"/>
          </p:cNvSpPr>
          <p:nvPr/>
        </p:nvSpPr>
        <p:spPr bwMode="auto">
          <a:xfrm>
            <a:off x="7254875" y="936625"/>
            <a:ext cx="19081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Estatuto Social</a:t>
            </a:r>
          </a:p>
        </p:txBody>
      </p:sp>
      <p:grpSp>
        <p:nvGrpSpPr>
          <p:cNvPr id="103443" name="Group 19"/>
          <p:cNvGrpSpPr>
            <a:grpSpLocks/>
          </p:cNvGrpSpPr>
          <p:nvPr/>
        </p:nvGrpSpPr>
        <p:grpSpPr bwMode="auto">
          <a:xfrm>
            <a:off x="6894513" y="5940425"/>
            <a:ext cx="1260475" cy="344488"/>
            <a:chOff x="4933" y="3969"/>
            <a:chExt cx="794" cy="217"/>
          </a:xfrm>
        </p:grpSpPr>
        <p:graphicFrame>
          <p:nvGraphicFramePr>
            <p:cNvPr id="103444" name="Object 20">
              <a:hlinkClick r:id="rId3" action="ppaction://hlinksldjump"/>
            </p:cNvPr>
            <p:cNvGraphicFramePr>
              <a:graphicFrameLocks noChangeAspect="1"/>
            </p:cNvGraphicFramePr>
            <p:nvPr/>
          </p:nvGraphicFramePr>
          <p:xfrm>
            <a:off x="5432" y="3969"/>
            <a:ext cx="295" cy="217"/>
          </p:xfrm>
          <a:graphic>
            <a:graphicData uri="http://schemas.openxmlformats.org/presentationml/2006/ole">
              <mc:AlternateContent xmlns:mc="http://schemas.openxmlformats.org/markup-compatibility/2006">
                <mc:Choice xmlns:v="urn:schemas-microsoft-com:vml" Requires="v">
                  <p:oleObj spid="_x0000_s103449" name="Imagem de Bitmap" r:id="rId4" imgW="790476" imgH="581106" progId="Paint.Picture">
                    <p:embed/>
                  </p:oleObj>
                </mc:Choice>
                <mc:Fallback>
                  <p:oleObj name="Imagem de Bitmap" r:id="rId4" imgW="790476" imgH="581106" progId="Paint.Picture">
                    <p:embed/>
                    <p:pic>
                      <p:nvPicPr>
                        <p:cNvPr id="0" name="Object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2" y="3969"/>
                          <a:ext cx="295"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445" name="WordArt 21">
              <a:hlinkClick r:id="rId3" action="ppaction://hlinksldjump"/>
            </p:cNvPr>
            <p:cNvSpPr>
              <a:spLocks noChangeArrowheads="1" noChangeShapeType="1" noTextEdit="1"/>
            </p:cNvSpPr>
            <p:nvPr/>
          </p:nvSpPr>
          <p:spPr bwMode="auto">
            <a:xfrm>
              <a:off x="4933" y="4014"/>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Seguinte</a:t>
              </a:r>
            </a:p>
          </p:txBody>
        </p:sp>
      </p:grpSp>
      <p:grpSp>
        <p:nvGrpSpPr>
          <p:cNvPr id="103446" name="Group 22"/>
          <p:cNvGrpSpPr>
            <a:grpSpLocks/>
          </p:cNvGrpSpPr>
          <p:nvPr/>
        </p:nvGrpSpPr>
        <p:grpSpPr bwMode="auto">
          <a:xfrm>
            <a:off x="3546475" y="5940425"/>
            <a:ext cx="1208088" cy="347663"/>
            <a:chOff x="4865" y="3606"/>
            <a:chExt cx="761" cy="219"/>
          </a:xfrm>
        </p:grpSpPr>
        <p:graphicFrame>
          <p:nvGraphicFramePr>
            <p:cNvPr id="103447" name="Object 23">
              <a:hlinkClick r:id="rId6" action="ppaction://hlinksldjump"/>
            </p:cNvPr>
            <p:cNvGraphicFramePr>
              <a:graphicFrameLocks noChangeAspect="1"/>
            </p:cNvGraphicFramePr>
            <p:nvPr/>
          </p:nvGraphicFramePr>
          <p:xfrm>
            <a:off x="4865" y="3606"/>
            <a:ext cx="295" cy="219"/>
          </p:xfrm>
          <a:graphic>
            <a:graphicData uri="http://schemas.openxmlformats.org/presentationml/2006/ole">
              <mc:AlternateContent xmlns:mc="http://schemas.openxmlformats.org/markup-compatibility/2006">
                <mc:Choice xmlns:v="urn:schemas-microsoft-com:vml" Requires="v">
                  <p:oleObj spid="_x0000_s103450" name="Foto do Photo Editor" r:id="rId7" imgW="781159" imgH="581106" progId="MSPhotoEd.3">
                    <p:embed/>
                  </p:oleObj>
                </mc:Choice>
                <mc:Fallback>
                  <p:oleObj name="Foto do Photo Editor" r:id="rId7" imgW="781159" imgH="581106" progId="MSPhotoEd.3">
                    <p:embed/>
                    <p:pic>
                      <p:nvPicPr>
                        <p:cNvPr id="0" name="Object 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5" y="3606"/>
                          <a:ext cx="295"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448" name="WordArt 24">
              <a:hlinkClick r:id="rId6" action="ppaction://hlinksldjump"/>
            </p:cNvPr>
            <p:cNvSpPr>
              <a:spLocks noChangeArrowheads="1" noChangeShapeType="1" noTextEdit="1"/>
            </p:cNvSpPr>
            <p:nvPr/>
          </p:nvSpPr>
          <p:spPr bwMode="auto">
            <a:xfrm>
              <a:off x="5182" y="3651"/>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Anterior</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4451"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4454" name="Text Box 6"/>
          <p:cNvSpPr txBox="1">
            <a:spLocks noChangeArrowheads="1"/>
          </p:cNvSpPr>
          <p:nvPr/>
        </p:nvSpPr>
        <p:spPr bwMode="auto">
          <a:xfrm>
            <a:off x="3475038" y="1079500"/>
            <a:ext cx="4860925" cy="390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000" b="1">
                <a:latin typeface="Verdana" panose="020B0604030504040204" pitchFamily="34" charset="0"/>
              </a:rPr>
              <a:t>CAPÍTULO III - Dos órgãos deliberativos</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11º</a:t>
            </a:r>
            <a:r>
              <a:rPr kumimoji="0" lang="pt-BR" altLang="pt-BR" sz="1000">
                <a:latin typeface="Verdana" panose="020B0604030504040204" pitchFamily="34" charset="0"/>
              </a:rPr>
              <a:t> - São órgãos deliberativos da </a:t>
            </a:r>
            <a:r>
              <a:rPr kumimoji="0" lang="pt-BR" altLang="pt-BR" sz="1000" b="1">
                <a:latin typeface="Verdana" panose="020B0604030504040204" pitchFamily="34" charset="0"/>
              </a:rPr>
              <a:t>ABPSA:</a:t>
            </a:r>
            <a:endParaRPr kumimoji="0" lang="pt-BR" altLang="pt-BR" sz="1000">
              <a:latin typeface="Verdana" panose="020B0604030504040204" pitchFamily="34" charset="0"/>
            </a:endParaRPr>
          </a:p>
          <a:p>
            <a:r>
              <a:rPr kumimoji="0" lang="pt-BR" altLang="pt-BR" sz="1000">
                <a:latin typeface="Verdana" panose="020B0604030504040204" pitchFamily="34" charset="0"/>
              </a:rPr>
              <a:t>a - A Assembléia Geral</a:t>
            </a:r>
            <a:r>
              <a:rPr kumimoji="0" lang="pt-BR" altLang="pt-BR" sz="1000" b="1">
                <a:latin typeface="Verdana" panose="020B0604030504040204" pitchFamily="34" charset="0"/>
              </a:rPr>
              <a:t>;</a:t>
            </a:r>
            <a:endParaRPr kumimoji="0" lang="pt-BR" altLang="pt-BR" sz="1000">
              <a:latin typeface="Verdana" panose="020B0604030504040204" pitchFamily="34" charset="0"/>
            </a:endParaRPr>
          </a:p>
          <a:p>
            <a:r>
              <a:rPr kumimoji="0" lang="pt-BR" altLang="pt-BR" sz="1000">
                <a:latin typeface="Verdana" panose="020B0604030504040204" pitchFamily="34" charset="0"/>
              </a:rPr>
              <a:t>b - A Diretoria;</a:t>
            </a:r>
          </a:p>
          <a:p>
            <a:r>
              <a:rPr kumimoji="0" lang="pt-BR" altLang="pt-BR" sz="1000">
                <a:latin typeface="Verdana" panose="020B0604030504040204" pitchFamily="34" charset="0"/>
              </a:rPr>
              <a:t>c - O Conselho Fiscal.</a:t>
            </a:r>
            <a:endParaRPr kumimoji="0" lang="pt-BR" altLang="pt-BR" sz="1000" b="1">
              <a:latin typeface="Verdana" panose="020B0604030504040204" pitchFamily="34" charset="0"/>
            </a:endParaRPr>
          </a:p>
          <a:p>
            <a:r>
              <a:rPr kumimoji="0" lang="pt-BR" altLang="pt-BR" sz="1000" b="1">
                <a:latin typeface="Verdana" panose="020B0604030504040204" pitchFamily="34" charset="0"/>
              </a:rPr>
              <a:t>          </a:t>
            </a:r>
          </a:p>
          <a:p>
            <a:r>
              <a:rPr kumimoji="0" lang="pt-BR" altLang="pt-BR" sz="1000" b="1">
                <a:latin typeface="Verdana" panose="020B0604030504040204" pitchFamily="34" charset="0"/>
              </a:rPr>
              <a:t>ART 12°</a:t>
            </a:r>
            <a:r>
              <a:rPr kumimoji="0" lang="pt-BR" altLang="pt-BR" sz="1000">
                <a:latin typeface="Verdana" panose="020B0604030504040204" pitchFamily="34" charset="0"/>
              </a:rPr>
              <a:t> - A </a:t>
            </a:r>
            <a:r>
              <a:rPr kumimoji="0" lang="pt-BR" altLang="pt-BR" sz="1000" b="1">
                <a:latin typeface="Verdana" panose="020B0604030504040204" pitchFamily="34" charset="0"/>
              </a:rPr>
              <a:t>Assembléia Geral</a:t>
            </a:r>
            <a:r>
              <a:rPr kumimoji="0" lang="pt-BR" altLang="pt-BR" sz="1000">
                <a:latin typeface="Verdana" panose="020B0604030504040204" pitchFamily="34" charset="0"/>
              </a:rPr>
              <a:t>, composta pelos associados, reunir-se-á ordinariamente uma vez por ano, constituindo-se no órgão supremo de deliberação da </a:t>
            </a:r>
            <a:r>
              <a:rPr kumimoji="0" lang="pt-BR" altLang="pt-BR" sz="1000" b="1">
                <a:latin typeface="Verdana" panose="020B0604030504040204" pitchFamily="34" charset="0"/>
              </a:rPr>
              <a:t>ABPSA</a:t>
            </a:r>
            <a:r>
              <a:rPr kumimoji="0" lang="pt-BR" altLang="pt-BR" sz="1000">
                <a:latin typeface="Verdana" panose="020B0604030504040204" pitchFamily="34" charset="0"/>
              </a:rPr>
              <a:t>.</a:t>
            </a:r>
          </a:p>
          <a:p>
            <a:endParaRPr kumimoji="0" lang="pt-BR" altLang="pt-BR" sz="1000">
              <a:latin typeface="Verdana" panose="020B0604030504040204" pitchFamily="34" charset="0"/>
            </a:endParaRPr>
          </a:p>
          <a:p>
            <a:r>
              <a:rPr kumimoji="0" lang="pt-BR" altLang="pt-BR" sz="1000">
                <a:latin typeface="Verdana" panose="020B0604030504040204" pitchFamily="34" charset="0"/>
              </a:rPr>
              <a:t>a - Compete à </a:t>
            </a:r>
            <a:r>
              <a:rPr kumimoji="0" lang="pt-BR" altLang="pt-BR" sz="1000" b="1">
                <a:latin typeface="Verdana" panose="020B0604030504040204" pitchFamily="34" charset="0"/>
              </a:rPr>
              <a:t>Assembléia Geral</a:t>
            </a:r>
            <a:r>
              <a:rPr kumimoji="0" lang="pt-BR" altLang="pt-BR" sz="1000">
                <a:latin typeface="Verdana" panose="020B0604030504040204" pitchFamily="34" charset="0"/>
              </a:rPr>
              <a:t> Avaliar e aprovar o Estatuto Social.</a:t>
            </a:r>
          </a:p>
          <a:p>
            <a:r>
              <a:rPr kumimoji="0" lang="pt-BR" altLang="pt-BR" sz="1000">
                <a:latin typeface="Verdana" panose="020B0604030504040204" pitchFamily="34" charset="0"/>
              </a:rPr>
              <a:t>b - Compete à  </a:t>
            </a:r>
            <a:r>
              <a:rPr kumimoji="0" lang="pt-BR" altLang="pt-BR" sz="1000" b="1">
                <a:latin typeface="Verdana" panose="020B0604030504040204" pitchFamily="34" charset="0"/>
              </a:rPr>
              <a:t>Assembléia Geral</a:t>
            </a:r>
            <a:r>
              <a:rPr kumimoji="0" lang="pt-BR" altLang="pt-BR" sz="1000">
                <a:latin typeface="Verdana" panose="020B0604030504040204" pitchFamily="34" charset="0"/>
              </a:rPr>
              <a:t>  eleger os membros da Diretoria e do Conselho Fiscal;</a:t>
            </a:r>
          </a:p>
          <a:p>
            <a:r>
              <a:rPr kumimoji="0" lang="pt-BR" altLang="pt-BR" sz="1000">
                <a:latin typeface="Verdana" panose="020B0604030504040204" pitchFamily="34" charset="0"/>
              </a:rPr>
              <a:t>c - Compete à </a:t>
            </a:r>
            <a:r>
              <a:rPr kumimoji="0" lang="pt-BR" altLang="pt-BR" sz="1000" b="1">
                <a:latin typeface="Verdana" panose="020B0604030504040204" pitchFamily="34" charset="0"/>
              </a:rPr>
              <a:t>Assembléia Geral</a:t>
            </a:r>
            <a:r>
              <a:rPr kumimoji="0" lang="pt-BR" altLang="pt-BR" sz="1000">
                <a:latin typeface="Verdana" panose="020B0604030504040204" pitchFamily="34" charset="0"/>
              </a:rPr>
              <a:t> avaliar e aprovar os relatórios da Diretoria;</a:t>
            </a:r>
          </a:p>
          <a:p>
            <a:r>
              <a:rPr kumimoji="0" lang="pt-BR" altLang="pt-BR" sz="1000">
                <a:latin typeface="Verdana" panose="020B0604030504040204" pitchFamily="34" charset="0"/>
              </a:rPr>
              <a:t>d - Compete à </a:t>
            </a:r>
            <a:r>
              <a:rPr kumimoji="0" lang="pt-BR" altLang="pt-BR" sz="1000" b="1">
                <a:latin typeface="Verdana" panose="020B0604030504040204" pitchFamily="34" charset="0"/>
              </a:rPr>
              <a:t>Assembléia Geral</a:t>
            </a:r>
            <a:r>
              <a:rPr kumimoji="0" lang="pt-BR" altLang="pt-BR" sz="1000">
                <a:latin typeface="Verdana" panose="020B0604030504040204" pitchFamily="34" charset="0"/>
              </a:rPr>
              <a:t> avaliar e aprovar os relatórios do Conselho Fiscal;</a:t>
            </a:r>
          </a:p>
          <a:p>
            <a:r>
              <a:rPr kumimoji="0" lang="pt-BR" altLang="pt-BR" sz="1000">
                <a:latin typeface="Verdana" panose="020B0604030504040204" pitchFamily="34" charset="0"/>
              </a:rPr>
              <a:t>e - Compete à </a:t>
            </a:r>
            <a:r>
              <a:rPr kumimoji="0" lang="pt-BR" altLang="pt-BR" sz="1000" b="1">
                <a:latin typeface="Verdana" panose="020B0604030504040204" pitchFamily="34" charset="0"/>
              </a:rPr>
              <a:t>Assembléia Geral</a:t>
            </a:r>
            <a:r>
              <a:rPr kumimoji="0" lang="pt-BR" altLang="pt-BR" sz="1000">
                <a:latin typeface="Verdana" panose="020B0604030504040204" pitchFamily="34" charset="0"/>
              </a:rPr>
              <a:t> julgar e tomar decisão sobre os recursos dos associados.</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Parágrafo Único </a:t>
            </a:r>
            <a:r>
              <a:rPr kumimoji="0" lang="pt-BR" altLang="pt-BR" sz="1000">
                <a:latin typeface="Verdana" panose="020B0604030504040204" pitchFamily="34" charset="0"/>
              </a:rPr>
              <a:t>– Poderá ser convocada extraordinariamente a Assembléia Geral em qualquer época, seja pelo Presidente ou pela maioria da Diretoria. É garantido a 1/5  dos associados o direito de promove-la.</a:t>
            </a:r>
          </a:p>
        </p:txBody>
      </p:sp>
      <p:sp>
        <p:nvSpPr>
          <p:cNvPr id="104461" name="WordArt 13"/>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ABPSA</a:t>
            </a:r>
          </a:p>
        </p:txBody>
      </p:sp>
      <p:sp>
        <p:nvSpPr>
          <p:cNvPr id="104462" name="WordArt 14"/>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ABPSA</a:t>
            </a:r>
          </a:p>
        </p:txBody>
      </p:sp>
      <p:sp>
        <p:nvSpPr>
          <p:cNvPr id="104463" name="WordArt 15"/>
          <p:cNvSpPr>
            <a:spLocks noChangeArrowheads="1" noChangeShapeType="1" noTextEdit="1"/>
          </p:cNvSpPr>
          <p:nvPr/>
        </p:nvSpPr>
        <p:spPr bwMode="auto">
          <a:xfrm>
            <a:off x="7254875" y="936625"/>
            <a:ext cx="19081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Estatuto Social</a:t>
            </a:r>
          </a:p>
        </p:txBody>
      </p:sp>
      <p:grpSp>
        <p:nvGrpSpPr>
          <p:cNvPr id="104464" name="Group 16"/>
          <p:cNvGrpSpPr>
            <a:grpSpLocks/>
          </p:cNvGrpSpPr>
          <p:nvPr/>
        </p:nvGrpSpPr>
        <p:grpSpPr bwMode="auto">
          <a:xfrm>
            <a:off x="6894513" y="5940425"/>
            <a:ext cx="1260475" cy="344488"/>
            <a:chOff x="4933" y="3969"/>
            <a:chExt cx="794" cy="217"/>
          </a:xfrm>
        </p:grpSpPr>
        <p:graphicFrame>
          <p:nvGraphicFramePr>
            <p:cNvPr id="104465" name="Object 17">
              <a:hlinkClick r:id="rId3" action="ppaction://hlinksldjump"/>
            </p:cNvPr>
            <p:cNvGraphicFramePr>
              <a:graphicFrameLocks noChangeAspect="1"/>
            </p:cNvGraphicFramePr>
            <p:nvPr/>
          </p:nvGraphicFramePr>
          <p:xfrm>
            <a:off x="5432" y="3969"/>
            <a:ext cx="295" cy="217"/>
          </p:xfrm>
          <a:graphic>
            <a:graphicData uri="http://schemas.openxmlformats.org/presentationml/2006/ole">
              <mc:AlternateContent xmlns:mc="http://schemas.openxmlformats.org/markup-compatibility/2006">
                <mc:Choice xmlns:v="urn:schemas-microsoft-com:vml" Requires="v">
                  <p:oleObj spid="_x0000_s104470" name="Imagem de Bitmap" r:id="rId4" imgW="790476" imgH="581106" progId="Paint.Picture">
                    <p:embed/>
                  </p:oleObj>
                </mc:Choice>
                <mc:Fallback>
                  <p:oleObj name="Imagem de Bitmap" r:id="rId4" imgW="790476" imgH="581106" progId="Paint.Picture">
                    <p:embed/>
                    <p:pic>
                      <p:nvPicPr>
                        <p:cNvPr id="0"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2" y="3969"/>
                          <a:ext cx="295"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4466" name="WordArt 18">
              <a:hlinkClick r:id="rId3" action="ppaction://hlinksldjump"/>
            </p:cNvPr>
            <p:cNvSpPr>
              <a:spLocks noChangeArrowheads="1" noChangeShapeType="1" noTextEdit="1"/>
            </p:cNvSpPr>
            <p:nvPr/>
          </p:nvSpPr>
          <p:spPr bwMode="auto">
            <a:xfrm>
              <a:off x="4933" y="4014"/>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Seguinte</a:t>
              </a:r>
            </a:p>
          </p:txBody>
        </p:sp>
      </p:grpSp>
      <p:grpSp>
        <p:nvGrpSpPr>
          <p:cNvPr id="104467" name="Group 19"/>
          <p:cNvGrpSpPr>
            <a:grpSpLocks/>
          </p:cNvGrpSpPr>
          <p:nvPr/>
        </p:nvGrpSpPr>
        <p:grpSpPr bwMode="auto">
          <a:xfrm>
            <a:off x="3546475" y="5940425"/>
            <a:ext cx="1208088" cy="347663"/>
            <a:chOff x="4865" y="3606"/>
            <a:chExt cx="761" cy="219"/>
          </a:xfrm>
        </p:grpSpPr>
        <p:graphicFrame>
          <p:nvGraphicFramePr>
            <p:cNvPr id="104468" name="Object 20">
              <a:hlinkClick r:id="rId6" action="ppaction://hlinksldjump"/>
            </p:cNvPr>
            <p:cNvGraphicFramePr>
              <a:graphicFrameLocks noChangeAspect="1"/>
            </p:cNvGraphicFramePr>
            <p:nvPr/>
          </p:nvGraphicFramePr>
          <p:xfrm>
            <a:off x="4865" y="3606"/>
            <a:ext cx="295" cy="219"/>
          </p:xfrm>
          <a:graphic>
            <a:graphicData uri="http://schemas.openxmlformats.org/presentationml/2006/ole">
              <mc:AlternateContent xmlns:mc="http://schemas.openxmlformats.org/markup-compatibility/2006">
                <mc:Choice xmlns:v="urn:schemas-microsoft-com:vml" Requires="v">
                  <p:oleObj spid="_x0000_s104471" name="Foto do Photo Editor" r:id="rId7" imgW="781159" imgH="581106" progId="MSPhotoEd.3">
                    <p:embed/>
                  </p:oleObj>
                </mc:Choice>
                <mc:Fallback>
                  <p:oleObj name="Foto do Photo Editor" r:id="rId7" imgW="781159" imgH="581106" progId="MSPhotoEd.3">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5" y="3606"/>
                          <a:ext cx="295"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4469" name="WordArt 21">
              <a:hlinkClick r:id="rId6" action="ppaction://hlinksldjump"/>
            </p:cNvPr>
            <p:cNvSpPr>
              <a:spLocks noChangeArrowheads="1" noChangeShapeType="1" noTextEdit="1"/>
            </p:cNvSpPr>
            <p:nvPr/>
          </p:nvSpPr>
          <p:spPr bwMode="auto">
            <a:xfrm>
              <a:off x="5182" y="3651"/>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Anterior</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5475"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5478" name="Text Box 6"/>
          <p:cNvSpPr txBox="1">
            <a:spLocks noChangeArrowheads="1"/>
          </p:cNvSpPr>
          <p:nvPr/>
        </p:nvSpPr>
        <p:spPr bwMode="auto">
          <a:xfrm>
            <a:off x="3475038" y="1176338"/>
            <a:ext cx="4860925" cy="451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000" b="1">
                <a:latin typeface="Verdana" panose="020B0604030504040204" pitchFamily="34" charset="0"/>
              </a:rPr>
              <a:t>ART. 13º</a:t>
            </a:r>
            <a:r>
              <a:rPr kumimoji="0" lang="pt-BR" altLang="pt-BR" sz="1000">
                <a:latin typeface="Verdana" panose="020B0604030504040204" pitchFamily="34" charset="0"/>
              </a:rPr>
              <a:t> - A </a:t>
            </a:r>
            <a:r>
              <a:rPr kumimoji="0" lang="pt-BR" altLang="pt-BR" sz="1000" b="1">
                <a:latin typeface="Verdana" panose="020B0604030504040204" pitchFamily="34" charset="0"/>
              </a:rPr>
              <a:t>ABPSA</a:t>
            </a:r>
            <a:r>
              <a:rPr kumimoji="0" lang="pt-BR" altLang="pt-BR" sz="1000">
                <a:latin typeface="Verdana" panose="020B0604030504040204" pitchFamily="34" charset="0"/>
              </a:rPr>
              <a:t> será administrada por uma Diretoria composta por seis membros: Presidente, Vice-Presidente, Secretário Geral, Secretário Assistente, Primeiro Tesoureiro e Segundo Tesoureiro, todos eleitos bienalmente, sendo permitida a reeleição por uma vez para a mesma função.</a:t>
            </a:r>
          </a:p>
          <a:p>
            <a:endParaRPr kumimoji="0" lang="pt-BR" altLang="pt-BR" sz="1000">
              <a:latin typeface="Verdana" panose="020B0604030504040204" pitchFamily="34" charset="0"/>
            </a:endParaRPr>
          </a:p>
          <a:p>
            <a:r>
              <a:rPr kumimoji="0" lang="pt-BR" altLang="pt-BR" sz="1000">
                <a:latin typeface="Verdana" panose="020B0604030504040204" pitchFamily="34" charset="0"/>
              </a:rPr>
              <a:t>§1º - Compete à Diretoria propor, à Assembléia Geral, políticas e estratégias para o alcance dos objetivos da </a:t>
            </a:r>
            <a:r>
              <a:rPr kumimoji="0" lang="pt-BR" altLang="pt-BR" sz="1000" b="1">
                <a:latin typeface="Verdana" panose="020B0604030504040204" pitchFamily="34" charset="0"/>
              </a:rPr>
              <a:t>ABPSA</a:t>
            </a:r>
            <a:r>
              <a:rPr kumimoji="0" lang="pt-BR" altLang="pt-BR" sz="1000">
                <a:latin typeface="Verdana" panose="020B0604030504040204" pitchFamily="34" charset="0"/>
              </a:rPr>
              <a:t>;</a:t>
            </a:r>
          </a:p>
          <a:p>
            <a:r>
              <a:rPr kumimoji="0" lang="pt-BR" altLang="pt-BR" sz="1000">
                <a:latin typeface="Verdana" panose="020B0604030504040204" pitchFamily="34" charset="0"/>
              </a:rPr>
              <a:t>§2º - Compete à Diretoria sugerir as atividades científicas a serem promovidas pela </a:t>
            </a:r>
            <a:r>
              <a:rPr kumimoji="0" lang="pt-BR" altLang="pt-BR" sz="1000" b="1">
                <a:latin typeface="Verdana" panose="020B0604030504040204" pitchFamily="34" charset="0"/>
              </a:rPr>
              <a:t>ABPSA</a:t>
            </a:r>
            <a:r>
              <a:rPr kumimoji="0" lang="pt-BR" altLang="pt-BR" sz="1000">
                <a:latin typeface="Verdana" panose="020B0604030504040204" pitchFamily="34" charset="0"/>
              </a:rPr>
              <a:t> e convocar Assembléias Ordinárias deliberativas;</a:t>
            </a:r>
          </a:p>
          <a:p>
            <a:r>
              <a:rPr kumimoji="0" lang="pt-BR" altLang="pt-BR" sz="1000">
                <a:latin typeface="Verdana" panose="020B0604030504040204" pitchFamily="34" charset="0"/>
              </a:rPr>
              <a:t>§3º - Compete ao Presidente e, no seu impedimento, ao Vice-Presidente da </a:t>
            </a:r>
            <a:r>
              <a:rPr kumimoji="0" lang="pt-BR" altLang="pt-BR" sz="1000" b="1">
                <a:latin typeface="Verdana" panose="020B0604030504040204" pitchFamily="34" charset="0"/>
              </a:rPr>
              <a:t>ABPSA</a:t>
            </a:r>
            <a:r>
              <a:rPr kumimoji="0" lang="pt-BR" altLang="pt-BR" sz="1000">
                <a:latin typeface="Verdana" panose="020B0604030504040204" pitchFamily="34" charset="0"/>
              </a:rPr>
              <a:t> representá-la judicial e extrajudicialmente, presidir Assembléias e atividades promovidas por esta associação;</a:t>
            </a:r>
          </a:p>
          <a:p>
            <a:r>
              <a:rPr kumimoji="0" lang="pt-BR" altLang="pt-BR" sz="1000">
                <a:latin typeface="Verdana" panose="020B0604030504040204" pitchFamily="34" charset="0"/>
              </a:rPr>
              <a:t>§4º - Compete ao Secretário Geral e, no seu impedimento, ao Secretário Assistente, a elaboração de atas da </a:t>
            </a:r>
            <a:r>
              <a:rPr kumimoji="0" lang="pt-BR" altLang="pt-BR" sz="1000" b="1">
                <a:latin typeface="Verdana" panose="020B0604030504040204" pitchFamily="34" charset="0"/>
              </a:rPr>
              <a:t>ABPSA</a:t>
            </a:r>
            <a:r>
              <a:rPr kumimoji="0" lang="pt-BR" altLang="pt-BR" sz="1000">
                <a:latin typeface="Verdana" panose="020B0604030504040204" pitchFamily="34" charset="0"/>
              </a:rPr>
              <a:t>;</a:t>
            </a:r>
          </a:p>
          <a:p>
            <a:r>
              <a:rPr kumimoji="0" lang="pt-BR" altLang="pt-BR" sz="1000">
                <a:latin typeface="Verdana" panose="020B0604030504040204" pitchFamily="34" charset="0"/>
              </a:rPr>
              <a:t>§5º - Compete ao Primeiro Tesoureiro e, no seu impedimento, ao Segundo Tesoureiro, a organização e arquivo de atas e documentos da </a:t>
            </a:r>
            <a:r>
              <a:rPr kumimoji="0" lang="pt-BR" altLang="pt-BR" sz="1000" b="1">
                <a:latin typeface="Verdana" panose="020B0604030504040204" pitchFamily="34" charset="0"/>
              </a:rPr>
              <a:t>ABPSA</a:t>
            </a:r>
            <a:r>
              <a:rPr kumimoji="0" lang="pt-BR" altLang="pt-BR" sz="1000">
                <a:latin typeface="Verdana" panose="020B0604030504040204" pitchFamily="34" charset="0"/>
              </a:rPr>
              <a:t>, bem como a administração de seus bens e imóveis e demais recursos;</a:t>
            </a:r>
          </a:p>
          <a:p>
            <a:r>
              <a:rPr kumimoji="0" lang="pt-BR" altLang="pt-BR" sz="1000">
                <a:latin typeface="Verdana" panose="020B0604030504040204" pitchFamily="34" charset="0"/>
              </a:rPr>
              <a:t>§ 6o – Compete ao Presidente ou ao Primeiro Tesoureiro firmar os atos de gestão financeira e patrimonial da </a:t>
            </a:r>
            <a:r>
              <a:rPr kumimoji="0" lang="pt-BR" altLang="pt-BR" sz="1000" b="1">
                <a:latin typeface="Verdana" panose="020B0604030504040204" pitchFamily="34" charset="0"/>
              </a:rPr>
              <a:t>ABPSA</a:t>
            </a:r>
            <a:r>
              <a:rPr kumimoji="0" lang="pt-BR" altLang="pt-BR" sz="1000">
                <a:latin typeface="Verdana" panose="020B0604030504040204" pitchFamily="34" charset="0"/>
              </a:rPr>
              <a:t>.</a:t>
            </a:r>
          </a:p>
          <a:p>
            <a:r>
              <a:rPr kumimoji="0" lang="pt-BR" altLang="pt-BR" sz="1000">
                <a:latin typeface="Verdana" panose="020B0604030504040204" pitchFamily="34" charset="0"/>
              </a:rPr>
              <a:t>§ 7º - Anualmente, a Diretoria deverá elaborar um plano orçamentário.</a:t>
            </a:r>
          </a:p>
          <a:p>
            <a:r>
              <a:rPr kumimoji="0" lang="pt-BR" altLang="pt-BR" sz="1000">
                <a:latin typeface="Verdana" panose="020B0604030504040204" pitchFamily="34" charset="0"/>
              </a:rPr>
              <a:t>§ 8º - Ao final de sua gestão, a Diretoria deverá elaborar relatório de suas atividades, com prestação de contas circunstanciada, submetendo-o à apreciação do Conselho Fiscal e à aprovação da Assembléia Geral.</a:t>
            </a:r>
          </a:p>
          <a:p>
            <a:r>
              <a:rPr kumimoji="0" lang="pt-BR" altLang="pt-BR" sz="1000">
                <a:latin typeface="Verdana" panose="020B0604030504040204" pitchFamily="34" charset="0"/>
              </a:rPr>
              <a:t>§ 9º - O valor da anuidade e das taxas a serem pagas pelos associados das diversas categorias e as condições de pagamento serão fixadas, anualmente, pela Diretoria.</a:t>
            </a:r>
          </a:p>
        </p:txBody>
      </p:sp>
      <p:sp>
        <p:nvSpPr>
          <p:cNvPr id="105485" name="WordArt 13"/>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ABPSA</a:t>
            </a:r>
          </a:p>
        </p:txBody>
      </p:sp>
      <p:sp>
        <p:nvSpPr>
          <p:cNvPr id="105486" name="WordArt 14"/>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ABPSA</a:t>
            </a:r>
          </a:p>
        </p:txBody>
      </p:sp>
      <p:sp>
        <p:nvSpPr>
          <p:cNvPr id="105487" name="WordArt 15"/>
          <p:cNvSpPr>
            <a:spLocks noChangeArrowheads="1" noChangeShapeType="1" noTextEdit="1"/>
          </p:cNvSpPr>
          <p:nvPr/>
        </p:nvSpPr>
        <p:spPr bwMode="auto">
          <a:xfrm>
            <a:off x="7254875" y="936625"/>
            <a:ext cx="19081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Estatuto Social</a:t>
            </a:r>
          </a:p>
        </p:txBody>
      </p:sp>
      <p:grpSp>
        <p:nvGrpSpPr>
          <p:cNvPr id="105488" name="Group 16"/>
          <p:cNvGrpSpPr>
            <a:grpSpLocks/>
          </p:cNvGrpSpPr>
          <p:nvPr/>
        </p:nvGrpSpPr>
        <p:grpSpPr bwMode="auto">
          <a:xfrm>
            <a:off x="6894513" y="5940425"/>
            <a:ext cx="1260475" cy="344488"/>
            <a:chOff x="4933" y="3969"/>
            <a:chExt cx="794" cy="217"/>
          </a:xfrm>
        </p:grpSpPr>
        <p:graphicFrame>
          <p:nvGraphicFramePr>
            <p:cNvPr id="105489" name="Object 17">
              <a:hlinkClick r:id="rId3" action="ppaction://hlinksldjump"/>
            </p:cNvPr>
            <p:cNvGraphicFramePr>
              <a:graphicFrameLocks noChangeAspect="1"/>
            </p:cNvGraphicFramePr>
            <p:nvPr/>
          </p:nvGraphicFramePr>
          <p:xfrm>
            <a:off x="5432" y="3969"/>
            <a:ext cx="295" cy="217"/>
          </p:xfrm>
          <a:graphic>
            <a:graphicData uri="http://schemas.openxmlformats.org/presentationml/2006/ole">
              <mc:AlternateContent xmlns:mc="http://schemas.openxmlformats.org/markup-compatibility/2006">
                <mc:Choice xmlns:v="urn:schemas-microsoft-com:vml" Requires="v">
                  <p:oleObj spid="_x0000_s105494" name="Imagem de Bitmap" r:id="rId4" imgW="790476" imgH="581106" progId="Paint.Picture">
                    <p:embed/>
                  </p:oleObj>
                </mc:Choice>
                <mc:Fallback>
                  <p:oleObj name="Imagem de Bitmap" r:id="rId4" imgW="790476" imgH="581106" progId="Paint.Picture">
                    <p:embed/>
                    <p:pic>
                      <p:nvPicPr>
                        <p:cNvPr id="0"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2" y="3969"/>
                          <a:ext cx="295"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5490" name="WordArt 18">
              <a:hlinkClick r:id="rId3" action="ppaction://hlinksldjump"/>
            </p:cNvPr>
            <p:cNvSpPr>
              <a:spLocks noChangeArrowheads="1" noChangeShapeType="1" noTextEdit="1"/>
            </p:cNvSpPr>
            <p:nvPr/>
          </p:nvSpPr>
          <p:spPr bwMode="auto">
            <a:xfrm>
              <a:off x="4933" y="4014"/>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Seguinte</a:t>
              </a:r>
            </a:p>
          </p:txBody>
        </p:sp>
      </p:grpSp>
      <p:grpSp>
        <p:nvGrpSpPr>
          <p:cNvPr id="105491" name="Group 19"/>
          <p:cNvGrpSpPr>
            <a:grpSpLocks/>
          </p:cNvGrpSpPr>
          <p:nvPr/>
        </p:nvGrpSpPr>
        <p:grpSpPr bwMode="auto">
          <a:xfrm>
            <a:off x="3546475" y="5940425"/>
            <a:ext cx="1208088" cy="347663"/>
            <a:chOff x="4865" y="3606"/>
            <a:chExt cx="761" cy="219"/>
          </a:xfrm>
        </p:grpSpPr>
        <p:graphicFrame>
          <p:nvGraphicFramePr>
            <p:cNvPr id="105492" name="Object 20">
              <a:hlinkClick r:id="rId6" action="ppaction://hlinksldjump"/>
            </p:cNvPr>
            <p:cNvGraphicFramePr>
              <a:graphicFrameLocks noChangeAspect="1"/>
            </p:cNvGraphicFramePr>
            <p:nvPr/>
          </p:nvGraphicFramePr>
          <p:xfrm>
            <a:off x="4865" y="3606"/>
            <a:ext cx="295" cy="219"/>
          </p:xfrm>
          <a:graphic>
            <a:graphicData uri="http://schemas.openxmlformats.org/presentationml/2006/ole">
              <mc:AlternateContent xmlns:mc="http://schemas.openxmlformats.org/markup-compatibility/2006">
                <mc:Choice xmlns:v="urn:schemas-microsoft-com:vml" Requires="v">
                  <p:oleObj spid="_x0000_s105495" name="Foto do Photo Editor" r:id="rId7" imgW="781159" imgH="581106" progId="MSPhotoEd.3">
                    <p:embed/>
                  </p:oleObj>
                </mc:Choice>
                <mc:Fallback>
                  <p:oleObj name="Foto do Photo Editor" r:id="rId7" imgW="781159" imgH="581106" progId="MSPhotoEd.3">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5" y="3606"/>
                          <a:ext cx="295"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5493" name="WordArt 21">
              <a:hlinkClick r:id="rId6" action="ppaction://hlinksldjump"/>
            </p:cNvPr>
            <p:cNvSpPr>
              <a:spLocks noChangeArrowheads="1" noChangeShapeType="1" noTextEdit="1"/>
            </p:cNvSpPr>
            <p:nvPr/>
          </p:nvSpPr>
          <p:spPr bwMode="auto">
            <a:xfrm>
              <a:off x="5182" y="3651"/>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Anterior</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6499"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6502" name="Text Box 6"/>
          <p:cNvSpPr txBox="1">
            <a:spLocks noChangeArrowheads="1"/>
          </p:cNvSpPr>
          <p:nvPr/>
        </p:nvSpPr>
        <p:spPr bwMode="auto">
          <a:xfrm>
            <a:off x="3475038" y="1157288"/>
            <a:ext cx="4860925" cy="420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000" b="1">
                <a:latin typeface="Verdana" panose="020B0604030504040204" pitchFamily="34" charset="0"/>
              </a:rPr>
              <a:t>ART. 14º</a:t>
            </a:r>
            <a:r>
              <a:rPr kumimoji="0" lang="pt-BR" altLang="pt-BR" sz="1000">
                <a:latin typeface="Verdana" panose="020B0604030504040204" pitchFamily="34" charset="0"/>
              </a:rPr>
              <a:t>. – Serão elegíveis para a Diretoria da </a:t>
            </a:r>
            <a:r>
              <a:rPr kumimoji="0" lang="pt-BR" altLang="pt-BR" sz="1000" b="1">
                <a:latin typeface="Verdana" panose="020B0604030504040204" pitchFamily="34" charset="0"/>
              </a:rPr>
              <a:t>ABPSA</a:t>
            </a:r>
            <a:r>
              <a:rPr kumimoji="0" lang="pt-BR" altLang="pt-BR" sz="1000">
                <a:latin typeface="Verdana" panose="020B0604030504040204" pitchFamily="34" charset="0"/>
              </a:rPr>
              <a:t> os membros associados profissionais que sejam psicólogos e pesquisadores  e contribuam para a construção do conhecimento na área de Psicologia da Saúde.</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15º</a:t>
            </a:r>
            <a:r>
              <a:rPr kumimoji="0" lang="pt-BR" altLang="pt-BR" sz="1000">
                <a:latin typeface="Verdana" panose="020B0604030504040204" pitchFamily="34" charset="0"/>
              </a:rPr>
              <a:t> - Os membros da Diretoria serão eleitos em data a ser fixada em cada biênio pela Assembléia Geral, sendo permitida a votação por correspondência.</a:t>
            </a:r>
          </a:p>
          <a:p>
            <a:r>
              <a:rPr kumimoji="0" lang="pt-BR" altLang="pt-BR" sz="1000">
                <a:latin typeface="Verdana" panose="020B0604030504040204" pitchFamily="34" charset="0"/>
              </a:rPr>
              <a:t>§ 1º - Os candidatos a cargos de Diretoria deverão apresentar sua inscrição perante a Assembléia Geral Ordinária que, imediatamente, antecede cada eleição bienal, sempre em chapa completa.</a:t>
            </a:r>
          </a:p>
          <a:p>
            <a:r>
              <a:rPr kumimoji="0" lang="pt-BR" altLang="pt-BR" sz="1000">
                <a:latin typeface="Verdana" panose="020B0604030504040204" pitchFamily="34" charset="0"/>
              </a:rPr>
              <a:t>§ 2º - Por ocasião das inscrições das chapas, estas deverão apresentar propostas quanto às diretrizes e políticas a serem seguidas na administração bienal da </a:t>
            </a:r>
            <a:r>
              <a:rPr kumimoji="0" lang="pt-BR" altLang="pt-BR" sz="1000" b="1">
                <a:latin typeface="Verdana" panose="020B0604030504040204" pitchFamily="34" charset="0"/>
              </a:rPr>
              <a:t>ABPSA</a:t>
            </a:r>
            <a:r>
              <a:rPr kumimoji="0" lang="pt-BR" altLang="pt-BR" sz="1000">
                <a:latin typeface="Verdana" panose="020B0604030504040204" pitchFamily="34" charset="0"/>
              </a:rPr>
              <a:t>, submetendo-as ao conhecimento da Assembléia Geral que as discutirá sem deliberar a respeito.</a:t>
            </a:r>
          </a:p>
          <a:p>
            <a:r>
              <a:rPr kumimoji="0" lang="pt-BR" altLang="pt-BR" sz="1000">
                <a:latin typeface="Verdana" panose="020B0604030504040204" pitchFamily="34" charset="0"/>
              </a:rPr>
              <a:t>§ 3º - No caso de eleição de substitutos para quaisquer cargos vagos, seja por morte, renúncia ou outros motivos, a escolha será feita pela Diretoria, que deverá submetê-la à apreciação da próxima Assembléia Geral.</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16º</a:t>
            </a:r>
            <a:r>
              <a:rPr kumimoji="0" lang="pt-BR" altLang="pt-BR" sz="1000">
                <a:latin typeface="Verdana" panose="020B0604030504040204" pitchFamily="34" charset="0"/>
              </a:rPr>
              <a:t> – A </a:t>
            </a:r>
            <a:r>
              <a:rPr kumimoji="0" lang="pt-BR" altLang="pt-BR" sz="1000" b="1">
                <a:latin typeface="Verdana" panose="020B0604030504040204" pitchFamily="34" charset="0"/>
              </a:rPr>
              <a:t>ABPSA</a:t>
            </a:r>
            <a:r>
              <a:rPr kumimoji="0" lang="pt-BR" altLang="pt-BR" sz="1000">
                <a:latin typeface="Verdana" panose="020B0604030504040204" pitchFamily="34" charset="0"/>
              </a:rPr>
              <a:t> será fiscalizada por um </a:t>
            </a:r>
            <a:r>
              <a:rPr kumimoji="0" lang="pt-BR" altLang="pt-BR" sz="1000" b="1">
                <a:latin typeface="Verdana" panose="020B0604030504040204" pitchFamily="34" charset="0"/>
              </a:rPr>
              <a:t>Conselho Fiscal</a:t>
            </a:r>
            <a:r>
              <a:rPr kumimoji="0" lang="pt-BR" altLang="pt-BR" sz="1000">
                <a:latin typeface="Verdana" panose="020B0604030504040204" pitchFamily="34" charset="0"/>
              </a:rPr>
              <a:t>, composto por três membros associados profissionais, cujas atribuições serão analisar e propor aprovação do relatório de prestação de contas da Diretoria.</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Parágrafo único</a:t>
            </a:r>
            <a:r>
              <a:rPr kumimoji="0" lang="pt-BR" altLang="pt-BR" sz="1000">
                <a:latin typeface="Verdana" panose="020B0604030504040204" pitchFamily="34" charset="0"/>
              </a:rPr>
              <a:t> – A eleição do Conselho Fiscal será realizada concomitantemente à eleição da Diretoria.</a:t>
            </a:r>
          </a:p>
        </p:txBody>
      </p:sp>
      <p:sp>
        <p:nvSpPr>
          <p:cNvPr id="106509" name="WordArt 13"/>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ABPSA</a:t>
            </a:r>
          </a:p>
        </p:txBody>
      </p:sp>
      <p:sp>
        <p:nvSpPr>
          <p:cNvPr id="106510" name="WordArt 14"/>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ABPSA</a:t>
            </a:r>
          </a:p>
        </p:txBody>
      </p:sp>
      <p:sp>
        <p:nvSpPr>
          <p:cNvPr id="106511" name="WordArt 15"/>
          <p:cNvSpPr>
            <a:spLocks noChangeArrowheads="1" noChangeShapeType="1" noTextEdit="1"/>
          </p:cNvSpPr>
          <p:nvPr/>
        </p:nvSpPr>
        <p:spPr bwMode="auto">
          <a:xfrm>
            <a:off x="7254875" y="936625"/>
            <a:ext cx="19081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Estatuto Social</a:t>
            </a:r>
          </a:p>
        </p:txBody>
      </p:sp>
      <p:grpSp>
        <p:nvGrpSpPr>
          <p:cNvPr id="106512" name="Group 16"/>
          <p:cNvGrpSpPr>
            <a:grpSpLocks/>
          </p:cNvGrpSpPr>
          <p:nvPr/>
        </p:nvGrpSpPr>
        <p:grpSpPr bwMode="auto">
          <a:xfrm>
            <a:off x="6894513" y="5940425"/>
            <a:ext cx="1260475" cy="344488"/>
            <a:chOff x="4933" y="3969"/>
            <a:chExt cx="794" cy="217"/>
          </a:xfrm>
        </p:grpSpPr>
        <p:graphicFrame>
          <p:nvGraphicFramePr>
            <p:cNvPr id="106513" name="Object 17">
              <a:hlinkClick r:id="rId3" action="ppaction://hlinksldjump"/>
            </p:cNvPr>
            <p:cNvGraphicFramePr>
              <a:graphicFrameLocks noChangeAspect="1"/>
            </p:cNvGraphicFramePr>
            <p:nvPr/>
          </p:nvGraphicFramePr>
          <p:xfrm>
            <a:off x="5432" y="3969"/>
            <a:ext cx="295" cy="217"/>
          </p:xfrm>
          <a:graphic>
            <a:graphicData uri="http://schemas.openxmlformats.org/presentationml/2006/ole">
              <mc:AlternateContent xmlns:mc="http://schemas.openxmlformats.org/markup-compatibility/2006">
                <mc:Choice xmlns:v="urn:schemas-microsoft-com:vml" Requires="v">
                  <p:oleObj spid="_x0000_s106518" name="Imagem de Bitmap" r:id="rId4" imgW="790476" imgH="581106" progId="Paint.Picture">
                    <p:embed/>
                  </p:oleObj>
                </mc:Choice>
                <mc:Fallback>
                  <p:oleObj name="Imagem de Bitmap" r:id="rId4" imgW="790476" imgH="581106" progId="Paint.Picture">
                    <p:embed/>
                    <p:pic>
                      <p:nvPicPr>
                        <p:cNvPr id="0"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2" y="3969"/>
                          <a:ext cx="295"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6514" name="WordArt 18">
              <a:hlinkClick r:id="rId3" action="ppaction://hlinksldjump"/>
            </p:cNvPr>
            <p:cNvSpPr>
              <a:spLocks noChangeArrowheads="1" noChangeShapeType="1" noTextEdit="1"/>
            </p:cNvSpPr>
            <p:nvPr/>
          </p:nvSpPr>
          <p:spPr bwMode="auto">
            <a:xfrm>
              <a:off x="4933" y="4014"/>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Seguinte</a:t>
              </a:r>
            </a:p>
          </p:txBody>
        </p:sp>
      </p:grpSp>
      <p:grpSp>
        <p:nvGrpSpPr>
          <p:cNvPr id="106515" name="Group 19"/>
          <p:cNvGrpSpPr>
            <a:grpSpLocks/>
          </p:cNvGrpSpPr>
          <p:nvPr/>
        </p:nvGrpSpPr>
        <p:grpSpPr bwMode="auto">
          <a:xfrm>
            <a:off x="3546475" y="5940425"/>
            <a:ext cx="1208088" cy="347663"/>
            <a:chOff x="4865" y="3606"/>
            <a:chExt cx="761" cy="219"/>
          </a:xfrm>
        </p:grpSpPr>
        <p:graphicFrame>
          <p:nvGraphicFramePr>
            <p:cNvPr id="106516" name="Object 20">
              <a:hlinkClick r:id="rId6" action="ppaction://hlinksldjump"/>
            </p:cNvPr>
            <p:cNvGraphicFramePr>
              <a:graphicFrameLocks noChangeAspect="1"/>
            </p:cNvGraphicFramePr>
            <p:nvPr/>
          </p:nvGraphicFramePr>
          <p:xfrm>
            <a:off x="4865" y="3606"/>
            <a:ext cx="295" cy="219"/>
          </p:xfrm>
          <a:graphic>
            <a:graphicData uri="http://schemas.openxmlformats.org/presentationml/2006/ole">
              <mc:AlternateContent xmlns:mc="http://schemas.openxmlformats.org/markup-compatibility/2006">
                <mc:Choice xmlns:v="urn:schemas-microsoft-com:vml" Requires="v">
                  <p:oleObj spid="_x0000_s106519" name="Foto do Photo Editor" r:id="rId7" imgW="781159" imgH="581106" progId="MSPhotoEd.3">
                    <p:embed/>
                  </p:oleObj>
                </mc:Choice>
                <mc:Fallback>
                  <p:oleObj name="Foto do Photo Editor" r:id="rId7" imgW="781159" imgH="581106" progId="MSPhotoEd.3">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5" y="3606"/>
                          <a:ext cx="295"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6517" name="WordArt 21">
              <a:hlinkClick r:id="rId6" action="ppaction://hlinksldjump"/>
            </p:cNvPr>
            <p:cNvSpPr>
              <a:spLocks noChangeArrowheads="1" noChangeShapeType="1" noTextEdit="1"/>
            </p:cNvSpPr>
            <p:nvPr/>
          </p:nvSpPr>
          <p:spPr bwMode="auto">
            <a:xfrm>
              <a:off x="5182" y="3651"/>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Anterior</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92" name="Rectangle 8"/>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67598" name="Rectangle 1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67628" name="WordArt 44"/>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Apresentação</a:t>
            </a:r>
          </a:p>
        </p:txBody>
      </p:sp>
      <p:sp>
        <p:nvSpPr>
          <p:cNvPr id="67642" name="WordArt 58"/>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Apresentação</a:t>
            </a:r>
          </a:p>
        </p:txBody>
      </p:sp>
      <p:sp>
        <p:nvSpPr>
          <p:cNvPr id="67643" name="Text Box 59"/>
          <p:cNvSpPr txBox="1">
            <a:spLocks noChangeArrowheads="1"/>
          </p:cNvSpPr>
          <p:nvPr/>
        </p:nvSpPr>
        <p:spPr bwMode="auto">
          <a:xfrm>
            <a:off x="3475038" y="1079500"/>
            <a:ext cx="4860925"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177800"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000">
                <a:latin typeface="Verdana" panose="020B0604030504040204" pitchFamily="34" charset="0"/>
              </a:rPr>
              <a:t>A Associação Brasileira de Psicologia da Saúde e a Universidade Metodista de São Paulo realizarão o Congresso Brasileiro de Psicologia da Saúde que terá como tema “Saúde e Ciclo de Vida”.</a:t>
            </a:r>
          </a:p>
          <a:p>
            <a:endParaRPr kumimoji="0" lang="pt-BR" altLang="pt-BR" sz="1000">
              <a:latin typeface="Verdana" panose="020B0604030504040204" pitchFamily="34" charset="0"/>
            </a:endParaRPr>
          </a:p>
          <a:p>
            <a:r>
              <a:rPr kumimoji="0" lang="pt-BR" altLang="pt-BR" sz="1000">
                <a:latin typeface="Verdana" panose="020B0604030504040204" pitchFamily="34" charset="0"/>
              </a:rPr>
              <a:t>O evento contará com profissionais da área da saúde, pesquisadores, estudantes e demais interessados, para discussões de temas contemporâneos, que demandam aprofundamentos e intervenções promotoras de saúde.</a:t>
            </a:r>
          </a:p>
          <a:p>
            <a:endParaRPr kumimoji="0" lang="pt-BR" altLang="pt-BR" sz="1000">
              <a:latin typeface="Verdana" panose="020B0604030504040204" pitchFamily="34" charset="0"/>
            </a:endParaRPr>
          </a:p>
          <a:p>
            <a:r>
              <a:rPr kumimoji="0" lang="pt-BR" altLang="pt-BR" sz="1000">
                <a:latin typeface="Verdana" panose="020B0604030504040204" pitchFamily="34" charset="0"/>
              </a:rPr>
              <a:t>O objetivo do Congresso é trazer contribuições científicas e profissionais para o enfrentamento e superação de questões complexas nas áreas social, econômica, ambiental, habitacional, emprego e violência.</a:t>
            </a:r>
          </a:p>
          <a:p>
            <a:endParaRPr kumimoji="0" lang="pt-BR" altLang="pt-BR" sz="1000">
              <a:latin typeface="Verdana" panose="020B0604030504040204" pitchFamily="34" charset="0"/>
            </a:endParaRPr>
          </a:p>
          <a:p>
            <a:r>
              <a:rPr kumimoji="0" lang="pt-BR" altLang="pt-BR" sz="1000">
                <a:latin typeface="Verdana" panose="020B0604030504040204" pitchFamily="34" charset="0"/>
              </a:rPr>
              <a:t>Como medida de proteção contra o esvaziamento teórico e conceitual, acompanhado de ações alienantes, acolhemos vivamente a diversidade de abordagens epistemológicas, teóricas, metodológicas e de intervenções em Psicologia de Saúde.</a:t>
            </a:r>
          </a:p>
          <a:p>
            <a:endParaRPr kumimoji="0" lang="pt-BR" altLang="pt-BR" sz="1000">
              <a:latin typeface="Verdana" panose="020B0604030504040204" pitchFamily="34" charset="0"/>
            </a:endParaRPr>
          </a:p>
          <a:p>
            <a:r>
              <a:rPr kumimoji="0" lang="pt-BR" altLang="pt-BR" sz="1000">
                <a:latin typeface="Verdana" panose="020B0604030504040204" pitchFamily="34" charset="0"/>
              </a:rPr>
              <a:t>Apesar dos avanços na atenção à saúde, muitas dificuldades históricas e culturais permanecem como a formação de equipes interdisciplinares na pesquisa e nas intervenções, interação entre setores sociais e maior ênfase em ações preventivas e curativas.</a:t>
            </a:r>
          </a:p>
          <a:p>
            <a:endParaRPr kumimoji="0" lang="pt-BR" altLang="pt-BR" sz="1000">
              <a:latin typeface="Verdana" panose="020B0604030504040204" pitchFamily="34" charset="0"/>
            </a:endParaRPr>
          </a:p>
          <a:p>
            <a:r>
              <a:rPr kumimoji="0" lang="pt-BR" altLang="pt-BR" sz="1000">
                <a:latin typeface="Verdana" panose="020B0604030504040204" pitchFamily="34" charset="0"/>
              </a:rPr>
              <a:t>A Psicologia da Saúde angaria contribuições para uma nova cultura promotora de saúde, voltada para a dignidade da vida de crianças, adolescentes, adultos e idosos.</a:t>
            </a:r>
          </a:p>
          <a:p>
            <a:endParaRPr kumimoji="0" lang="pt-BR" altLang="pt-BR" sz="1000">
              <a:latin typeface="Verdana" panose="020B0604030504040204" pitchFamily="34" charset="0"/>
            </a:endParaRPr>
          </a:p>
          <a:p>
            <a:r>
              <a:rPr kumimoji="0" lang="pt-BR" altLang="pt-BR" sz="1000">
                <a:latin typeface="Verdana" panose="020B0604030504040204" pitchFamily="34" charset="0"/>
              </a:rPr>
              <a:t>Sejam bem-vindos!</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Manuel Morgado Rezende</a:t>
            </a:r>
          </a:p>
          <a:p>
            <a:r>
              <a:rPr kumimoji="0" lang="pt-BR" altLang="pt-BR" sz="1000" b="1">
                <a:latin typeface="Verdana" panose="020B0604030504040204" pitchFamily="34" charset="0"/>
              </a:rPr>
              <a:t>Presidente da Associação Brasileira de Psicologia da Saúde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7523"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7526" name="Text Box 6"/>
          <p:cNvSpPr txBox="1">
            <a:spLocks noChangeArrowheads="1"/>
          </p:cNvSpPr>
          <p:nvPr/>
        </p:nvSpPr>
        <p:spPr bwMode="auto">
          <a:xfrm>
            <a:off x="3475038" y="1163638"/>
            <a:ext cx="4860925" cy="344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000" b="1">
                <a:latin typeface="Verdana" panose="020B0604030504040204" pitchFamily="34" charset="0"/>
              </a:rPr>
              <a:t>ART. 17°</a:t>
            </a:r>
            <a:r>
              <a:rPr kumimoji="0" lang="pt-BR" altLang="pt-BR" sz="1000">
                <a:latin typeface="Verdana" panose="020B0604030504040204" pitchFamily="34" charset="0"/>
              </a:rPr>
              <a:t> - Serão elegíveis para o </a:t>
            </a:r>
            <a:r>
              <a:rPr kumimoji="0" lang="pt-BR" altLang="pt-BR" sz="1000" b="1">
                <a:latin typeface="Verdana" panose="020B0604030504040204" pitchFamily="34" charset="0"/>
              </a:rPr>
              <a:t>Conselho Fiscal</a:t>
            </a:r>
            <a:r>
              <a:rPr kumimoji="0" lang="pt-BR" altLang="pt-BR" sz="1000">
                <a:latin typeface="Verdana" panose="020B0604030504040204" pitchFamily="34" charset="0"/>
              </a:rPr>
              <a:t> os membros associados profissionais que sejam psicólogos e pesquisadores e contribuam para a construção do conhecimento na área de Psicologia da Saúde.</a:t>
            </a:r>
          </a:p>
          <a:p>
            <a:r>
              <a:rPr kumimoji="0" lang="pt-BR" altLang="pt-BR" sz="1000">
                <a:latin typeface="Verdana" panose="020B0604030504040204" pitchFamily="34" charset="0"/>
              </a:rPr>
              <a:t>§ 1° - Os candidatos ao Conselho Fiscal deverão apresentar sua inscrição perante a Assembléia Geral Ordinária que, imediatamente, antecede cada eleição bienal.</a:t>
            </a:r>
          </a:p>
          <a:p>
            <a:r>
              <a:rPr kumimoji="0" lang="pt-BR" altLang="pt-BR" sz="1000">
                <a:latin typeface="Verdana" panose="020B0604030504040204" pitchFamily="34" charset="0"/>
              </a:rPr>
              <a:t>§ 2° - Os membros do Conselho Fiscal serão eleitos em anos intercalados à eleição da Diretoria, de modo que os mandatos dos dois órgãos não coincidam.</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CAPITULO IV - Dos recursos e do patrimônio</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18º</a:t>
            </a:r>
            <a:r>
              <a:rPr kumimoji="0" lang="pt-BR" altLang="pt-BR" sz="1000">
                <a:latin typeface="Verdana" panose="020B0604030504040204" pitchFamily="34" charset="0"/>
              </a:rPr>
              <a:t> - Os recursos da </a:t>
            </a:r>
            <a:r>
              <a:rPr kumimoji="0" lang="pt-BR" altLang="pt-BR" sz="1000" b="1">
                <a:latin typeface="Verdana" panose="020B0604030504040204" pitchFamily="34" charset="0"/>
              </a:rPr>
              <a:t>ABPSA</a:t>
            </a:r>
            <a:r>
              <a:rPr kumimoji="0" lang="pt-BR" altLang="pt-BR" sz="1000">
                <a:latin typeface="Verdana" panose="020B0604030504040204" pitchFamily="34" charset="0"/>
              </a:rPr>
              <a:t> serão provenientes de:</a:t>
            </a:r>
          </a:p>
          <a:p>
            <a:r>
              <a:rPr kumimoji="0" lang="pt-BR" altLang="pt-BR" sz="1000">
                <a:latin typeface="Verdana" panose="020B0604030504040204" pitchFamily="34" charset="0"/>
              </a:rPr>
              <a:t>a - das anuidades pagas por seus membros;</a:t>
            </a:r>
          </a:p>
          <a:p>
            <a:r>
              <a:rPr kumimoji="0" lang="pt-BR" altLang="pt-BR" sz="1000">
                <a:latin typeface="Verdana" panose="020B0604030504040204" pitchFamily="34" charset="0"/>
              </a:rPr>
              <a:t>b - da receita obtida com a realização de congressos,  cursos, conferências e outros eventos similares;</a:t>
            </a:r>
          </a:p>
          <a:p>
            <a:r>
              <a:rPr kumimoji="0" lang="pt-BR" altLang="pt-BR" sz="1000">
                <a:latin typeface="Verdana" panose="020B0604030504040204" pitchFamily="34" charset="0"/>
              </a:rPr>
              <a:t>c - de doações, legados, subsídios e outros ingressos que recebam aprovação da Diretoria.</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19º </a:t>
            </a:r>
            <a:r>
              <a:rPr kumimoji="0" lang="pt-BR" altLang="pt-BR" sz="1000">
                <a:latin typeface="Verdana" panose="020B0604030504040204" pitchFamily="34" charset="0"/>
              </a:rPr>
              <a:t>- O patrimônio da </a:t>
            </a:r>
            <a:r>
              <a:rPr kumimoji="0" lang="pt-BR" altLang="pt-BR" sz="1000" b="1">
                <a:latin typeface="Verdana" panose="020B0604030504040204" pitchFamily="34" charset="0"/>
              </a:rPr>
              <a:t>ABPSA </a:t>
            </a:r>
            <a:r>
              <a:rPr kumimoji="0" lang="pt-BR" altLang="pt-BR" sz="1000">
                <a:latin typeface="Verdana" panose="020B0604030504040204" pitchFamily="34" charset="0"/>
              </a:rPr>
              <a:t>será constituído de bens móveis provenientes de recursos previstos no </a:t>
            </a:r>
            <a:r>
              <a:rPr kumimoji="0" lang="pt-BR" altLang="pt-BR" sz="1000" b="1">
                <a:latin typeface="Verdana" panose="020B0604030504040204" pitchFamily="34" charset="0"/>
              </a:rPr>
              <a:t>ART.18</a:t>
            </a:r>
            <a:r>
              <a:rPr kumimoji="0" lang="pt-BR" altLang="pt-BR" sz="1000">
                <a:latin typeface="Verdana" panose="020B0604030504040204" pitchFamily="34" charset="0"/>
              </a:rPr>
              <a:t>, letras a, b e c.</a:t>
            </a:r>
          </a:p>
        </p:txBody>
      </p:sp>
      <p:grpSp>
        <p:nvGrpSpPr>
          <p:cNvPr id="107530" name="Group 10"/>
          <p:cNvGrpSpPr>
            <a:grpSpLocks/>
          </p:cNvGrpSpPr>
          <p:nvPr/>
        </p:nvGrpSpPr>
        <p:grpSpPr bwMode="auto">
          <a:xfrm>
            <a:off x="3582988" y="5989638"/>
            <a:ext cx="1208087" cy="347662"/>
            <a:chOff x="4865" y="3606"/>
            <a:chExt cx="761" cy="219"/>
          </a:xfrm>
        </p:grpSpPr>
        <p:graphicFrame>
          <p:nvGraphicFramePr>
            <p:cNvPr id="107531" name="Object 11">
              <a:hlinkClick r:id="rId3" action="ppaction://hlinksldjump"/>
            </p:cNvPr>
            <p:cNvGraphicFramePr>
              <a:graphicFrameLocks noChangeAspect="1"/>
            </p:cNvGraphicFramePr>
            <p:nvPr/>
          </p:nvGraphicFramePr>
          <p:xfrm>
            <a:off x="4865" y="3606"/>
            <a:ext cx="295" cy="219"/>
          </p:xfrm>
          <a:graphic>
            <a:graphicData uri="http://schemas.openxmlformats.org/presentationml/2006/ole">
              <mc:AlternateContent xmlns:mc="http://schemas.openxmlformats.org/markup-compatibility/2006">
                <mc:Choice xmlns:v="urn:schemas-microsoft-com:vml" Requires="v">
                  <p:oleObj spid="_x0000_s107539" name="Foto do Photo Editor" r:id="rId4" imgW="781159" imgH="581106" progId="MSPhotoEd.3">
                    <p:embed/>
                  </p:oleObj>
                </mc:Choice>
                <mc:Fallback>
                  <p:oleObj name="Foto do Photo Editor" r:id="rId4" imgW="781159" imgH="581106" progId="MSPhotoEd.3">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5" y="3606"/>
                          <a:ext cx="295"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7532" name="WordArt 12">
              <a:hlinkClick r:id="rId3" action="ppaction://hlinksldjump"/>
            </p:cNvPr>
            <p:cNvSpPr>
              <a:spLocks noChangeArrowheads="1" noChangeShapeType="1" noTextEdit="1"/>
            </p:cNvSpPr>
            <p:nvPr/>
          </p:nvSpPr>
          <p:spPr bwMode="auto">
            <a:xfrm>
              <a:off x="5182" y="3651"/>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Anterior</a:t>
              </a:r>
            </a:p>
          </p:txBody>
        </p:sp>
      </p:grpSp>
      <p:sp>
        <p:nvSpPr>
          <p:cNvPr id="107533" name="WordArt 13"/>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ABPSA</a:t>
            </a:r>
          </a:p>
        </p:txBody>
      </p:sp>
      <p:sp>
        <p:nvSpPr>
          <p:cNvPr id="107534" name="WordArt 14"/>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ABPSA</a:t>
            </a:r>
          </a:p>
        </p:txBody>
      </p:sp>
      <p:sp>
        <p:nvSpPr>
          <p:cNvPr id="107535" name="WordArt 15"/>
          <p:cNvSpPr>
            <a:spLocks noChangeArrowheads="1" noChangeShapeType="1" noTextEdit="1"/>
          </p:cNvSpPr>
          <p:nvPr/>
        </p:nvSpPr>
        <p:spPr bwMode="auto">
          <a:xfrm>
            <a:off x="7254875" y="936625"/>
            <a:ext cx="19081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Estatuto Social</a:t>
            </a:r>
          </a:p>
        </p:txBody>
      </p:sp>
      <p:grpSp>
        <p:nvGrpSpPr>
          <p:cNvPr id="107536" name="Group 16"/>
          <p:cNvGrpSpPr>
            <a:grpSpLocks/>
          </p:cNvGrpSpPr>
          <p:nvPr/>
        </p:nvGrpSpPr>
        <p:grpSpPr bwMode="auto">
          <a:xfrm>
            <a:off x="6894513" y="5940425"/>
            <a:ext cx="1260475" cy="344488"/>
            <a:chOff x="4933" y="3969"/>
            <a:chExt cx="794" cy="217"/>
          </a:xfrm>
        </p:grpSpPr>
        <p:graphicFrame>
          <p:nvGraphicFramePr>
            <p:cNvPr id="107537" name="Object 17">
              <a:hlinkClick r:id="rId6" action="ppaction://hlinksldjump"/>
            </p:cNvPr>
            <p:cNvGraphicFramePr>
              <a:graphicFrameLocks noChangeAspect="1"/>
            </p:cNvGraphicFramePr>
            <p:nvPr/>
          </p:nvGraphicFramePr>
          <p:xfrm>
            <a:off x="5432" y="3969"/>
            <a:ext cx="295" cy="217"/>
          </p:xfrm>
          <a:graphic>
            <a:graphicData uri="http://schemas.openxmlformats.org/presentationml/2006/ole">
              <mc:AlternateContent xmlns:mc="http://schemas.openxmlformats.org/markup-compatibility/2006">
                <mc:Choice xmlns:v="urn:schemas-microsoft-com:vml" Requires="v">
                  <p:oleObj spid="_x0000_s107540" name="Imagem de Bitmap" r:id="rId7" imgW="790476" imgH="581106" progId="Paint.Picture">
                    <p:embed/>
                  </p:oleObj>
                </mc:Choice>
                <mc:Fallback>
                  <p:oleObj name="Imagem de Bitmap" r:id="rId7" imgW="790476" imgH="581106" progId="Paint.Picture">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2" y="3969"/>
                          <a:ext cx="295"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7538" name="WordArt 18">
              <a:hlinkClick r:id="rId6" action="ppaction://hlinksldjump"/>
            </p:cNvPr>
            <p:cNvSpPr>
              <a:spLocks noChangeArrowheads="1" noChangeShapeType="1" noTextEdit="1"/>
            </p:cNvSpPr>
            <p:nvPr/>
          </p:nvSpPr>
          <p:spPr bwMode="auto">
            <a:xfrm>
              <a:off x="4933" y="4014"/>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Seguinte</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8547"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8550" name="Text Box 6"/>
          <p:cNvSpPr txBox="1">
            <a:spLocks noChangeArrowheads="1"/>
          </p:cNvSpPr>
          <p:nvPr/>
        </p:nvSpPr>
        <p:spPr bwMode="auto">
          <a:xfrm>
            <a:off x="3475038" y="1079500"/>
            <a:ext cx="4860925" cy="420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000" b="1">
                <a:latin typeface="Verdana" panose="020B0604030504040204" pitchFamily="34" charset="0"/>
              </a:rPr>
              <a:t>CAPÍTULO V - Das disposições gerais</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20º</a:t>
            </a:r>
            <a:r>
              <a:rPr kumimoji="0" lang="pt-BR" altLang="pt-BR" sz="1000">
                <a:latin typeface="Verdana" panose="020B0604030504040204" pitchFamily="34" charset="0"/>
              </a:rPr>
              <a:t> - Nenhum membro da </a:t>
            </a:r>
            <a:r>
              <a:rPr kumimoji="0" lang="pt-BR" altLang="pt-BR" sz="1000" b="1">
                <a:latin typeface="Verdana" panose="020B0604030504040204" pitchFamily="34" charset="0"/>
              </a:rPr>
              <a:t>ABPSA</a:t>
            </a:r>
            <a:r>
              <a:rPr kumimoji="0" lang="pt-BR" altLang="pt-BR" sz="1000">
                <a:latin typeface="Verdana" panose="020B0604030504040204" pitchFamily="34" charset="0"/>
              </a:rPr>
              <a:t> receberá remuneração pelas tarefas que desempenhar podendo, contudo, ser feito o reembolso de gastos comprovados feitos em benefício da entidade, desde que haja autorização prévia da Diretoria.</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ART.21º -</a:t>
            </a:r>
            <a:r>
              <a:rPr kumimoji="0" lang="pt-BR" altLang="pt-BR" sz="1000">
                <a:latin typeface="Verdana" panose="020B0604030504040204" pitchFamily="34" charset="0"/>
              </a:rPr>
              <a:t> Os membros de qualquer categoria não respondem solidária ou subsidiariamente pelas obrigações da </a:t>
            </a:r>
            <a:r>
              <a:rPr kumimoji="0" lang="pt-BR" altLang="pt-BR" sz="1000" b="1">
                <a:latin typeface="Verdana" panose="020B0604030504040204" pitchFamily="34" charset="0"/>
              </a:rPr>
              <a:t>ABPSA.</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22</a:t>
            </a:r>
            <a:r>
              <a:rPr kumimoji="0" lang="pt-BR" altLang="pt-BR" sz="1000">
                <a:latin typeface="Verdana" panose="020B0604030504040204" pitchFamily="34" charset="0"/>
              </a:rPr>
              <a:t>º - Este </a:t>
            </a:r>
            <a:r>
              <a:rPr kumimoji="0" lang="pt-BR" altLang="pt-BR" sz="1000" b="1">
                <a:latin typeface="Verdana" panose="020B0604030504040204" pitchFamily="34" charset="0"/>
              </a:rPr>
              <a:t>Estatuto Social</a:t>
            </a:r>
            <a:r>
              <a:rPr kumimoji="0" lang="pt-BR" altLang="pt-BR" sz="1000">
                <a:latin typeface="Verdana" panose="020B0604030504040204" pitchFamily="34" charset="0"/>
              </a:rPr>
              <a:t> poderá ser modificado mediante prévia apresentação de proposta elaborada pela Diretoria ou por um grupo de sócios que represente, pelo menos, dez por cento dos membros da </a:t>
            </a:r>
            <a:r>
              <a:rPr kumimoji="0" lang="pt-BR" altLang="pt-BR" sz="1000" b="1">
                <a:latin typeface="Verdana" panose="020B0604030504040204" pitchFamily="34" charset="0"/>
              </a:rPr>
              <a:t>ABPSA</a:t>
            </a:r>
            <a:r>
              <a:rPr kumimoji="0" lang="pt-BR" altLang="pt-BR" sz="1000">
                <a:latin typeface="Verdana" panose="020B0604030504040204" pitchFamily="34" charset="0"/>
              </a:rPr>
              <a:t>.</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Parágrafo único</a:t>
            </a:r>
            <a:r>
              <a:rPr kumimoji="0" lang="pt-BR" altLang="pt-BR" sz="1000">
                <a:latin typeface="Verdana" panose="020B0604030504040204" pitchFamily="34" charset="0"/>
              </a:rPr>
              <a:t> – As alterações deste </a:t>
            </a:r>
            <a:r>
              <a:rPr kumimoji="0" lang="pt-BR" altLang="pt-BR" sz="1000" b="1">
                <a:latin typeface="Verdana" panose="020B0604030504040204" pitchFamily="34" charset="0"/>
              </a:rPr>
              <a:t>Estatuto Social </a:t>
            </a:r>
            <a:r>
              <a:rPr kumimoji="0" lang="pt-BR" altLang="pt-BR" sz="1000">
                <a:latin typeface="Verdana" panose="020B0604030504040204" pitchFamily="34" charset="0"/>
              </a:rPr>
              <a:t>serão implementadas  desde que tenham sido aprovadas por, no mínimo, dois terços dos membros com direito a voto presentes na Assembléia Geral.</a:t>
            </a:r>
          </a:p>
          <a:p>
            <a:endParaRPr kumimoji="0" lang="pt-BR" altLang="pt-BR" sz="1000">
              <a:latin typeface="Verdana" panose="020B0604030504040204" pitchFamily="34" charset="0"/>
            </a:endParaRPr>
          </a:p>
          <a:p>
            <a:r>
              <a:rPr kumimoji="0" lang="pt-BR" altLang="pt-BR" sz="1000" b="1">
                <a:latin typeface="Verdana" panose="020B0604030504040204" pitchFamily="34" charset="0"/>
              </a:rPr>
              <a:t>ART. 23° -</a:t>
            </a:r>
            <a:r>
              <a:rPr kumimoji="0" lang="pt-BR" altLang="pt-BR" sz="1000">
                <a:latin typeface="Verdana" panose="020B0604030504040204" pitchFamily="34" charset="0"/>
              </a:rPr>
              <a:t> O não cumprimento do </a:t>
            </a:r>
            <a:r>
              <a:rPr kumimoji="0" lang="pt-BR" altLang="pt-BR" sz="1000" b="1">
                <a:latin typeface="Verdana" panose="020B0604030504040204" pitchFamily="34" charset="0"/>
              </a:rPr>
              <a:t>Estatuto Social</a:t>
            </a:r>
            <a:r>
              <a:rPr kumimoji="0" lang="pt-BR" altLang="pt-BR" sz="1000">
                <a:latin typeface="Verdana" panose="020B0604030504040204" pitchFamily="34" charset="0"/>
              </a:rPr>
              <a:t> da </a:t>
            </a:r>
            <a:r>
              <a:rPr kumimoji="0" lang="pt-BR" altLang="pt-BR" sz="1000" b="1">
                <a:latin typeface="Verdana" panose="020B0604030504040204" pitchFamily="34" charset="0"/>
              </a:rPr>
              <a:t>ABPSA</a:t>
            </a:r>
            <a:r>
              <a:rPr kumimoji="0" lang="pt-BR" altLang="pt-BR" sz="1000">
                <a:latin typeface="Verdana" panose="020B0604030504040204" pitchFamily="34" charset="0"/>
              </a:rPr>
              <a:t> será causa suficiente para a destituição de funções da Diretoria ou de exclusão de afiliação.</a:t>
            </a:r>
          </a:p>
          <a:p>
            <a:r>
              <a:rPr kumimoji="0" lang="pt-BR" altLang="pt-BR" sz="1000">
                <a:latin typeface="Verdana" panose="020B0604030504040204" pitchFamily="34" charset="0"/>
              </a:rPr>
              <a:t>§ 1º - As penalidades previstas neste artigo serão conhecidas e aprovadas pela Assembléia Geral.</a:t>
            </a:r>
          </a:p>
          <a:p>
            <a:r>
              <a:rPr kumimoji="0" lang="pt-BR" altLang="pt-BR" sz="1000">
                <a:latin typeface="Verdana" panose="020B0604030504040204" pitchFamily="34" charset="0"/>
              </a:rPr>
              <a:t>§ 2º - Enquanto não se reunir em Assembléia Geral, para efeito do previsto no parágrafo anterior, a Diretoria poderá aplicar pena de suspensão, sempre que a gravidade da falta assim recomendar.</a:t>
            </a:r>
          </a:p>
        </p:txBody>
      </p:sp>
      <p:sp>
        <p:nvSpPr>
          <p:cNvPr id="108557" name="WordArt 13"/>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ABPSA</a:t>
            </a:r>
          </a:p>
        </p:txBody>
      </p:sp>
      <p:sp>
        <p:nvSpPr>
          <p:cNvPr id="108558" name="WordArt 14"/>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ABPSA</a:t>
            </a:r>
          </a:p>
        </p:txBody>
      </p:sp>
      <p:sp>
        <p:nvSpPr>
          <p:cNvPr id="108559" name="WordArt 15"/>
          <p:cNvSpPr>
            <a:spLocks noChangeArrowheads="1" noChangeShapeType="1" noTextEdit="1"/>
          </p:cNvSpPr>
          <p:nvPr/>
        </p:nvSpPr>
        <p:spPr bwMode="auto">
          <a:xfrm>
            <a:off x="7254875" y="936625"/>
            <a:ext cx="19081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Estatuto Social</a:t>
            </a:r>
          </a:p>
        </p:txBody>
      </p:sp>
      <p:grpSp>
        <p:nvGrpSpPr>
          <p:cNvPr id="108560" name="Group 16"/>
          <p:cNvGrpSpPr>
            <a:grpSpLocks/>
          </p:cNvGrpSpPr>
          <p:nvPr/>
        </p:nvGrpSpPr>
        <p:grpSpPr bwMode="auto">
          <a:xfrm>
            <a:off x="6894513" y="5940425"/>
            <a:ext cx="1260475" cy="344488"/>
            <a:chOff x="4933" y="3969"/>
            <a:chExt cx="794" cy="217"/>
          </a:xfrm>
        </p:grpSpPr>
        <p:graphicFrame>
          <p:nvGraphicFramePr>
            <p:cNvPr id="108561" name="Object 17">
              <a:hlinkClick r:id="rId3" action="ppaction://hlinksldjump"/>
            </p:cNvPr>
            <p:cNvGraphicFramePr>
              <a:graphicFrameLocks noChangeAspect="1"/>
            </p:cNvGraphicFramePr>
            <p:nvPr/>
          </p:nvGraphicFramePr>
          <p:xfrm>
            <a:off x="5432" y="3969"/>
            <a:ext cx="295" cy="217"/>
          </p:xfrm>
          <a:graphic>
            <a:graphicData uri="http://schemas.openxmlformats.org/presentationml/2006/ole">
              <mc:AlternateContent xmlns:mc="http://schemas.openxmlformats.org/markup-compatibility/2006">
                <mc:Choice xmlns:v="urn:schemas-microsoft-com:vml" Requires="v">
                  <p:oleObj spid="_x0000_s108566" name="Imagem de Bitmap" r:id="rId4" imgW="790476" imgH="581106" progId="Paint.Picture">
                    <p:embed/>
                  </p:oleObj>
                </mc:Choice>
                <mc:Fallback>
                  <p:oleObj name="Imagem de Bitmap" r:id="rId4" imgW="790476" imgH="581106" progId="Paint.Picture">
                    <p:embed/>
                    <p:pic>
                      <p:nvPicPr>
                        <p:cNvPr id="0"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2" y="3969"/>
                          <a:ext cx="295"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8562" name="WordArt 18">
              <a:hlinkClick r:id="rId3" action="ppaction://hlinksldjump"/>
            </p:cNvPr>
            <p:cNvSpPr>
              <a:spLocks noChangeArrowheads="1" noChangeShapeType="1" noTextEdit="1"/>
            </p:cNvSpPr>
            <p:nvPr/>
          </p:nvSpPr>
          <p:spPr bwMode="auto">
            <a:xfrm>
              <a:off x="4933" y="4014"/>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Seguinte</a:t>
              </a:r>
            </a:p>
          </p:txBody>
        </p:sp>
      </p:grpSp>
      <p:grpSp>
        <p:nvGrpSpPr>
          <p:cNvPr id="108563" name="Group 19"/>
          <p:cNvGrpSpPr>
            <a:grpSpLocks/>
          </p:cNvGrpSpPr>
          <p:nvPr/>
        </p:nvGrpSpPr>
        <p:grpSpPr bwMode="auto">
          <a:xfrm>
            <a:off x="3546475" y="5940425"/>
            <a:ext cx="1208088" cy="347663"/>
            <a:chOff x="4865" y="3606"/>
            <a:chExt cx="761" cy="219"/>
          </a:xfrm>
        </p:grpSpPr>
        <p:graphicFrame>
          <p:nvGraphicFramePr>
            <p:cNvPr id="108564" name="Object 20">
              <a:hlinkClick r:id="rId6" action="ppaction://hlinksldjump"/>
            </p:cNvPr>
            <p:cNvGraphicFramePr>
              <a:graphicFrameLocks noChangeAspect="1"/>
            </p:cNvGraphicFramePr>
            <p:nvPr/>
          </p:nvGraphicFramePr>
          <p:xfrm>
            <a:off x="4865" y="3606"/>
            <a:ext cx="295" cy="219"/>
          </p:xfrm>
          <a:graphic>
            <a:graphicData uri="http://schemas.openxmlformats.org/presentationml/2006/ole">
              <mc:AlternateContent xmlns:mc="http://schemas.openxmlformats.org/markup-compatibility/2006">
                <mc:Choice xmlns:v="urn:schemas-microsoft-com:vml" Requires="v">
                  <p:oleObj spid="_x0000_s108567" name="Foto do Photo Editor" r:id="rId7" imgW="781159" imgH="581106" progId="MSPhotoEd.3">
                    <p:embed/>
                  </p:oleObj>
                </mc:Choice>
                <mc:Fallback>
                  <p:oleObj name="Foto do Photo Editor" r:id="rId7" imgW="781159" imgH="581106" progId="MSPhotoEd.3">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5" y="3606"/>
                          <a:ext cx="295"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8565" name="WordArt 21">
              <a:hlinkClick r:id="rId6" action="ppaction://hlinksldjump"/>
            </p:cNvPr>
            <p:cNvSpPr>
              <a:spLocks noChangeArrowheads="1" noChangeShapeType="1" noTextEdit="1"/>
            </p:cNvSpPr>
            <p:nvPr/>
          </p:nvSpPr>
          <p:spPr bwMode="auto">
            <a:xfrm>
              <a:off x="5182" y="3651"/>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Anterior</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9571"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09574" name="Text Box 6"/>
          <p:cNvSpPr txBox="1">
            <a:spLocks noChangeArrowheads="1"/>
          </p:cNvSpPr>
          <p:nvPr/>
        </p:nvSpPr>
        <p:spPr bwMode="auto">
          <a:xfrm>
            <a:off x="3475038" y="1162050"/>
            <a:ext cx="4860925"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000" b="1">
                <a:latin typeface="Verdana" panose="020B0604030504040204" pitchFamily="34" charset="0"/>
              </a:rPr>
              <a:t>ART. 24º</a:t>
            </a:r>
            <a:r>
              <a:rPr kumimoji="0" lang="pt-BR" altLang="pt-BR" sz="1000">
                <a:latin typeface="Verdana" panose="020B0604030504040204" pitchFamily="34" charset="0"/>
              </a:rPr>
              <a:t> - A </a:t>
            </a:r>
            <a:r>
              <a:rPr kumimoji="0" lang="pt-BR" altLang="pt-BR" sz="1000" b="1">
                <a:latin typeface="Verdana" panose="020B0604030504040204" pitchFamily="34" charset="0"/>
              </a:rPr>
              <a:t>ABPS</a:t>
            </a:r>
            <a:r>
              <a:rPr kumimoji="0" lang="pt-BR" altLang="pt-BR" sz="1000">
                <a:latin typeface="Verdana" panose="020B0604030504040204" pitchFamily="34" charset="0"/>
              </a:rPr>
              <a:t>, cuja duração é por prazo indeterminado, poderá ser dissolvida por decisão de sua Assembléia Geral, desde que a dissolução tenha sido aprovada por, pelo menos, dois terços dos membros com direito a voto.</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25º</a:t>
            </a:r>
            <a:r>
              <a:rPr kumimoji="0" lang="pt-BR" altLang="pt-BR" sz="1000">
                <a:latin typeface="Verdana" panose="020B0604030504040204" pitchFamily="34" charset="0"/>
              </a:rPr>
              <a:t> - Em caso de dissolução da </a:t>
            </a:r>
            <a:r>
              <a:rPr kumimoji="0" lang="pt-BR" altLang="pt-BR" sz="1000" b="1">
                <a:latin typeface="Verdana" panose="020B0604030504040204" pitchFamily="34" charset="0"/>
              </a:rPr>
              <a:t>ABPSA</a:t>
            </a:r>
            <a:r>
              <a:rPr kumimoji="0" lang="pt-BR" altLang="pt-BR" sz="1000">
                <a:latin typeface="Verdana" panose="020B0604030504040204" pitchFamily="34" charset="0"/>
              </a:rPr>
              <a:t>, seu patrimônio será revertido em favor de associação científica similar a ser escolhida em Assembléia Geral Final.</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CAPÍTULO VI - Das disposições transitórias</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26º - </a:t>
            </a:r>
            <a:r>
              <a:rPr kumimoji="0" lang="pt-BR" altLang="pt-BR" sz="1000">
                <a:latin typeface="Verdana" panose="020B0604030504040204" pitchFamily="34" charset="0"/>
              </a:rPr>
              <a:t>A primeira Diretoria da </a:t>
            </a:r>
            <a:r>
              <a:rPr kumimoji="0" lang="pt-BR" altLang="pt-BR" sz="1000" b="1">
                <a:latin typeface="Verdana" panose="020B0604030504040204" pitchFamily="34" charset="0"/>
              </a:rPr>
              <a:t>ABPSA </a:t>
            </a:r>
            <a:r>
              <a:rPr kumimoji="0" lang="pt-BR" altLang="pt-BR" sz="1000">
                <a:latin typeface="Verdana" panose="020B0604030504040204" pitchFamily="34" charset="0"/>
              </a:rPr>
              <a:t>e seu</a:t>
            </a:r>
            <a:r>
              <a:rPr kumimoji="0" lang="pt-BR" altLang="pt-BR" sz="1000" b="1">
                <a:latin typeface="Verdana" panose="020B0604030504040204" pitchFamily="34" charset="0"/>
              </a:rPr>
              <a:t> </a:t>
            </a:r>
            <a:r>
              <a:rPr kumimoji="0" lang="pt-BR" altLang="pt-BR" sz="1000">
                <a:latin typeface="Verdana" panose="020B0604030504040204" pitchFamily="34" charset="0"/>
              </a:rPr>
              <a:t>primeiro Conselho Fiscal serão eleitos durante reunião com a presença de, pelo menos, vinte profissionais de psicologia ou estudantes desta área, que constituirão os seus membros fundadores, os quais deverão votar em uma chapa.</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27º - </a:t>
            </a:r>
            <a:r>
              <a:rPr kumimoji="0" lang="pt-BR" altLang="pt-BR" sz="1000">
                <a:latin typeface="Verdana" panose="020B0604030504040204" pitchFamily="34" charset="0"/>
              </a:rPr>
              <a:t>A primeira Diretoria terá um mandato de, no máximo, dois anos a contar da data de sua eleição.</a:t>
            </a:r>
          </a:p>
          <a:p>
            <a:endParaRPr kumimoji="0" lang="pt-BR" altLang="pt-BR" sz="1000">
              <a:latin typeface="Verdana" panose="020B0604030504040204" pitchFamily="34" charset="0"/>
            </a:endParaRPr>
          </a:p>
          <a:p>
            <a:r>
              <a:rPr kumimoji="0" lang="pt-BR" altLang="pt-BR" sz="1000" b="1">
                <a:latin typeface="Verdana" panose="020B0604030504040204" pitchFamily="34" charset="0"/>
              </a:rPr>
              <a:t>ART. 28°</a:t>
            </a:r>
            <a:r>
              <a:rPr kumimoji="0" lang="pt-BR" altLang="pt-BR" sz="1000">
                <a:latin typeface="Verdana" panose="020B0604030504040204" pitchFamily="34" charset="0"/>
              </a:rPr>
              <a:t> - O primeiro Conselho Fiscal  terá um mandato de, no máximo, três anos a contar da data de sua eleição.</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29</a:t>
            </a:r>
            <a:r>
              <a:rPr kumimoji="0" lang="pt-BR" altLang="pt-BR" sz="1000">
                <a:latin typeface="Verdana" panose="020B0604030504040204" pitchFamily="34" charset="0"/>
              </a:rPr>
              <a:t>º - Este Estatuto será avaliado e aprovado pelos membros fundadores e, posteriormente, registrado em cartório, tornando-se um documento oficial da </a:t>
            </a:r>
            <a:r>
              <a:rPr kumimoji="0" lang="pt-BR" altLang="pt-BR" sz="1000" b="1">
                <a:latin typeface="Verdana" panose="020B0604030504040204" pitchFamily="34" charset="0"/>
              </a:rPr>
              <a:t>ABPSA</a:t>
            </a:r>
            <a:r>
              <a:rPr kumimoji="0" lang="pt-BR" altLang="pt-BR" sz="1000">
                <a:latin typeface="Verdana" panose="020B0604030504040204" pitchFamily="34" charset="0"/>
              </a:rPr>
              <a:t>.</a:t>
            </a:r>
          </a:p>
          <a:p>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São Bernardo do Campo, 14 de novembro de 2006</a:t>
            </a:r>
          </a:p>
          <a:p>
            <a:pPr algn="ct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Manuel Morgado Rezende</a:t>
            </a:r>
          </a:p>
          <a:p>
            <a:pPr algn="ct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Presidente da ABPS</a:t>
            </a:r>
          </a:p>
        </p:txBody>
      </p:sp>
      <p:sp>
        <p:nvSpPr>
          <p:cNvPr id="109590" name="WordArt 22"/>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ABPSA</a:t>
            </a:r>
          </a:p>
        </p:txBody>
      </p:sp>
      <p:sp>
        <p:nvSpPr>
          <p:cNvPr id="109591" name="WordArt 23"/>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ABPSA</a:t>
            </a:r>
          </a:p>
        </p:txBody>
      </p:sp>
      <p:sp>
        <p:nvSpPr>
          <p:cNvPr id="109592" name="WordArt 24"/>
          <p:cNvSpPr>
            <a:spLocks noChangeArrowheads="1" noChangeShapeType="1" noTextEdit="1"/>
          </p:cNvSpPr>
          <p:nvPr/>
        </p:nvSpPr>
        <p:spPr bwMode="auto">
          <a:xfrm>
            <a:off x="7254875" y="936625"/>
            <a:ext cx="19081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Estatuto Social</a:t>
            </a:r>
          </a:p>
        </p:txBody>
      </p:sp>
      <p:grpSp>
        <p:nvGrpSpPr>
          <p:cNvPr id="109593" name="Group 25"/>
          <p:cNvGrpSpPr>
            <a:grpSpLocks/>
          </p:cNvGrpSpPr>
          <p:nvPr/>
        </p:nvGrpSpPr>
        <p:grpSpPr bwMode="auto">
          <a:xfrm>
            <a:off x="3546475" y="5940425"/>
            <a:ext cx="1208088" cy="347663"/>
            <a:chOff x="4865" y="3606"/>
            <a:chExt cx="761" cy="219"/>
          </a:xfrm>
        </p:grpSpPr>
        <p:graphicFrame>
          <p:nvGraphicFramePr>
            <p:cNvPr id="109594" name="Object 26">
              <a:hlinkClick r:id="rId3" action="ppaction://hlinksldjump"/>
            </p:cNvPr>
            <p:cNvGraphicFramePr>
              <a:graphicFrameLocks noChangeAspect="1"/>
            </p:cNvGraphicFramePr>
            <p:nvPr/>
          </p:nvGraphicFramePr>
          <p:xfrm>
            <a:off x="4865" y="3606"/>
            <a:ext cx="295" cy="219"/>
          </p:xfrm>
          <a:graphic>
            <a:graphicData uri="http://schemas.openxmlformats.org/presentationml/2006/ole">
              <mc:AlternateContent xmlns:mc="http://schemas.openxmlformats.org/markup-compatibility/2006">
                <mc:Choice xmlns:v="urn:schemas-microsoft-com:vml" Requires="v">
                  <p:oleObj spid="_x0000_s109596" name="Foto do Photo Editor" r:id="rId4" imgW="781159" imgH="581106" progId="MSPhotoEd.3">
                    <p:embed/>
                  </p:oleObj>
                </mc:Choice>
                <mc:Fallback>
                  <p:oleObj name="Foto do Photo Editor" r:id="rId4" imgW="781159" imgH="581106" progId="MSPhotoEd.3">
                    <p:embed/>
                    <p:pic>
                      <p:nvPicPr>
                        <p:cNvPr id="0" name="Object 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5" y="3606"/>
                          <a:ext cx="295"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9595" name="WordArt 27">
              <a:hlinkClick r:id="rId3" action="ppaction://hlinksldjump"/>
            </p:cNvPr>
            <p:cNvSpPr>
              <a:spLocks noChangeArrowheads="1" noChangeShapeType="1" noTextEdit="1"/>
            </p:cNvSpPr>
            <p:nvPr/>
          </p:nvSpPr>
          <p:spPr bwMode="auto">
            <a:xfrm>
              <a:off x="5182" y="3651"/>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Anterior</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ext Box 2">
            <a:hlinkClick r:id="rId2" action="ppaction://hlinkfile"/>
          </p:cNvPr>
          <p:cNvSpPr txBox="1">
            <a:spLocks noChangeArrowheads="1"/>
          </p:cNvSpPr>
          <p:nvPr/>
        </p:nvSpPr>
        <p:spPr bwMode="auto">
          <a:xfrm>
            <a:off x="2935288" y="115252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P15 - A percepção das mães diante da hospitalização dos filhos</a:t>
            </a:r>
          </a:p>
        </p:txBody>
      </p:sp>
      <p:sp>
        <p:nvSpPr>
          <p:cNvPr id="112643" name="Text Box 3">
            <a:hlinkClick r:id="rId3" action="ppaction://hlinkfile"/>
          </p:cNvPr>
          <p:cNvSpPr txBox="1">
            <a:spLocks noChangeArrowheads="1"/>
          </p:cNvSpPr>
          <p:nvPr/>
        </p:nvSpPr>
        <p:spPr bwMode="auto">
          <a:xfrm>
            <a:off x="2935288" y="137953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P16 - A perspectiva de vida do idoso em uma instituição filantrópica de Itumbiara - GO</a:t>
            </a:r>
          </a:p>
        </p:txBody>
      </p:sp>
      <p:sp>
        <p:nvSpPr>
          <p:cNvPr id="112655" name="Rectangle 15"/>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12656" name="Rectangle 16"/>
          <p:cNvSpPr>
            <a:spLocks noChangeArrowheads="1"/>
          </p:cNvSpPr>
          <p:nvPr/>
        </p:nvSpPr>
        <p:spPr bwMode="auto">
          <a:xfrm>
            <a:off x="0" y="1800225"/>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12657" name="WordArt 17">
            <a:hlinkClick r:id="rId4" action="ppaction://hlinksldjump"/>
          </p:cNvPr>
          <p:cNvSpPr>
            <a:spLocks noChangeArrowheads="1" noChangeShapeType="1" noTextEdit="1"/>
          </p:cNvSpPr>
          <p:nvPr/>
        </p:nvSpPr>
        <p:spPr bwMode="auto">
          <a:xfrm>
            <a:off x="7939088" y="6408738"/>
            <a:ext cx="1116012"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12658" name="WordArt 18"/>
          <p:cNvSpPr>
            <a:spLocks noChangeArrowheads="1" noChangeShapeType="1" noTextEdit="1"/>
          </p:cNvSpPr>
          <p:nvPr/>
        </p:nvSpPr>
        <p:spPr bwMode="auto">
          <a:xfrm>
            <a:off x="7831138" y="720725"/>
            <a:ext cx="12604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Resumos</a:t>
            </a:r>
          </a:p>
        </p:txBody>
      </p:sp>
      <p:sp>
        <p:nvSpPr>
          <p:cNvPr id="112659" name="WordArt 19"/>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Pôsteres</a:t>
            </a:r>
          </a:p>
        </p:txBody>
      </p:sp>
      <p:sp>
        <p:nvSpPr>
          <p:cNvPr id="112660" name="WordArt 20"/>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Pôsteres</a:t>
            </a:r>
          </a:p>
        </p:txBody>
      </p:sp>
      <p:sp>
        <p:nvSpPr>
          <p:cNvPr id="112662" name="WordArt 22">
            <a:hlinkClick r:id="rId5" action="ppaction://hlinksldjump"/>
          </p:cNvPr>
          <p:cNvSpPr>
            <a:spLocks noChangeArrowheads="1" noChangeShapeType="1" noTextEdit="1"/>
          </p:cNvSpPr>
          <p:nvPr/>
        </p:nvSpPr>
        <p:spPr bwMode="auto">
          <a:xfrm>
            <a:off x="3006725"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
        <p:nvSpPr>
          <p:cNvPr id="112663" name="WordArt 23">
            <a:hlinkClick r:id="rId6" action="ppaction://hlinksldjump"/>
          </p:cNvPr>
          <p:cNvSpPr>
            <a:spLocks noChangeArrowheads="1" noChangeShapeType="1" noTextEdit="1"/>
          </p:cNvSpPr>
          <p:nvPr/>
        </p:nvSpPr>
        <p:spPr bwMode="auto">
          <a:xfrm>
            <a:off x="3186113" y="6264275"/>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112667" name="Text Box 27">
            <a:hlinkClick r:id="rId7" action="ppaction://hlinkfile"/>
          </p:cNvPr>
          <p:cNvSpPr txBox="1">
            <a:spLocks noChangeArrowheads="1"/>
          </p:cNvSpPr>
          <p:nvPr/>
        </p:nvSpPr>
        <p:spPr bwMode="auto">
          <a:xfrm>
            <a:off x="2935288" y="176371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P17 - A pesquisa-terapia com adolescentes portadores de Câncer: as</a:t>
            </a:r>
          </a:p>
          <a:p>
            <a:r>
              <a:rPr kumimoji="0" lang="pt-BR" altLang="pt-BR" sz="1200">
                <a:latin typeface="Tahoma" panose="020B0604030504040204" pitchFamily="34" charset="0"/>
              </a:rPr>
              <a:t>contribuições de González Rey</a:t>
            </a:r>
          </a:p>
        </p:txBody>
      </p:sp>
      <p:sp>
        <p:nvSpPr>
          <p:cNvPr id="112668" name="Text Box 28">
            <a:hlinkClick r:id="rId8" action="ppaction://hlinkfile"/>
          </p:cNvPr>
          <p:cNvSpPr txBox="1">
            <a:spLocks noChangeArrowheads="1"/>
          </p:cNvSpPr>
          <p:nvPr/>
        </p:nvSpPr>
        <p:spPr bwMode="auto">
          <a:xfrm>
            <a:off x="2935288" y="2195513"/>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P18 - A prevenção ao consumo de substâncias psicoativas entre adolescentes:</a:t>
            </a:r>
          </a:p>
          <a:p>
            <a:r>
              <a:rPr kumimoji="0" lang="pt-BR" altLang="pt-BR" sz="1200">
                <a:latin typeface="Tahoma" panose="020B0604030504040204" pitchFamily="34" charset="0"/>
              </a:rPr>
              <a:t>a aplicação do modelo habilidades de vida</a:t>
            </a:r>
          </a:p>
        </p:txBody>
      </p:sp>
      <p:sp>
        <p:nvSpPr>
          <p:cNvPr id="112669" name="Text Box 29">
            <a:hlinkClick r:id="rId9" action="ppaction://hlinkfile"/>
          </p:cNvPr>
          <p:cNvSpPr txBox="1">
            <a:spLocks noChangeArrowheads="1"/>
          </p:cNvSpPr>
          <p:nvPr/>
        </p:nvSpPr>
        <p:spPr bwMode="auto">
          <a:xfrm>
            <a:off x="2935288" y="2592388"/>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P19 - A psicologia e a promoção de saúde por meio dos projetos sócioesportivos: uma reflexão crítica</a:t>
            </a:r>
          </a:p>
        </p:txBody>
      </p:sp>
      <p:sp>
        <p:nvSpPr>
          <p:cNvPr id="112670" name="Text Box 30">
            <a:hlinkClick r:id="rId10" action="ppaction://hlinkfile"/>
          </p:cNvPr>
          <p:cNvSpPr txBox="1">
            <a:spLocks noChangeArrowheads="1"/>
          </p:cNvSpPr>
          <p:nvPr/>
        </p:nvSpPr>
        <p:spPr bwMode="auto">
          <a:xfrm>
            <a:off x="2935288" y="2987675"/>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P20 - A punição física e a criança com deficiência mental</a:t>
            </a:r>
          </a:p>
        </p:txBody>
      </p:sp>
      <p:sp>
        <p:nvSpPr>
          <p:cNvPr id="112671" name="Text Box 31">
            <a:hlinkClick r:id="rId11" action="ppaction://hlinkfile"/>
          </p:cNvPr>
          <p:cNvSpPr txBox="1">
            <a:spLocks noChangeArrowheads="1"/>
          </p:cNvSpPr>
          <p:nvPr/>
        </p:nvSpPr>
        <p:spPr bwMode="auto">
          <a:xfrm>
            <a:off x="2935288" y="3248025"/>
            <a:ext cx="5580062" cy="639763"/>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P21 - A qualidade de vida no trabalho vista a partir dos artigos publicados no</a:t>
            </a:r>
          </a:p>
          <a:p>
            <a:r>
              <a:rPr kumimoji="0" lang="pt-BR" altLang="pt-BR" sz="1200">
                <a:latin typeface="Tahoma" panose="020B0604030504040204" pitchFamily="34" charset="0"/>
              </a:rPr>
              <a:t>encontro nacional dos programas de pós-graduação em administração no</a:t>
            </a:r>
          </a:p>
          <a:p>
            <a:r>
              <a:rPr kumimoji="0" lang="pt-BR" altLang="pt-BR" sz="1200">
                <a:latin typeface="Tahoma" panose="020B0604030504040204" pitchFamily="34" charset="0"/>
              </a:rPr>
              <a:t>período de 2001 a 2006</a:t>
            </a:r>
          </a:p>
        </p:txBody>
      </p:sp>
      <p:sp>
        <p:nvSpPr>
          <p:cNvPr id="112672" name="Text Box 32">
            <a:hlinkClick r:id="rId12" action="ppaction://hlinkfile"/>
          </p:cNvPr>
          <p:cNvSpPr txBox="1">
            <a:spLocks noChangeArrowheads="1"/>
          </p:cNvSpPr>
          <p:nvPr/>
        </p:nvSpPr>
        <p:spPr bwMode="auto">
          <a:xfrm>
            <a:off x="2935288" y="3852863"/>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P22 - A técnica de psicanálise de criança em um quadro clínico depressivo no</a:t>
            </a:r>
          </a:p>
          <a:p>
            <a:r>
              <a:rPr kumimoji="0" lang="pt-BR" altLang="pt-BR" sz="1200">
                <a:latin typeface="Tahoma" panose="020B0604030504040204" pitchFamily="34" charset="0"/>
              </a:rPr>
              <a:t>período de latência</a:t>
            </a:r>
          </a:p>
        </p:txBody>
      </p:sp>
      <p:sp>
        <p:nvSpPr>
          <p:cNvPr id="112673" name="Text Box 33">
            <a:hlinkClick r:id="rId13" action="ppaction://hlinkfile"/>
          </p:cNvPr>
          <p:cNvSpPr txBox="1">
            <a:spLocks noChangeArrowheads="1"/>
          </p:cNvSpPr>
          <p:nvPr/>
        </p:nvSpPr>
        <p:spPr bwMode="auto">
          <a:xfrm>
            <a:off x="2935288" y="4292600"/>
            <a:ext cx="5580062" cy="639763"/>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P23 - A utilização de técnicas projetivas gráficas na atenção a saúde</a:t>
            </a:r>
          </a:p>
          <a:p>
            <a:r>
              <a:rPr kumimoji="0" lang="pt-BR" altLang="pt-BR" sz="1200">
                <a:latin typeface="Tahoma" panose="020B0604030504040204" pitchFamily="34" charset="0"/>
              </a:rPr>
              <a:t>psicológica de adolescentes e adultos jovens guarani-mbya da cidade de São</a:t>
            </a:r>
          </a:p>
          <a:p>
            <a:r>
              <a:rPr kumimoji="0" lang="pt-BR" altLang="pt-BR" sz="1200">
                <a:latin typeface="Tahoma" panose="020B0604030504040204" pitchFamily="34" charset="0"/>
              </a:rPr>
              <a:t>Paulo</a:t>
            </a:r>
          </a:p>
        </p:txBody>
      </p:sp>
      <p:sp>
        <p:nvSpPr>
          <p:cNvPr id="112674" name="Text Box 34">
            <a:hlinkClick r:id="rId14" action="ppaction://hlinkfile"/>
          </p:cNvPr>
          <p:cNvSpPr txBox="1">
            <a:spLocks noChangeArrowheads="1"/>
          </p:cNvSpPr>
          <p:nvPr/>
        </p:nvSpPr>
        <p:spPr bwMode="auto">
          <a:xfrm>
            <a:off x="2935288" y="486092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P24 - Abandono de tratamento de pacientes jovens em ambulatório de</a:t>
            </a:r>
          </a:p>
          <a:p>
            <a:r>
              <a:rPr kumimoji="0" lang="pt-BR" altLang="pt-BR" sz="1200">
                <a:latin typeface="Tahoma" panose="020B0604030504040204" pitchFamily="34" charset="0"/>
              </a:rPr>
              <a:t>substâncias psicoativas de Hospital Universitário em Campinas - SP</a:t>
            </a:r>
          </a:p>
        </p:txBody>
      </p:sp>
      <p:sp>
        <p:nvSpPr>
          <p:cNvPr id="112675" name="Text Box 35">
            <a:hlinkClick r:id="rId15" action="ppaction://hlinkfile"/>
          </p:cNvPr>
          <p:cNvSpPr txBox="1">
            <a:spLocks noChangeArrowheads="1"/>
          </p:cNvSpPr>
          <p:nvPr/>
        </p:nvSpPr>
        <p:spPr bwMode="auto">
          <a:xfrm>
            <a:off x="2935288" y="5329238"/>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P25 - Abordagem clínica da avaliação de crianças com inibição intelectual</a:t>
            </a:r>
          </a:p>
        </p:txBody>
      </p:sp>
      <p:sp>
        <p:nvSpPr>
          <p:cNvPr id="112676" name="Text Box 36">
            <a:hlinkClick r:id="rId16" action="ppaction://hlinkfile"/>
          </p:cNvPr>
          <p:cNvSpPr txBox="1">
            <a:spLocks noChangeArrowheads="1"/>
          </p:cNvSpPr>
          <p:nvPr/>
        </p:nvSpPr>
        <p:spPr bwMode="auto">
          <a:xfrm>
            <a:off x="2935288" y="5580063"/>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P26 - Adaptação e ansiedade na gestação de alto risco</a:t>
            </a:r>
          </a:p>
        </p:txBody>
      </p:sp>
      <p:sp>
        <p:nvSpPr>
          <p:cNvPr id="112691" name="WordArt 51">
            <a:hlinkClick r:id="rId17" action="ppaction://hlinksldjump"/>
          </p:cNvPr>
          <p:cNvSpPr>
            <a:spLocks noChangeArrowheads="1" noChangeShapeType="1" noTextEdit="1"/>
          </p:cNvSpPr>
          <p:nvPr/>
        </p:nvSpPr>
        <p:spPr bwMode="auto">
          <a:xfrm>
            <a:off x="3424238"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3</a:t>
            </a:r>
          </a:p>
        </p:txBody>
      </p:sp>
      <p:sp>
        <p:nvSpPr>
          <p:cNvPr id="112692" name="WordArt 52">
            <a:hlinkClick r:id="rId18" action="ppaction://hlinksldjump"/>
          </p:cNvPr>
          <p:cNvSpPr>
            <a:spLocks noChangeArrowheads="1" noChangeShapeType="1" noTextEdit="1"/>
          </p:cNvSpPr>
          <p:nvPr/>
        </p:nvSpPr>
        <p:spPr bwMode="auto">
          <a:xfrm>
            <a:off x="360362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4</a:t>
            </a:r>
          </a:p>
        </p:txBody>
      </p:sp>
      <p:sp>
        <p:nvSpPr>
          <p:cNvPr id="112693" name="WordArt 53">
            <a:hlinkClick r:id="rId19" action="ppaction://hlinksldjump"/>
          </p:cNvPr>
          <p:cNvSpPr>
            <a:spLocks noChangeArrowheads="1" noChangeShapeType="1" noTextEdit="1"/>
          </p:cNvSpPr>
          <p:nvPr/>
        </p:nvSpPr>
        <p:spPr bwMode="auto">
          <a:xfrm>
            <a:off x="3783013"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5</a:t>
            </a:r>
          </a:p>
        </p:txBody>
      </p:sp>
      <p:sp>
        <p:nvSpPr>
          <p:cNvPr id="112694" name="WordArt 54">
            <a:hlinkClick r:id="rId20" action="ppaction://hlinksldjump"/>
          </p:cNvPr>
          <p:cNvSpPr>
            <a:spLocks noChangeArrowheads="1" noChangeShapeType="1" noTextEdit="1"/>
          </p:cNvSpPr>
          <p:nvPr/>
        </p:nvSpPr>
        <p:spPr bwMode="auto">
          <a:xfrm>
            <a:off x="39433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6</a:t>
            </a:r>
          </a:p>
        </p:txBody>
      </p:sp>
      <p:sp>
        <p:nvSpPr>
          <p:cNvPr id="112695" name="WordArt 55">
            <a:hlinkClick r:id="rId21" action="ppaction://hlinksldjump"/>
          </p:cNvPr>
          <p:cNvSpPr>
            <a:spLocks noChangeArrowheads="1" noChangeShapeType="1" noTextEdit="1"/>
          </p:cNvSpPr>
          <p:nvPr/>
        </p:nvSpPr>
        <p:spPr bwMode="auto">
          <a:xfrm>
            <a:off x="41084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7</a:t>
            </a:r>
          </a:p>
        </p:txBody>
      </p:sp>
      <p:sp>
        <p:nvSpPr>
          <p:cNvPr id="112696" name="WordArt 56">
            <a:hlinkClick r:id="rId22" action="ppaction://hlinksldjump"/>
          </p:cNvPr>
          <p:cNvSpPr>
            <a:spLocks noChangeArrowheads="1" noChangeShapeType="1" noTextEdit="1"/>
          </p:cNvSpPr>
          <p:nvPr/>
        </p:nvSpPr>
        <p:spPr bwMode="auto">
          <a:xfrm>
            <a:off x="425291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8</a:t>
            </a:r>
          </a:p>
        </p:txBody>
      </p:sp>
      <p:sp>
        <p:nvSpPr>
          <p:cNvPr id="112697" name="WordArt 57">
            <a:hlinkClick r:id="rId23" action="ppaction://hlinksldjump"/>
          </p:cNvPr>
          <p:cNvSpPr>
            <a:spLocks noChangeArrowheads="1" noChangeShapeType="1" noTextEdit="1"/>
          </p:cNvSpPr>
          <p:nvPr/>
        </p:nvSpPr>
        <p:spPr bwMode="auto">
          <a:xfrm>
            <a:off x="441007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9</a:t>
            </a:r>
          </a:p>
        </p:txBody>
      </p:sp>
      <p:sp>
        <p:nvSpPr>
          <p:cNvPr id="112698" name="WordArt 58">
            <a:hlinkClick r:id="rId24" action="ppaction://hlinksldjump"/>
          </p:cNvPr>
          <p:cNvSpPr>
            <a:spLocks noChangeArrowheads="1" noChangeShapeType="1" noTextEdit="1"/>
          </p:cNvSpPr>
          <p:nvPr/>
        </p:nvSpPr>
        <p:spPr bwMode="auto">
          <a:xfrm>
            <a:off x="4591050" y="6337300"/>
            <a:ext cx="215900" cy="1778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10</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ext Box 2">
            <a:hlinkClick r:id="rId2" action="ppaction://hlinkfile"/>
          </p:cNvPr>
          <p:cNvSpPr txBox="1">
            <a:spLocks noChangeArrowheads="1"/>
          </p:cNvSpPr>
          <p:nvPr/>
        </p:nvSpPr>
        <p:spPr bwMode="auto">
          <a:xfrm>
            <a:off x="2935288" y="115252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P27 - Adaptação em paciente portador do vírus da Imunodeficiência Adquirida</a:t>
            </a:r>
          </a:p>
        </p:txBody>
      </p:sp>
      <p:sp>
        <p:nvSpPr>
          <p:cNvPr id="138243" name="Text Box 3">
            <a:hlinkClick r:id="rId3" action="ppaction://hlinkfile"/>
          </p:cNvPr>
          <p:cNvSpPr txBox="1">
            <a:spLocks noChangeArrowheads="1"/>
          </p:cNvSpPr>
          <p:nvPr/>
        </p:nvSpPr>
        <p:spPr bwMode="auto">
          <a:xfrm>
            <a:off x="2935288" y="137953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P28 - Adaptação, abortamento provocado e infertilidade: conflitos com a</a:t>
            </a:r>
          </a:p>
          <a:p>
            <a:r>
              <a:rPr kumimoji="0" lang="pt-BR" altLang="pt-BR" sz="1200">
                <a:latin typeface="Tahoma" panose="020B0604030504040204" pitchFamily="34" charset="0"/>
              </a:rPr>
              <a:t>Maternidade</a:t>
            </a:r>
          </a:p>
        </p:txBody>
      </p:sp>
      <p:sp>
        <p:nvSpPr>
          <p:cNvPr id="138244"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38245" name="Rectangle 5"/>
          <p:cNvSpPr>
            <a:spLocks noChangeArrowheads="1"/>
          </p:cNvSpPr>
          <p:nvPr/>
        </p:nvSpPr>
        <p:spPr bwMode="auto">
          <a:xfrm>
            <a:off x="0" y="1800225"/>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38246" name="WordArt 6">
            <a:hlinkClick r:id="rId4" action="ppaction://hlinksldjump"/>
          </p:cNvPr>
          <p:cNvSpPr>
            <a:spLocks noChangeArrowheads="1" noChangeShapeType="1" noTextEdit="1"/>
          </p:cNvSpPr>
          <p:nvPr/>
        </p:nvSpPr>
        <p:spPr bwMode="auto">
          <a:xfrm>
            <a:off x="7939088" y="6408738"/>
            <a:ext cx="1116012"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38247" name="WordArt 7"/>
          <p:cNvSpPr>
            <a:spLocks noChangeArrowheads="1" noChangeShapeType="1" noTextEdit="1"/>
          </p:cNvSpPr>
          <p:nvPr/>
        </p:nvSpPr>
        <p:spPr bwMode="auto">
          <a:xfrm>
            <a:off x="7831138" y="720725"/>
            <a:ext cx="12604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Resumos</a:t>
            </a:r>
          </a:p>
        </p:txBody>
      </p:sp>
      <p:sp>
        <p:nvSpPr>
          <p:cNvPr id="138248" name="WordArt 8"/>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Pôsteres</a:t>
            </a:r>
          </a:p>
        </p:txBody>
      </p:sp>
      <p:sp>
        <p:nvSpPr>
          <p:cNvPr id="138249" name="WordArt 9"/>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Pôsteres</a:t>
            </a:r>
          </a:p>
        </p:txBody>
      </p:sp>
      <p:sp>
        <p:nvSpPr>
          <p:cNvPr id="138250" name="WordArt 10">
            <a:hlinkClick r:id="rId5" action="ppaction://hlinksldjump"/>
          </p:cNvPr>
          <p:cNvSpPr>
            <a:spLocks noChangeArrowheads="1" noChangeShapeType="1" noTextEdit="1"/>
          </p:cNvSpPr>
          <p:nvPr/>
        </p:nvSpPr>
        <p:spPr bwMode="auto">
          <a:xfrm>
            <a:off x="3006725"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
        <p:nvSpPr>
          <p:cNvPr id="138251" name="WordArt 11">
            <a:hlinkClick r:id="rId6" action="ppaction://hlinksldjump"/>
          </p:cNvPr>
          <p:cNvSpPr>
            <a:spLocks noChangeArrowheads="1" noChangeShapeType="1" noTextEdit="1"/>
          </p:cNvSpPr>
          <p:nvPr/>
        </p:nvSpPr>
        <p:spPr bwMode="auto">
          <a:xfrm>
            <a:off x="318611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138252" name="Text Box 12">
            <a:hlinkClick r:id="rId7" action="ppaction://hlinkfile"/>
          </p:cNvPr>
          <p:cNvSpPr txBox="1">
            <a:spLocks noChangeArrowheads="1"/>
          </p:cNvSpPr>
          <p:nvPr/>
        </p:nvSpPr>
        <p:spPr bwMode="auto">
          <a:xfrm>
            <a:off x="2935288" y="1778000"/>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P29 - Adesão de mães ao tratamento de crianças com doenças crônicas</a:t>
            </a:r>
          </a:p>
        </p:txBody>
      </p:sp>
      <p:sp>
        <p:nvSpPr>
          <p:cNvPr id="138253" name="Text Box 13">
            <a:hlinkClick r:id="rId8" action="ppaction://hlinkfile"/>
          </p:cNvPr>
          <p:cNvSpPr txBox="1">
            <a:spLocks noChangeArrowheads="1"/>
          </p:cNvSpPr>
          <p:nvPr/>
        </p:nvSpPr>
        <p:spPr bwMode="auto">
          <a:xfrm>
            <a:off x="2935288" y="2052638"/>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P30 - Adolescência e comportamento anti-social: uma revisão da literatura</a:t>
            </a:r>
          </a:p>
        </p:txBody>
      </p:sp>
      <p:sp>
        <p:nvSpPr>
          <p:cNvPr id="138254" name="Text Box 14">
            <a:hlinkClick r:id="rId9" action="ppaction://hlinkfile"/>
          </p:cNvPr>
          <p:cNvSpPr txBox="1">
            <a:spLocks noChangeArrowheads="1"/>
          </p:cNvSpPr>
          <p:nvPr/>
        </p:nvSpPr>
        <p:spPr bwMode="auto">
          <a:xfrm>
            <a:off x="2935288" y="230346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P31 - Análise da influência de percepção de suporte social sobre bem-estar no</a:t>
            </a:r>
          </a:p>
          <a:p>
            <a:r>
              <a:rPr kumimoji="0" lang="pt-BR" altLang="pt-BR" sz="1200">
                <a:latin typeface="Tahoma" panose="020B0604030504040204" pitchFamily="34" charset="0"/>
              </a:rPr>
              <a:t>trabalho</a:t>
            </a:r>
          </a:p>
        </p:txBody>
      </p:sp>
      <p:sp>
        <p:nvSpPr>
          <p:cNvPr id="138255" name="Text Box 15">
            <a:hlinkClick r:id="rId10" action="ppaction://hlinkfile"/>
          </p:cNvPr>
          <p:cNvSpPr txBox="1">
            <a:spLocks noChangeArrowheads="1"/>
          </p:cNvSpPr>
          <p:nvPr/>
        </p:nvSpPr>
        <p:spPr bwMode="auto">
          <a:xfrm>
            <a:off x="2935288" y="273685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P32 - Análise do nível de estresse em uma amostra de adolescentes em</a:t>
            </a:r>
          </a:p>
          <a:p>
            <a:r>
              <a:rPr kumimoji="0" lang="pt-BR" altLang="pt-BR" sz="1200">
                <a:latin typeface="Tahoma" panose="020B0604030504040204" pitchFamily="34" charset="0"/>
              </a:rPr>
              <a:t>período de escolha vocacional</a:t>
            </a:r>
          </a:p>
        </p:txBody>
      </p:sp>
      <p:sp>
        <p:nvSpPr>
          <p:cNvPr id="138256" name="Text Box 16">
            <a:hlinkClick r:id="rId11" action="ppaction://hlinkfile"/>
          </p:cNvPr>
          <p:cNvSpPr txBox="1">
            <a:spLocks noChangeArrowheads="1"/>
          </p:cNvSpPr>
          <p:nvPr/>
        </p:nvSpPr>
        <p:spPr bwMode="auto">
          <a:xfrm>
            <a:off x="2935288" y="314642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P33 - Anorexia e o vício pela quase morte</a:t>
            </a:r>
          </a:p>
        </p:txBody>
      </p:sp>
      <p:sp>
        <p:nvSpPr>
          <p:cNvPr id="138257" name="Text Box 17">
            <a:hlinkClick r:id="rId12" action="ppaction://hlinkfile"/>
          </p:cNvPr>
          <p:cNvSpPr txBox="1">
            <a:spLocks noChangeArrowheads="1"/>
          </p:cNvSpPr>
          <p:nvPr/>
        </p:nvSpPr>
        <p:spPr bwMode="auto">
          <a:xfrm>
            <a:off x="2935288" y="3397250"/>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P34 - Ansiedade em pai de neonato pré termo internado em UTI neonatal</a:t>
            </a:r>
          </a:p>
        </p:txBody>
      </p:sp>
      <p:sp>
        <p:nvSpPr>
          <p:cNvPr id="138258" name="Text Box 18">
            <a:hlinkClick r:id="rId13" action="ppaction://hlinkfile"/>
          </p:cNvPr>
          <p:cNvSpPr txBox="1">
            <a:spLocks noChangeArrowheads="1"/>
          </p:cNvSpPr>
          <p:nvPr/>
        </p:nvSpPr>
        <p:spPr bwMode="auto">
          <a:xfrm>
            <a:off x="2935288" y="3636963"/>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P35 - Ansiedade em situações de convívio social em idosos</a:t>
            </a:r>
          </a:p>
        </p:txBody>
      </p:sp>
      <p:sp>
        <p:nvSpPr>
          <p:cNvPr id="138259" name="Text Box 19">
            <a:hlinkClick r:id="rId14" action="ppaction://hlinkfile"/>
          </p:cNvPr>
          <p:cNvSpPr txBox="1">
            <a:spLocks noChangeArrowheads="1"/>
          </p:cNvSpPr>
          <p:nvPr/>
        </p:nvSpPr>
        <p:spPr bwMode="auto">
          <a:xfrm>
            <a:off x="2935288" y="3887788"/>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P36 - Apoio psicológico na Delegacia da Mulher</a:t>
            </a:r>
          </a:p>
        </p:txBody>
      </p:sp>
      <p:sp>
        <p:nvSpPr>
          <p:cNvPr id="138260" name="Text Box 20">
            <a:hlinkClick r:id="rId15" action="ppaction://hlinkfile"/>
          </p:cNvPr>
          <p:cNvSpPr txBox="1">
            <a:spLocks noChangeArrowheads="1"/>
          </p:cNvSpPr>
          <p:nvPr/>
        </p:nvSpPr>
        <p:spPr bwMode="auto">
          <a:xfrm>
            <a:off x="2935288" y="414020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P37 - As vivencias emocionais de uma mãe cujo filho apresenta manobras</a:t>
            </a:r>
          </a:p>
          <a:p>
            <a:r>
              <a:rPr kumimoji="0" lang="pt-BR" altLang="pt-BR" sz="1200">
                <a:latin typeface="Tahoma" panose="020B0604030504040204" pitchFamily="34" charset="0"/>
              </a:rPr>
              <a:t>autistas</a:t>
            </a:r>
          </a:p>
        </p:txBody>
      </p:sp>
      <p:sp>
        <p:nvSpPr>
          <p:cNvPr id="138261" name="Text Box 21">
            <a:hlinkClick r:id="rId16" action="ppaction://hlinkfile"/>
          </p:cNvPr>
          <p:cNvSpPr txBox="1">
            <a:spLocks noChangeArrowheads="1"/>
          </p:cNvSpPr>
          <p:nvPr/>
        </p:nvSpPr>
        <p:spPr bwMode="auto">
          <a:xfrm>
            <a:off x="2935288" y="4586288"/>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P38 - Aspectos psico-sócio-culturais das mães de adolescentes gestantes</a:t>
            </a:r>
          </a:p>
        </p:txBody>
      </p:sp>
      <p:sp>
        <p:nvSpPr>
          <p:cNvPr id="138262" name="WordArt 22">
            <a:hlinkClick r:id="rId17" action="ppaction://hlinksldjump"/>
          </p:cNvPr>
          <p:cNvSpPr>
            <a:spLocks noChangeArrowheads="1" noChangeShapeType="1" noTextEdit="1"/>
          </p:cNvSpPr>
          <p:nvPr/>
        </p:nvSpPr>
        <p:spPr bwMode="auto">
          <a:xfrm>
            <a:off x="3386138" y="6240463"/>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3</a:t>
            </a:r>
          </a:p>
        </p:txBody>
      </p:sp>
      <p:sp>
        <p:nvSpPr>
          <p:cNvPr id="138263" name="WordArt 23">
            <a:hlinkClick r:id="rId18" action="ppaction://hlinksldjump"/>
          </p:cNvPr>
          <p:cNvSpPr>
            <a:spLocks noChangeArrowheads="1" noChangeShapeType="1" noTextEdit="1"/>
          </p:cNvSpPr>
          <p:nvPr/>
        </p:nvSpPr>
        <p:spPr bwMode="auto">
          <a:xfrm>
            <a:off x="360362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4</a:t>
            </a:r>
          </a:p>
        </p:txBody>
      </p:sp>
      <p:sp>
        <p:nvSpPr>
          <p:cNvPr id="138264" name="WordArt 24">
            <a:hlinkClick r:id="rId19" action="ppaction://hlinksldjump"/>
          </p:cNvPr>
          <p:cNvSpPr>
            <a:spLocks noChangeArrowheads="1" noChangeShapeType="1" noTextEdit="1"/>
          </p:cNvSpPr>
          <p:nvPr/>
        </p:nvSpPr>
        <p:spPr bwMode="auto">
          <a:xfrm>
            <a:off x="3783013"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5</a:t>
            </a:r>
          </a:p>
        </p:txBody>
      </p:sp>
      <p:sp>
        <p:nvSpPr>
          <p:cNvPr id="138265" name="WordArt 25">
            <a:hlinkClick r:id="rId20" action="ppaction://hlinksldjump"/>
          </p:cNvPr>
          <p:cNvSpPr>
            <a:spLocks noChangeArrowheads="1" noChangeShapeType="1" noTextEdit="1"/>
          </p:cNvSpPr>
          <p:nvPr/>
        </p:nvSpPr>
        <p:spPr bwMode="auto">
          <a:xfrm>
            <a:off x="39433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6</a:t>
            </a:r>
          </a:p>
        </p:txBody>
      </p:sp>
      <p:sp>
        <p:nvSpPr>
          <p:cNvPr id="138266" name="WordArt 26">
            <a:hlinkClick r:id="rId21" action="ppaction://hlinksldjump"/>
          </p:cNvPr>
          <p:cNvSpPr>
            <a:spLocks noChangeArrowheads="1" noChangeShapeType="1" noTextEdit="1"/>
          </p:cNvSpPr>
          <p:nvPr/>
        </p:nvSpPr>
        <p:spPr bwMode="auto">
          <a:xfrm>
            <a:off x="41084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7</a:t>
            </a:r>
          </a:p>
        </p:txBody>
      </p:sp>
      <p:sp>
        <p:nvSpPr>
          <p:cNvPr id="138267" name="WordArt 27">
            <a:hlinkClick r:id="rId22" action="ppaction://hlinksldjump"/>
          </p:cNvPr>
          <p:cNvSpPr>
            <a:spLocks noChangeArrowheads="1" noChangeShapeType="1" noTextEdit="1"/>
          </p:cNvSpPr>
          <p:nvPr/>
        </p:nvSpPr>
        <p:spPr bwMode="auto">
          <a:xfrm>
            <a:off x="425291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8</a:t>
            </a:r>
          </a:p>
        </p:txBody>
      </p:sp>
      <p:sp>
        <p:nvSpPr>
          <p:cNvPr id="138268" name="WordArt 28">
            <a:hlinkClick r:id="rId23" action="ppaction://hlinksldjump"/>
          </p:cNvPr>
          <p:cNvSpPr>
            <a:spLocks noChangeArrowheads="1" noChangeShapeType="1" noTextEdit="1"/>
          </p:cNvSpPr>
          <p:nvPr/>
        </p:nvSpPr>
        <p:spPr bwMode="auto">
          <a:xfrm>
            <a:off x="441007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9</a:t>
            </a:r>
          </a:p>
        </p:txBody>
      </p:sp>
      <p:sp>
        <p:nvSpPr>
          <p:cNvPr id="138269" name="WordArt 29">
            <a:hlinkClick r:id="rId24" action="ppaction://hlinksldjump"/>
          </p:cNvPr>
          <p:cNvSpPr>
            <a:spLocks noChangeArrowheads="1" noChangeShapeType="1" noTextEdit="1"/>
          </p:cNvSpPr>
          <p:nvPr/>
        </p:nvSpPr>
        <p:spPr bwMode="auto">
          <a:xfrm>
            <a:off x="4591050" y="6337300"/>
            <a:ext cx="215900" cy="1778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10</a:t>
            </a:r>
          </a:p>
        </p:txBody>
      </p:sp>
      <p:sp>
        <p:nvSpPr>
          <p:cNvPr id="138278" name="Text Box 38">
            <a:hlinkClick r:id="rId25" action="ppaction://hlinkfile"/>
          </p:cNvPr>
          <p:cNvSpPr txBox="1">
            <a:spLocks noChangeArrowheads="1"/>
          </p:cNvSpPr>
          <p:nvPr/>
        </p:nvSpPr>
        <p:spPr bwMode="auto">
          <a:xfrm>
            <a:off x="2935288" y="4824413"/>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P39 - Aspectos psicossociais do Vitiligo</a:t>
            </a:r>
          </a:p>
        </p:txBody>
      </p:sp>
      <p:sp>
        <p:nvSpPr>
          <p:cNvPr id="138279" name="Text Box 39">
            <a:hlinkClick r:id="rId26" action="ppaction://hlinkfile"/>
          </p:cNvPr>
          <p:cNvSpPr txBox="1">
            <a:spLocks noChangeArrowheads="1"/>
          </p:cNvSpPr>
          <p:nvPr/>
        </p:nvSpPr>
        <p:spPr bwMode="auto">
          <a:xfrm>
            <a:off x="2935288" y="505460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P40 - Atendimento domiciliar em Psicologia: uma abordagem psicossocial em</a:t>
            </a:r>
          </a:p>
          <a:p>
            <a:r>
              <a:rPr kumimoji="0" lang="pt-BR" altLang="pt-BR" sz="1200">
                <a:latin typeface="Tahoma" panose="020B0604030504040204" pitchFamily="34" charset="0"/>
              </a:rPr>
              <a:t>saúde no processo do envelhecimento</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a:hlinkClick r:id="rId2" action="ppaction://hlinkfile"/>
          </p:cNvPr>
          <p:cNvSpPr txBox="1">
            <a:spLocks noChangeArrowheads="1"/>
          </p:cNvSpPr>
          <p:nvPr/>
        </p:nvSpPr>
        <p:spPr bwMode="auto">
          <a:xfrm>
            <a:off x="2935288" y="1152525"/>
            <a:ext cx="5580062" cy="639763"/>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P41 - Atividades Cênicas como linguagem na comunicação voltada a</a:t>
            </a:r>
          </a:p>
          <a:p>
            <a:r>
              <a:rPr kumimoji="0" lang="pt-BR" altLang="pt-BR" sz="1200">
                <a:latin typeface="Tahoma" panose="020B0604030504040204" pitchFamily="34" charset="0"/>
              </a:rPr>
              <a:t>Promoção da Saúde do Adolescente: Promoção de saúde na adolescência e</a:t>
            </a:r>
          </a:p>
          <a:p>
            <a:r>
              <a:rPr kumimoji="0" lang="pt-BR" altLang="pt-BR" sz="1200">
                <a:latin typeface="Tahoma" panose="020B0604030504040204" pitchFamily="34" charset="0"/>
              </a:rPr>
              <a:t>importância da comunicação</a:t>
            </a:r>
          </a:p>
        </p:txBody>
      </p:sp>
      <p:sp>
        <p:nvSpPr>
          <p:cNvPr id="139267" name="Text Box 3">
            <a:hlinkClick r:id="rId3" action="ppaction://hlinkfile"/>
          </p:cNvPr>
          <p:cNvSpPr txBox="1">
            <a:spLocks noChangeArrowheads="1"/>
          </p:cNvSpPr>
          <p:nvPr/>
        </p:nvSpPr>
        <p:spPr bwMode="auto">
          <a:xfrm>
            <a:off x="2935288" y="1728788"/>
            <a:ext cx="5580062" cy="639762"/>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P42 - Avaliação da percepção da gestante participante do grupo de apoio e</a:t>
            </a:r>
          </a:p>
          <a:p>
            <a:r>
              <a:rPr kumimoji="0" lang="pt-BR" altLang="pt-BR" sz="1200">
                <a:latin typeface="Tahoma" panose="020B0604030504040204" pitchFamily="34" charset="0"/>
              </a:rPr>
              <a:t>orientação multiprofissional realizado em UBS´s sobre sua vivência emocional</a:t>
            </a:r>
          </a:p>
          <a:p>
            <a:r>
              <a:rPr kumimoji="0" lang="pt-BR" altLang="pt-BR" sz="1200">
                <a:latin typeface="Tahoma" panose="020B0604030504040204" pitchFamily="34" charset="0"/>
              </a:rPr>
              <a:t>e comportamental relacionada á gravidez</a:t>
            </a:r>
          </a:p>
        </p:txBody>
      </p:sp>
      <p:sp>
        <p:nvSpPr>
          <p:cNvPr id="139268"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39269" name="Rectangle 5"/>
          <p:cNvSpPr>
            <a:spLocks noChangeArrowheads="1"/>
          </p:cNvSpPr>
          <p:nvPr/>
        </p:nvSpPr>
        <p:spPr bwMode="auto">
          <a:xfrm>
            <a:off x="0" y="1800225"/>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39270" name="WordArt 6">
            <a:hlinkClick r:id="rId4" action="ppaction://hlinksldjump"/>
          </p:cNvPr>
          <p:cNvSpPr>
            <a:spLocks noChangeArrowheads="1" noChangeShapeType="1" noTextEdit="1"/>
          </p:cNvSpPr>
          <p:nvPr/>
        </p:nvSpPr>
        <p:spPr bwMode="auto">
          <a:xfrm>
            <a:off x="7939088" y="6408738"/>
            <a:ext cx="1116012"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39271" name="WordArt 7"/>
          <p:cNvSpPr>
            <a:spLocks noChangeArrowheads="1" noChangeShapeType="1" noTextEdit="1"/>
          </p:cNvSpPr>
          <p:nvPr/>
        </p:nvSpPr>
        <p:spPr bwMode="auto">
          <a:xfrm>
            <a:off x="7831138" y="720725"/>
            <a:ext cx="12604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Resumos</a:t>
            </a:r>
          </a:p>
        </p:txBody>
      </p:sp>
      <p:sp>
        <p:nvSpPr>
          <p:cNvPr id="139272" name="WordArt 8"/>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Pôsteres</a:t>
            </a:r>
          </a:p>
        </p:txBody>
      </p:sp>
      <p:sp>
        <p:nvSpPr>
          <p:cNvPr id="139273" name="WordArt 9"/>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Pôsteres</a:t>
            </a:r>
          </a:p>
        </p:txBody>
      </p:sp>
      <p:sp>
        <p:nvSpPr>
          <p:cNvPr id="139274" name="WordArt 10">
            <a:hlinkClick r:id="rId5" action="ppaction://hlinksldjump"/>
          </p:cNvPr>
          <p:cNvSpPr>
            <a:spLocks noChangeArrowheads="1" noChangeShapeType="1" noTextEdit="1"/>
          </p:cNvSpPr>
          <p:nvPr/>
        </p:nvSpPr>
        <p:spPr bwMode="auto">
          <a:xfrm>
            <a:off x="3006725"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
        <p:nvSpPr>
          <p:cNvPr id="139275" name="WordArt 11">
            <a:hlinkClick r:id="rId6" action="ppaction://hlinksldjump"/>
          </p:cNvPr>
          <p:cNvSpPr>
            <a:spLocks noChangeArrowheads="1" noChangeShapeType="1" noTextEdit="1"/>
          </p:cNvSpPr>
          <p:nvPr/>
        </p:nvSpPr>
        <p:spPr bwMode="auto">
          <a:xfrm>
            <a:off x="318611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139276" name="Text Box 12">
            <a:hlinkClick r:id="rId7" action="ppaction://hlinkfile"/>
          </p:cNvPr>
          <p:cNvSpPr txBox="1">
            <a:spLocks noChangeArrowheads="1"/>
          </p:cNvSpPr>
          <p:nvPr/>
        </p:nvSpPr>
        <p:spPr bwMode="auto">
          <a:xfrm>
            <a:off x="2935288" y="230346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P43 - Avaliação do repertório de habilidades sociais de um grupo de pacientes</a:t>
            </a:r>
          </a:p>
          <a:p>
            <a:r>
              <a:rPr kumimoji="0" lang="pt-BR" altLang="pt-BR" sz="1200">
                <a:latin typeface="Tahoma" panose="020B0604030504040204" pitchFamily="34" charset="0"/>
              </a:rPr>
              <a:t>dependentes de substâncias psicoativas</a:t>
            </a:r>
          </a:p>
        </p:txBody>
      </p:sp>
      <p:sp>
        <p:nvSpPr>
          <p:cNvPr id="139277" name="Text Box 13">
            <a:hlinkClick r:id="rId8" action="ppaction://hlinkfile"/>
          </p:cNvPr>
          <p:cNvSpPr txBox="1">
            <a:spLocks noChangeArrowheads="1"/>
          </p:cNvSpPr>
          <p:nvPr/>
        </p:nvSpPr>
        <p:spPr bwMode="auto">
          <a:xfrm>
            <a:off x="2935288" y="270033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P44 - Avaliação por auto-relato de Qualidade de Vida e desejo de aceitação</a:t>
            </a:r>
          </a:p>
          <a:p>
            <a:r>
              <a:rPr kumimoji="0" lang="pt-BR" altLang="pt-BR" sz="1200">
                <a:latin typeface="Tahoma" panose="020B0604030504040204" pitchFamily="34" charset="0"/>
              </a:rPr>
              <a:t>social em idosos saudáveis</a:t>
            </a:r>
          </a:p>
        </p:txBody>
      </p:sp>
      <p:sp>
        <p:nvSpPr>
          <p:cNvPr id="139278" name="Text Box 14">
            <a:hlinkClick r:id="rId9" action="ppaction://hlinkfile"/>
          </p:cNvPr>
          <p:cNvSpPr txBox="1">
            <a:spLocks noChangeArrowheads="1"/>
          </p:cNvSpPr>
          <p:nvPr/>
        </p:nvSpPr>
        <p:spPr bwMode="auto">
          <a:xfrm>
            <a:off x="2935288" y="309562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P45 - Bem-estar no trabalho: estudo com uma amostra de professores</a:t>
            </a:r>
          </a:p>
        </p:txBody>
      </p:sp>
      <p:sp>
        <p:nvSpPr>
          <p:cNvPr id="139279" name="Text Box 15">
            <a:hlinkClick r:id="rId10" action="ppaction://hlinkfile"/>
          </p:cNvPr>
          <p:cNvSpPr txBox="1">
            <a:spLocks noChangeArrowheads="1"/>
          </p:cNvSpPr>
          <p:nvPr/>
        </p:nvSpPr>
        <p:spPr bwMode="auto">
          <a:xfrm>
            <a:off x="2935288" y="332263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P46 - Bem-estar subjetivo, percepção de suporte social e avaliação de serviços</a:t>
            </a:r>
          </a:p>
          <a:p>
            <a:r>
              <a:rPr kumimoji="0" lang="pt-BR" altLang="pt-BR" sz="1200">
                <a:latin typeface="Tahoma" panose="020B0604030504040204" pitchFamily="34" charset="0"/>
              </a:rPr>
              <a:t>públicos entre jovens de baixa renda</a:t>
            </a:r>
          </a:p>
        </p:txBody>
      </p:sp>
      <p:sp>
        <p:nvSpPr>
          <p:cNvPr id="139280" name="Text Box 16">
            <a:hlinkClick r:id="rId11" action="ppaction://hlinkfile"/>
          </p:cNvPr>
          <p:cNvSpPr txBox="1">
            <a:spLocks noChangeArrowheads="1"/>
          </p:cNvSpPr>
          <p:nvPr/>
        </p:nvSpPr>
        <p:spPr bwMode="auto">
          <a:xfrm>
            <a:off x="2935288" y="374491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P47 - Benefícios biopsicossociais da socialização na Terceira Idade: uma visão</a:t>
            </a:r>
          </a:p>
          <a:p>
            <a:r>
              <a:rPr kumimoji="0" lang="pt-BR" altLang="pt-BR" sz="1200">
                <a:latin typeface="Tahoma" panose="020B0604030504040204" pitchFamily="34" charset="0"/>
              </a:rPr>
              <a:t>do idoso</a:t>
            </a:r>
          </a:p>
        </p:txBody>
      </p:sp>
      <p:sp>
        <p:nvSpPr>
          <p:cNvPr id="139281" name="Text Box 17">
            <a:hlinkClick r:id="rId12" action="ppaction://hlinkfile"/>
          </p:cNvPr>
          <p:cNvSpPr txBox="1">
            <a:spLocks noChangeArrowheads="1"/>
          </p:cNvSpPr>
          <p:nvPr/>
        </p:nvSpPr>
        <p:spPr bwMode="auto">
          <a:xfrm>
            <a:off x="2935288" y="4140200"/>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P48 - Brigas entre adolescentes: fatores de risco e de proteção</a:t>
            </a:r>
          </a:p>
        </p:txBody>
      </p:sp>
      <p:sp>
        <p:nvSpPr>
          <p:cNvPr id="139282" name="Text Box 18">
            <a:hlinkClick r:id="rId13" action="ppaction://hlinkfile"/>
          </p:cNvPr>
          <p:cNvSpPr txBox="1">
            <a:spLocks noChangeArrowheads="1"/>
          </p:cNvSpPr>
          <p:nvPr/>
        </p:nvSpPr>
        <p:spPr bwMode="auto">
          <a:xfrm>
            <a:off x="2935288" y="442912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P49 - Características de ansiedade e agressividade em paciente obesa adulta</a:t>
            </a:r>
          </a:p>
        </p:txBody>
      </p:sp>
      <p:sp>
        <p:nvSpPr>
          <p:cNvPr id="139283" name="Text Box 19">
            <a:hlinkClick r:id="rId14" action="ppaction://hlinkfile"/>
          </p:cNvPr>
          <p:cNvSpPr txBox="1">
            <a:spLocks noChangeArrowheads="1"/>
          </p:cNvSpPr>
          <p:nvPr/>
        </p:nvSpPr>
        <p:spPr bwMode="auto">
          <a:xfrm>
            <a:off x="2935288" y="4716463"/>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P50 - Centro de Terapia Intensiva: a intervenção psicológica através da</a:t>
            </a:r>
          </a:p>
          <a:p>
            <a:r>
              <a:rPr kumimoji="0" lang="pt-BR" altLang="pt-BR" sz="1200">
                <a:latin typeface="Tahoma" panose="020B0604030504040204" pitchFamily="34" charset="0"/>
              </a:rPr>
              <a:t>utilização de material literário</a:t>
            </a:r>
          </a:p>
        </p:txBody>
      </p:sp>
      <p:sp>
        <p:nvSpPr>
          <p:cNvPr id="139286" name="WordArt 22">
            <a:hlinkClick r:id="rId15" action="ppaction://hlinksldjump"/>
          </p:cNvPr>
          <p:cNvSpPr>
            <a:spLocks noChangeArrowheads="1" noChangeShapeType="1" noTextEdit="1"/>
          </p:cNvSpPr>
          <p:nvPr/>
        </p:nvSpPr>
        <p:spPr bwMode="auto">
          <a:xfrm>
            <a:off x="3367088"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3</a:t>
            </a:r>
          </a:p>
        </p:txBody>
      </p:sp>
      <p:sp>
        <p:nvSpPr>
          <p:cNvPr id="139287" name="WordArt 23">
            <a:hlinkClick r:id="rId16" action="ppaction://hlinksldjump"/>
          </p:cNvPr>
          <p:cNvSpPr>
            <a:spLocks noChangeArrowheads="1" noChangeShapeType="1" noTextEdit="1"/>
          </p:cNvSpPr>
          <p:nvPr/>
        </p:nvSpPr>
        <p:spPr bwMode="auto">
          <a:xfrm>
            <a:off x="3530600" y="6229350"/>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4</a:t>
            </a:r>
          </a:p>
        </p:txBody>
      </p:sp>
      <p:sp>
        <p:nvSpPr>
          <p:cNvPr id="139288" name="WordArt 24">
            <a:hlinkClick r:id="rId17" action="ppaction://hlinksldjump"/>
          </p:cNvPr>
          <p:cNvSpPr>
            <a:spLocks noChangeArrowheads="1" noChangeShapeType="1" noTextEdit="1"/>
          </p:cNvSpPr>
          <p:nvPr/>
        </p:nvSpPr>
        <p:spPr bwMode="auto">
          <a:xfrm>
            <a:off x="3783013"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5</a:t>
            </a:r>
          </a:p>
        </p:txBody>
      </p:sp>
      <p:sp>
        <p:nvSpPr>
          <p:cNvPr id="139289" name="WordArt 25">
            <a:hlinkClick r:id="rId18" action="ppaction://hlinksldjump"/>
          </p:cNvPr>
          <p:cNvSpPr>
            <a:spLocks noChangeArrowheads="1" noChangeShapeType="1" noTextEdit="1"/>
          </p:cNvSpPr>
          <p:nvPr/>
        </p:nvSpPr>
        <p:spPr bwMode="auto">
          <a:xfrm>
            <a:off x="39433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6</a:t>
            </a:r>
          </a:p>
        </p:txBody>
      </p:sp>
      <p:sp>
        <p:nvSpPr>
          <p:cNvPr id="139290" name="WordArt 26">
            <a:hlinkClick r:id="rId19" action="ppaction://hlinksldjump"/>
          </p:cNvPr>
          <p:cNvSpPr>
            <a:spLocks noChangeArrowheads="1" noChangeShapeType="1" noTextEdit="1"/>
          </p:cNvSpPr>
          <p:nvPr/>
        </p:nvSpPr>
        <p:spPr bwMode="auto">
          <a:xfrm>
            <a:off x="41084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7</a:t>
            </a:r>
          </a:p>
        </p:txBody>
      </p:sp>
      <p:sp>
        <p:nvSpPr>
          <p:cNvPr id="139291" name="WordArt 27">
            <a:hlinkClick r:id="rId20" action="ppaction://hlinksldjump"/>
          </p:cNvPr>
          <p:cNvSpPr>
            <a:spLocks noChangeArrowheads="1" noChangeShapeType="1" noTextEdit="1"/>
          </p:cNvSpPr>
          <p:nvPr/>
        </p:nvSpPr>
        <p:spPr bwMode="auto">
          <a:xfrm>
            <a:off x="425291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8</a:t>
            </a:r>
          </a:p>
        </p:txBody>
      </p:sp>
      <p:sp>
        <p:nvSpPr>
          <p:cNvPr id="139292" name="WordArt 28">
            <a:hlinkClick r:id="rId21" action="ppaction://hlinksldjump"/>
          </p:cNvPr>
          <p:cNvSpPr>
            <a:spLocks noChangeArrowheads="1" noChangeShapeType="1" noTextEdit="1"/>
          </p:cNvSpPr>
          <p:nvPr/>
        </p:nvSpPr>
        <p:spPr bwMode="auto">
          <a:xfrm>
            <a:off x="441007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9</a:t>
            </a:r>
          </a:p>
        </p:txBody>
      </p:sp>
      <p:sp>
        <p:nvSpPr>
          <p:cNvPr id="139293" name="WordArt 29">
            <a:hlinkClick r:id="rId22" action="ppaction://hlinksldjump"/>
          </p:cNvPr>
          <p:cNvSpPr>
            <a:spLocks noChangeArrowheads="1" noChangeShapeType="1" noTextEdit="1"/>
          </p:cNvSpPr>
          <p:nvPr/>
        </p:nvSpPr>
        <p:spPr bwMode="auto">
          <a:xfrm>
            <a:off x="4591050" y="6337300"/>
            <a:ext cx="215900" cy="1778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10</a:t>
            </a:r>
          </a:p>
        </p:txBody>
      </p:sp>
      <p:sp>
        <p:nvSpPr>
          <p:cNvPr id="139302" name="Text Box 38">
            <a:hlinkClick r:id="rId23" action="ppaction://hlinkfile"/>
          </p:cNvPr>
          <p:cNvSpPr txBox="1">
            <a:spLocks noChangeArrowheads="1"/>
          </p:cNvSpPr>
          <p:nvPr/>
        </p:nvSpPr>
        <p:spPr bwMode="auto">
          <a:xfrm>
            <a:off x="2935288" y="518477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P51 - Cirurgia bariátrica: critérios psicodinâmicos e acompanhamento</a:t>
            </a:r>
          </a:p>
          <a:p>
            <a:r>
              <a:rPr kumimoji="0" lang="pt-BR" altLang="pt-BR" sz="1200">
                <a:latin typeface="Tahoma" panose="020B0604030504040204" pitchFamily="34" charset="0"/>
              </a:rPr>
              <a:t>psicológico para novo procedimento por via endoscópica</a:t>
            </a:r>
          </a:p>
        </p:txBody>
      </p:sp>
      <p:sp>
        <p:nvSpPr>
          <p:cNvPr id="139303" name="Text Box 39">
            <a:hlinkClick r:id="rId24" action="ppaction://hlinkfile"/>
          </p:cNvPr>
          <p:cNvSpPr txBox="1">
            <a:spLocks noChangeArrowheads="1"/>
          </p:cNvSpPr>
          <p:nvPr/>
        </p:nvSpPr>
        <p:spPr bwMode="auto">
          <a:xfrm>
            <a:off x="2935288" y="5616575"/>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P52 - Comparação entre a depressão e a forma clínica da doença de Chagas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ext Box 2">
            <a:hlinkClick r:id="rId2" action="ppaction://hlinkfile"/>
          </p:cNvPr>
          <p:cNvSpPr txBox="1">
            <a:spLocks noChangeArrowheads="1"/>
          </p:cNvSpPr>
          <p:nvPr/>
        </p:nvSpPr>
        <p:spPr bwMode="auto">
          <a:xfrm>
            <a:off x="2935288" y="115252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P53 - Conjugalidade em questão: casais que procuram atendimento psicológico</a:t>
            </a:r>
          </a:p>
        </p:txBody>
      </p:sp>
      <p:sp>
        <p:nvSpPr>
          <p:cNvPr id="140291" name="Text Box 3">
            <a:hlinkClick r:id="rId3" action="ppaction://hlinkfile"/>
          </p:cNvPr>
          <p:cNvSpPr txBox="1">
            <a:spLocks noChangeArrowheads="1"/>
          </p:cNvSpPr>
          <p:nvPr/>
        </p:nvSpPr>
        <p:spPr bwMode="auto">
          <a:xfrm>
            <a:off x="2935288" y="137953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P54 - Da revelação à notificação: compreendendo a denúncia nas situações de</a:t>
            </a:r>
          </a:p>
          <a:p>
            <a:r>
              <a:rPr kumimoji="0" lang="pt-BR" altLang="pt-BR" sz="1200">
                <a:latin typeface="Tahoma" panose="020B0604030504040204" pitchFamily="34" charset="0"/>
              </a:rPr>
              <a:t>violência com crianças e adolescentes</a:t>
            </a:r>
          </a:p>
        </p:txBody>
      </p:sp>
      <p:sp>
        <p:nvSpPr>
          <p:cNvPr id="140292"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40293" name="Rectangle 5"/>
          <p:cNvSpPr>
            <a:spLocks noChangeArrowheads="1"/>
          </p:cNvSpPr>
          <p:nvPr/>
        </p:nvSpPr>
        <p:spPr bwMode="auto">
          <a:xfrm>
            <a:off x="0" y="1800225"/>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40294" name="WordArt 6">
            <a:hlinkClick r:id="rId4" action="ppaction://hlinksldjump"/>
          </p:cNvPr>
          <p:cNvSpPr>
            <a:spLocks noChangeArrowheads="1" noChangeShapeType="1" noTextEdit="1"/>
          </p:cNvSpPr>
          <p:nvPr/>
        </p:nvSpPr>
        <p:spPr bwMode="auto">
          <a:xfrm>
            <a:off x="7939088" y="6408738"/>
            <a:ext cx="1116012"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40295" name="WordArt 7"/>
          <p:cNvSpPr>
            <a:spLocks noChangeArrowheads="1" noChangeShapeType="1" noTextEdit="1"/>
          </p:cNvSpPr>
          <p:nvPr/>
        </p:nvSpPr>
        <p:spPr bwMode="auto">
          <a:xfrm>
            <a:off x="7831138" y="720725"/>
            <a:ext cx="12604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Resumos</a:t>
            </a:r>
          </a:p>
        </p:txBody>
      </p:sp>
      <p:sp>
        <p:nvSpPr>
          <p:cNvPr id="140296" name="WordArt 8"/>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Pôsteres</a:t>
            </a:r>
          </a:p>
        </p:txBody>
      </p:sp>
      <p:sp>
        <p:nvSpPr>
          <p:cNvPr id="140297" name="WordArt 9"/>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Pôsteres</a:t>
            </a:r>
          </a:p>
        </p:txBody>
      </p:sp>
      <p:sp>
        <p:nvSpPr>
          <p:cNvPr id="140298" name="WordArt 10">
            <a:hlinkClick r:id="rId5" action="ppaction://hlinksldjump"/>
          </p:cNvPr>
          <p:cNvSpPr>
            <a:spLocks noChangeArrowheads="1" noChangeShapeType="1" noTextEdit="1"/>
          </p:cNvSpPr>
          <p:nvPr/>
        </p:nvSpPr>
        <p:spPr bwMode="auto">
          <a:xfrm>
            <a:off x="3006725"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
        <p:nvSpPr>
          <p:cNvPr id="140299" name="WordArt 11">
            <a:hlinkClick r:id="rId6" action="ppaction://hlinksldjump"/>
          </p:cNvPr>
          <p:cNvSpPr>
            <a:spLocks noChangeArrowheads="1" noChangeShapeType="1" noTextEdit="1"/>
          </p:cNvSpPr>
          <p:nvPr/>
        </p:nvSpPr>
        <p:spPr bwMode="auto">
          <a:xfrm>
            <a:off x="318611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140300" name="Text Box 12">
            <a:hlinkClick r:id="rId7" action="ppaction://hlinkfile"/>
          </p:cNvPr>
          <p:cNvSpPr txBox="1">
            <a:spLocks noChangeArrowheads="1"/>
          </p:cNvSpPr>
          <p:nvPr/>
        </p:nvSpPr>
        <p:spPr bwMode="auto">
          <a:xfrm>
            <a:off x="2935288" y="176371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P55 - Dificuldades emocionais observadas em um adolescente portador de</a:t>
            </a:r>
          </a:p>
          <a:p>
            <a:r>
              <a:rPr kumimoji="0" lang="pt-BR" altLang="pt-BR" sz="1200">
                <a:latin typeface="Tahoma" panose="020B0604030504040204" pitchFamily="34" charset="0"/>
              </a:rPr>
              <a:t>diabetes Tipo 1</a:t>
            </a:r>
          </a:p>
        </p:txBody>
      </p:sp>
      <p:sp>
        <p:nvSpPr>
          <p:cNvPr id="140301" name="Text Box 13">
            <a:hlinkClick r:id="rId8" action="ppaction://hlinkfile"/>
          </p:cNvPr>
          <p:cNvSpPr txBox="1">
            <a:spLocks noChangeArrowheads="1"/>
          </p:cNvSpPr>
          <p:nvPr/>
        </p:nvSpPr>
        <p:spPr bwMode="auto">
          <a:xfrm>
            <a:off x="2935288" y="216058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P56 - Doação de órgãos: opinião e informação da população de uma cidade do</a:t>
            </a:r>
          </a:p>
          <a:p>
            <a:r>
              <a:rPr kumimoji="0" lang="pt-BR" altLang="pt-BR" sz="1200">
                <a:latin typeface="Tahoma" panose="020B0604030504040204" pitchFamily="34" charset="0"/>
              </a:rPr>
              <a:t>interior de São Paulo</a:t>
            </a:r>
          </a:p>
        </p:txBody>
      </p:sp>
      <p:sp>
        <p:nvSpPr>
          <p:cNvPr id="140302" name="Text Box 14">
            <a:hlinkClick r:id="rId9" action="ppaction://hlinkfile"/>
          </p:cNvPr>
          <p:cNvSpPr txBox="1">
            <a:spLocks noChangeArrowheads="1"/>
          </p:cNvSpPr>
          <p:nvPr/>
        </p:nvSpPr>
        <p:spPr bwMode="auto">
          <a:xfrm>
            <a:off x="2935288" y="2570163"/>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P57 - Drogadependência: instituições no Vale do Paraíba</a:t>
            </a:r>
          </a:p>
        </p:txBody>
      </p:sp>
      <p:sp>
        <p:nvSpPr>
          <p:cNvPr id="140303" name="Text Box 15">
            <a:hlinkClick r:id="rId10" action="ppaction://hlinkfile"/>
          </p:cNvPr>
          <p:cNvSpPr txBox="1">
            <a:spLocks noChangeArrowheads="1"/>
          </p:cNvSpPr>
          <p:nvPr/>
        </p:nvSpPr>
        <p:spPr bwMode="auto">
          <a:xfrm>
            <a:off x="2935288" y="282098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P58 - Eficácia adaptativa e equilíbrio psíquico de uma mãe de um portador de</a:t>
            </a:r>
          </a:p>
          <a:p>
            <a:r>
              <a:rPr kumimoji="0" lang="pt-BR" altLang="pt-BR" sz="1200">
                <a:latin typeface="Tahoma" panose="020B0604030504040204" pitchFamily="34" charset="0"/>
              </a:rPr>
              <a:t>autismo infantil</a:t>
            </a:r>
          </a:p>
        </p:txBody>
      </p:sp>
      <p:sp>
        <p:nvSpPr>
          <p:cNvPr id="140304" name="Text Box 16">
            <a:hlinkClick r:id="rId11" action="ppaction://hlinkfile"/>
          </p:cNvPr>
          <p:cNvSpPr txBox="1">
            <a:spLocks noChangeArrowheads="1"/>
          </p:cNvSpPr>
          <p:nvPr/>
        </p:nvSpPr>
        <p:spPr bwMode="auto">
          <a:xfrm>
            <a:off x="2935288" y="3214688"/>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P59 - Eficácia adaptativa em gestantes de alto risco: dois casos de diabetes</a:t>
            </a:r>
          </a:p>
          <a:p>
            <a:r>
              <a:rPr kumimoji="0" lang="pt-BR" altLang="pt-BR" sz="1200">
                <a:latin typeface="Tahoma" panose="020B0604030504040204" pitchFamily="34" charset="0"/>
              </a:rPr>
              <a:t>gestacional</a:t>
            </a:r>
          </a:p>
        </p:txBody>
      </p:sp>
      <p:sp>
        <p:nvSpPr>
          <p:cNvPr id="140305" name="Text Box 17">
            <a:hlinkClick r:id="rId12" action="ppaction://hlinkfile"/>
          </p:cNvPr>
          <p:cNvSpPr txBox="1">
            <a:spLocks noChangeArrowheads="1"/>
          </p:cNvSpPr>
          <p:nvPr/>
        </p:nvSpPr>
        <p:spPr bwMode="auto">
          <a:xfrm>
            <a:off x="2935288" y="3613150"/>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P60 - Encontrando saúde em instituição para doentes mentais</a:t>
            </a:r>
          </a:p>
        </p:txBody>
      </p:sp>
      <p:sp>
        <p:nvSpPr>
          <p:cNvPr id="140306" name="Text Box 18">
            <a:hlinkClick r:id="rId13" action="ppaction://hlinkfile"/>
          </p:cNvPr>
          <p:cNvSpPr txBox="1">
            <a:spLocks noChangeArrowheads="1"/>
          </p:cNvSpPr>
          <p:nvPr/>
        </p:nvSpPr>
        <p:spPr bwMode="auto">
          <a:xfrm>
            <a:off x="2935288" y="385286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P61 - Entrevistas psicológicas em uma perspectiva Winnicottiana: instituições</a:t>
            </a:r>
          </a:p>
          <a:p>
            <a:r>
              <a:rPr kumimoji="0" lang="pt-BR" altLang="pt-BR" sz="1200">
                <a:latin typeface="Tahoma" panose="020B0604030504040204" pitchFamily="34" charset="0"/>
              </a:rPr>
              <a:t>totais e a questão da humilhação social</a:t>
            </a:r>
          </a:p>
        </p:txBody>
      </p:sp>
      <p:sp>
        <p:nvSpPr>
          <p:cNvPr id="140307" name="Text Box 19">
            <a:hlinkClick r:id="rId14" action="ppaction://hlinkfile"/>
          </p:cNvPr>
          <p:cNvSpPr txBox="1">
            <a:spLocks noChangeArrowheads="1"/>
          </p:cNvSpPr>
          <p:nvPr/>
        </p:nvSpPr>
        <p:spPr bwMode="auto">
          <a:xfrm>
            <a:off x="2935288" y="4284663"/>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P62 - Entrevistas psicológicas realizadas com um morador de rua em uma</a:t>
            </a:r>
          </a:p>
          <a:p>
            <a:r>
              <a:rPr kumimoji="0" lang="pt-BR" altLang="pt-BR" sz="1200">
                <a:latin typeface="Tahoma" panose="020B0604030504040204" pitchFamily="34" charset="0"/>
              </a:rPr>
              <a:t>perspectiva Winnicottiana: um estudo de caso</a:t>
            </a:r>
          </a:p>
        </p:txBody>
      </p:sp>
      <p:sp>
        <p:nvSpPr>
          <p:cNvPr id="140308" name="Text Box 20">
            <a:hlinkClick r:id="rId15" action="ppaction://hlinkfile"/>
          </p:cNvPr>
          <p:cNvSpPr txBox="1">
            <a:spLocks noChangeArrowheads="1"/>
          </p:cNvSpPr>
          <p:nvPr/>
        </p:nvSpPr>
        <p:spPr bwMode="auto">
          <a:xfrm>
            <a:off x="2935288" y="475297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P63 - Equoterapia e esporte adaptado para promoção da Qualidade de Vida de</a:t>
            </a:r>
          </a:p>
          <a:p>
            <a:r>
              <a:rPr kumimoji="0" lang="pt-BR" altLang="pt-BR" sz="1200">
                <a:latin typeface="Tahoma" panose="020B0604030504040204" pitchFamily="34" charset="0"/>
              </a:rPr>
              <a:t>pessoas com deficiência física</a:t>
            </a:r>
          </a:p>
        </p:txBody>
      </p:sp>
      <p:sp>
        <p:nvSpPr>
          <p:cNvPr id="140309" name="Text Box 21">
            <a:hlinkClick r:id="rId16" action="ppaction://hlinkfile"/>
          </p:cNvPr>
          <p:cNvSpPr txBox="1">
            <a:spLocks noChangeArrowheads="1"/>
          </p:cNvSpPr>
          <p:nvPr/>
        </p:nvSpPr>
        <p:spPr bwMode="auto">
          <a:xfrm>
            <a:off x="2935288" y="516255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P64 - Estratégias de atuação psicológica de estagiários em hospitais da Região</a:t>
            </a:r>
          </a:p>
          <a:p>
            <a:r>
              <a:rPr kumimoji="0" lang="pt-BR" altLang="pt-BR" sz="1200">
                <a:latin typeface="Tahoma" panose="020B0604030504040204" pitchFamily="34" charset="0"/>
              </a:rPr>
              <a:t>do Grande ABC</a:t>
            </a:r>
          </a:p>
        </p:txBody>
      </p:sp>
      <p:sp>
        <p:nvSpPr>
          <p:cNvPr id="140310" name="WordArt 22">
            <a:hlinkClick r:id="rId17" action="ppaction://hlinksldjump"/>
          </p:cNvPr>
          <p:cNvSpPr>
            <a:spLocks noChangeArrowheads="1" noChangeShapeType="1" noTextEdit="1"/>
          </p:cNvSpPr>
          <p:nvPr/>
        </p:nvSpPr>
        <p:spPr bwMode="auto">
          <a:xfrm>
            <a:off x="3367088"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3</a:t>
            </a:r>
          </a:p>
        </p:txBody>
      </p:sp>
      <p:sp>
        <p:nvSpPr>
          <p:cNvPr id="140311" name="WordArt 23">
            <a:hlinkClick r:id="rId18" action="ppaction://hlinksldjump"/>
          </p:cNvPr>
          <p:cNvSpPr>
            <a:spLocks noChangeArrowheads="1" noChangeShapeType="1" noTextEdit="1"/>
          </p:cNvSpPr>
          <p:nvPr/>
        </p:nvSpPr>
        <p:spPr bwMode="auto">
          <a:xfrm>
            <a:off x="3530600"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4</a:t>
            </a:r>
          </a:p>
        </p:txBody>
      </p:sp>
      <p:sp>
        <p:nvSpPr>
          <p:cNvPr id="140312" name="WordArt 24">
            <a:hlinkClick r:id="rId19" action="ppaction://hlinksldjump"/>
          </p:cNvPr>
          <p:cNvSpPr>
            <a:spLocks noChangeArrowheads="1" noChangeShapeType="1" noTextEdit="1"/>
          </p:cNvSpPr>
          <p:nvPr/>
        </p:nvSpPr>
        <p:spPr bwMode="auto">
          <a:xfrm>
            <a:off x="3711575" y="6264275"/>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5</a:t>
            </a:r>
          </a:p>
        </p:txBody>
      </p:sp>
      <p:sp>
        <p:nvSpPr>
          <p:cNvPr id="140326" name="Text Box 38">
            <a:hlinkClick r:id="rId20" action="ppaction://hlinkfile"/>
          </p:cNvPr>
          <p:cNvSpPr txBox="1">
            <a:spLocks noChangeArrowheads="1"/>
          </p:cNvSpPr>
          <p:nvPr/>
        </p:nvSpPr>
        <p:spPr bwMode="auto">
          <a:xfrm>
            <a:off x="2935288" y="559435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P65 - Estresse ocupacional e distúrbios do sono em Cirurgiões Dentistas</a:t>
            </a:r>
          </a:p>
          <a:p>
            <a:r>
              <a:rPr kumimoji="0" lang="pt-BR" altLang="pt-BR" sz="1200">
                <a:latin typeface="Tahoma" panose="020B0604030504040204" pitchFamily="34" charset="0"/>
              </a:rPr>
              <a:t>franceses</a:t>
            </a:r>
          </a:p>
        </p:txBody>
      </p:sp>
      <p:sp>
        <p:nvSpPr>
          <p:cNvPr id="140328" name="WordArt 40">
            <a:hlinkClick r:id="rId21" action="ppaction://hlinksldjump"/>
          </p:cNvPr>
          <p:cNvSpPr>
            <a:spLocks noChangeArrowheads="1" noChangeShapeType="1" noTextEdit="1"/>
          </p:cNvSpPr>
          <p:nvPr/>
        </p:nvSpPr>
        <p:spPr bwMode="auto">
          <a:xfrm>
            <a:off x="39433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6</a:t>
            </a:r>
          </a:p>
        </p:txBody>
      </p:sp>
      <p:sp>
        <p:nvSpPr>
          <p:cNvPr id="140329" name="WordArt 41">
            <a:hlinkClick r:id="rId22" action="ppaction://hlinksldjump"/>
          </p:cNvPr>
          <p:cNvSpPr>
            <a:spLocks noChangeArrowheads="1" noChangeShapeType="1" noTextEdit="1"/>
          </p:cNvSpPr>
          <p:nvPr/>
        </p:nvSpPr>
        <p:spPr bwMode="auto">
          <a:xfrm>
            <a:off x="41084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7</a:t>
            </a:r>
          </a:p>
        </p:txBody>
      </p:sp>
      <p:sp>
        <p:nvSpPr>
          <p:cNvPr id="140330" name="WordArt 42">
            <a:hlinkClick r:id="rId23" action="ppaction://hlinksldjump"/>
          </p:cNvPr>
          <p:cNvSpPr>
            <a:spLocks noChangeArrowheads="1" noChangeShapeType="1" noTextEdit="1"/>
          </p:cNvSpPr>
          <p:nvPr/>
        </p:nvSpPr>
        <p:spPr bwMode="auto">
          <a:xfrm>
            <a:off x="425291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8</a:t>
            </a:r>
          </a:p>
        </p:txBody>
      </p:sp>
      <p:sp>
        <p:nvSpPr>
          <p:cNvPr id="140331" name="WordArt 43">
            <a:hlinkClick r:id="rId24" action="ppaction://hlinksldjump"/>
          </p:cNvPr>
          <p:cNvSpPr>
            <a:spLocks noChangeArrowheads="1" noChangeShapeType="1" noTextEdit="1"/>
          </p:cNvSpPr>
          <p:nvPr/>
        </p:nvSpPr>
        <p:spPr bwMode="auto">
          <a:xfrm>
            <a:off x="441007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9</a:t>
            </a:r>
          </a:p>
        </p:txBody>
      </p:sp>
      <p:sp>
        <p:nvSpPr>
          <p:cNvPr id="140332" name="WordArt 44">
            <a:hlinkClick r:id="rId25" action="ppaction://hlinksldjump"/>
          </p:cNvPr>
          <p:cNvSpPr>
            <a:spLocks noChangeArrowheads="1" noChangeShapeType="1" noTextEdit="1"/>
          </p:cNvSpPr>
          <p:nvPr/>
        </p:nvSpPr>
        <p:spPr bwMode="auto">
          <a:xfrm>
            <a:off x="4591050" y="6337300"/>
            <a:ext cx="215900" cy="1778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ext Box 2">
            <a:hlinkClick r:id="rId2" action="ppaction://hlinkfile"/>
          </p:cNvPr>
          <p:cNvSpPr txBox="1">
            <a:spLocks noChangeArrowheads="1"/>
          </p:cNvSpPr>
          <p:nvPr/>
        </p:nvSpPr>
        <p:spPr bwMode="auto">
          <a:xfrm>
            <a:off x="2935288" y="115252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P66 - Estudo da eficácia adaptativa de herdeiros de empresa familiar</a:t>
            </a:r>
          </a:p>
        </p:txBody>
      </p:sp>
      <p:sp>
        <p:nvSpPr>
          <p:cNvPr id="142339" name="Text Box 3">
            <a:hlinkClick r:id="rId3" action="ppaction://hlinkfile"/>
          </p:cNvPr>
          <p:cNvSpPr txBox="1">
            <a:spLocks noChangeArrowheads="1"/>
          </p:cNvSpPr>
          <p:nvPr/>
        </p:nvSpPr>
        <p:spPr bwMode="auto">
          <a:xfrm>
            <a:off x="2935288" y="136842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P67 - Estudo de caso de estresse pós-traumático após diagnóstico e</a:t>
            </a:r>
          </a:p>
          <a:p>
            <a:r>
              <a:rPr kumimoji="0" lang="pt-BR" altLang="pt-BR" sz="1200">
                <a:latin typeface="Tahoma" panose="020B0604030504040204" pitchFamily="34" charset="0"/>
              </a:rPr>
              <a:t>tratamento de C.A.</a:t>
            </a:r>
          </a:p>
        </p:txBody>
      </p:sp>
      <p:sp>
        <p:nvSpPr>
          <p:cNvPr id="142340"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42341" name="Rectangle 5"/>
          <p:cNvSpPr>
            <a:spLocks noChangeArrowheads="1"/>
          </p:cNvSpPr>
          <p:nvPr/>
        </p:nvSpPr>
        <p:spPr bwMode="auto">
          <a:xfrm>
            <a:off x="0" y="1800225"/>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42342" name="WordArt 6">
            <a:hlinkClick r:id="rId4" action="ppaction://hlinksldjump"/>
          </p:cNvPr>
          <p:cNvSpPr>
            <a:spLocks noChangeArrowheads="1" noChangeShapeType="1" noTextEdit="1"/>
          </p:cNvSpPr>
          <p:nvPr/>
        </p:nvSpPr>
        <p:spPr bwMode="auto">
          <a:xfrm>
            <a:off x="7939088" y="6408738"/>
            <a:ext cx="1116012"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42343" name="WordArt 7"/>
          <p:cNvSpPr>
            <a:spLocks noChangeArrowheads="1" noChangeShapeType="1" noTextEdit="1"/>
          </p:cNvSpPr>
          <p:nvPr/>
        </p:nvSpPr>
        <p:spPr bwMode="auto">
          <a:xfrm>
            <a:off x="7831138" y="720725"/>
            <a:ext cx="12604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Resumos</a:t>
            </a:r>
          </a:p>
        </p:txBody>
      </p:sp>
      <p:sp>
        <p:nvSpPr>
          <p:cNvPr id="142344" name="WordArt 8"/>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Pôsteres</a:t>
            </a:r>
          </a:p>
        </p:txBody>
      </p:sp>
      <p:sp>
        <p:nvSpPr>
          <p:cNvPr id="142345" name="WordArt 9"/>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Pôsteres</a:t>
            </a:r>
          </a:p>
        </p:txBody>
      </p:sp>
      <p:sp>
        <p:nvSpPr>
          <p:cNvPr id="142346" name="WordArt 10">
            <a:hlinkClick r:id="rId5" action="ppaction://hlinksldjump"/>
          </p:cNvPr>
          <p:cNvSpPr>
            <a:spLocks noChangeArrowheads="1" noChangeShapeType="1" noTextEdit="1"/>
          </p:cNvSpPr>
          <p:nvPr/>
        </p:nvSpPr>
        <p:spPr bwMode="auto">
          <a:xfrm>
            <a:off x="3006725"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
        <p:nvSpPr>
          <p:cNvPr id="142347" name="WordArt 11">
            <a:hlinkClick r:id="rId6" action="ppaction://hlinksldjump"/>
          </p:cNvPr>
          <p:cNvSpPr>
            <a:spLocks noChangeArrowheads="1" noChangeShapeType="1" noTextEdit="1"/>
          </p:cNvSpPr>
          <p:nvPr/>
        </p:nvSpPr>
        <p:spPr bwMode="auto">
          <a:xfrm>
            <a:off x="318611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142348" name="Text Box 12">
            <a:hlinkClick r:id="rId7" action="ppaction://hlinkfile"/>
          </p:cNvPr>
          <p:cNvSpPr txBox="1">
            <a:spLocks noChangeArrowheads="1"/>
          </p:cNvSpPr>
          <p:nvPr/>
        </p:nvSpPr>
        <p:spPr bwMode="auto">
          <a:xfrm>
            <a:off x="2935288" y="1774825"/>
            <a:ext cx="5580062" cy="639763"/>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P68 - Experiência dos alunos do curso de Fisioterapia em atividade de assistência</a:t>
            </a:r>
          </a:p>
          <a:p>
            <a:r>
              <a:rPr kumimoji="0" lang="pt-BR" altLang="pt-BR" sz="1200">
                <a:latin typeface="Tahoma" panose="020B0604030504040204" pitchFamily="34" charset="0"/>
              </a:rPr>
              <a:t>à saúde da mulher Na Clínica de Fisioterapia do Imes</a:t>
            </a:r>
          </a:p>
        </p:txBody>
      </p:sp>
      <p:sp>
        <p:nvSpPr>
          <p:cNvPr id="142349" name="Text Box 13">
            <a:hlinkClick r:id="rId8" action="ppaction://hlinkfile"/>
          </p:cNvPr>
          <p:cNvSpPr txBox="1">
            <a:spLocks noChangeArrowheads="1"/>
          </p:cNvSpPr>
          <p:nvPr/>
        </p:nvSpPr>
        <p:spPr bwMode="auto">
          <a:xfrm>
            <a:off x="2935288" y="233997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P69 - Experiências com uma equipe multiprofissional em uma instituição de</a:t>
            </a:r>
          </a:p>
          <a:p>
            <a:r>
              <a:rPr kumimoji="0" lang="pt-BR" altLang="pt-BR" sz="1200">
                <a:latin typeface="Tahoma" panose="020B0604030504040204" pitchFamily="34" charset="0"/>
              </a:rPr>
              <a:t>saúde mental: um estudo psicanalítico</a:t>
            </a:r>
          </a:p>
        </p:txBody>
      </p:sp>
      <p:sp>
        <p:nvSpPr>
          <p:cNvPr id="142350" name="Text Box 14">
            <a:hlinkClick r:id="rId9" action="ppaction://hlinkfile"/>
          </p:cNvPr>
          <p:cNvSpPr txBox="1">
            <a:spLocks noChangeArrowheads="1"/>
          </p:cNvSpPr>
          <p:nvPr/>
        </p:nvSpPr>
        <p:spPr bwMode="auto">
          <a:xfrm>
            <a:off x="2935288" y="2736850"/>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P70 - Fadiga e depressão no idoso</a:t>
            </a:r>
          </a:p>
        </p:txBody>
      </p:sp>
      <p:sp>
        <p:nvSpPr>
          <p:cNvPr id="142351" name="Text Box 15">
            <a:hlinkClick r:id="rId10" action="ppaction://hlinkfile"/>
          </p:cNvPr>
          <p:cNvSpPr txBox="1">
            <a:spLocks noChangeArrowheads="1"/>
          </p:cNvSpPr>
          <p:nvPr/>
        </p:nvSpPr>
        <p:spPr bwMode="auto">
          <a:xfrm>
            <a:off x="2935288" y="3001963"/>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P71 - Fatores de risco em condutores universitários que se envolveram ou não</a:t>
            </a:r>
          </a:p>
          <a:p>
            <a:r>
              <a:rPr kumimoji="0" lang="pt-BR" altLang="pt-BR" sz="1200">
                <a:latin typeface="Tahoma" panose="020B0604030504040204" pitchFamily="34" charset="0"/>
              </a:rPr>
              <a:t>em acidentes de trânsito</a:t>
            </a:r>
          </a:p>
        </p:txBody>
      </p:sp>
      <p:sp>
        <p:nvSpPr>
          <p:cNvPr id="142352" name="Text Box 16">
            <a:hlinkClick r:id="rId11" action="ppaction://hlinkfile"/>
          </p:cNvPr>
          <p:cNvSpPr txBox="1">
            <a:spLocks noChangeArrowheads="1"/>
          </p:cNvSpPr>
          <p:nvPr/>
        </p:nvSpPr>
        <p:spPr bwMode="auto">
          <a:xfrm>
            <a:off x="2935288" y="338455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P72 - Fidedignidade do teste Wisc-III BR com base na concordância de</a:t>
            </a:r>
          </a:p>
          <a:p>
            <a:r>
              <a:rPr kumimoji="0" lang="pt-BR" altLang="pt-BR" sz="1200">
                <a:latin typeface="Tahoma" panose="020B0604030504040204" pitchFamily="34" charset="0"/>
              </a:rPr>
              <a:t>avaliadores</a:t>
            </a:r>
          </a:p>
        </p:txBody>
      </p:sp>
      <p:sp>
        <p:nvSpPr>
          <p:cNvPr id="142353" name="Text Box 17">
            <a:hlinkClick r:id="rId12" action="ppaction://hlinkfile"/>
          </p:cNvPr>
          <p:cNvSpPr txBox="1">
            <a:spLocks noChangeArrowheads="1"/>
          </p:cNvSpPr>
          <p:nvPr/>
        </p:nvSpPr>
        <p:spPr bwMode="auto">
          <a:xfrm>
            <a:off x="2935288" y="3790950"/>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P73 - Formação do Psicólogo para inserção no Sistema Único de Saúde (SUS)</a:t>
            </a:r>
          </a:p>
        </p:txBody>
      </p:sp>
      <p:sp>
        <p:nvSpPr>
          <p:cNvPr id="142354" name="Text Box 18">
            <a:hlinkClick r:id="rId13" action="ppaction://hlinkfile"/>
          </p:cNvPr>
          <p:cNvSpPr txBox="1">
            <a:spLocks noChangeArrowheads="1"/>
          </p:cNvSpPr>
          <p:nvPr/>
        </p:nvSpPr>
        <p:spPr bwMode="auto">
          <a:xfrm>
            <a:off x="2935288" y="4068763"/>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P74 - Gravidez na adolescência: repercussões e expectativas dos parceiros</a:t>
            </a:r>
          </a:p>
        </p:txBody>
      </p:sp>
      <p:sp>
        <p:nvSpPr>
          <p:cNvPr id="142355" name="Text Box 19">
            <a:hlinkClick r:id="rId14" action="ppaction://hlinkfile"/>
          </p:cNvPr>
          <p:cNvSpPr txBox="1">
            <a:spLocks noChangeArrowheads="1"/>
          </p:cNvSpPr>
          <p:nvPr/>
        </p:nvSpPr>
        <p:spPr bwMode="auto">
          <a:xfrm>
            <a:off x="2935288" y="435610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P75 - Grupo de apoio para familiares e cuidadores de idosos com doença de</a:t>
            </a:r>
          </a:p>
          <a:p>
            <a:r>
              <a:rPr kumimoji="0" lang="pt-BR" altLang="pt-BR" sz="1200">
                <a:latin typeface="Tahoma" panose="020B0604030504040204" pitchFamily="34" charset="0"/>
              </a:rPr>
              <a:t>Alzheimer</a:t>
            </a:r>
          </a:p>
        </p:txBody>
      </p:sp>
      <p:sp>
        <p:nvSpPr>
          <p:cNvPr id="142358" name="WordArt 22">
            <a:hlinkClick r:id="rId15" action="ppaction://hlinksldjump"/>
          </p:cNvPr>
          <p:cNvSpPr>
            <a:spLocks noChangeArrowheads="1" noChangeShapeType="1" noTextEdit="1"/>
          </p:cNvSpPr>
          <p:nvPr/>
        </p:nvSpPr>
        <p:spPr bwMode="auto">
          <a:xfrm>
            <a:off x="3367088"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3</a:t>
            </a:r>
          </a:p>
        </p:txBody>
      </p:sp>
      <p:sp>
        <p:nvSpPr>
          <p:cNvPr id="142359" name="WordArt 23">
            <a:hlinkClick r:id="rId16" action="ppaction://hlinksldjump"/>
          </p:cNvPr>
          <p:cNvSpPr>
            <a:spLocks noChangeArrowheads="1" noChangeShapeType="1" noTextEdit="1"/>
          </p:cNvSpPr>
          <p:nvPr/>
        </p:nvSpPr>
        <p:spPr bwMode="auto">
          <a:xfrm>
            <a:off x="3530600"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4</a:t>
            </a:r>
          </a:p>
        </p:txBody>
      </p:sp>
      <p:sp>
        <p:nvSpPr>
          <p:cNvPr id="142360" name="WordArt 24">
            <a:hlinkClick r:id="rId17" action="ppaction://hlinksldjump"/>
          </p:cNvPr>
          <p:cNvSpPr>
            <a:spLocks noChangeArrowheads="1" noChangeShapeType="1" noTextEdit="1"/>
          </p:cNvSpPr>
          <p:nvPr/>
        </p:nvSpPr>
        <p:spPr bwMode="auto">
          <a:xfrm>
            <a:off x="371157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5</a:t>
            </a:r>
          </a:p>
        </p:txBody>
      </p:sp>
      <p:sp>
        <p:nvSpPr>
          <p:cNvPr id="142361" name="WordArt 25">
            <a:hlinkClick r:id="rId18" action="ppaction://hlinksldjump"/>
          </p:cNvPr>
          <p:cNvSpPr>
            <a:spLocks noChangeArrowheads="1" noChangeShapeType="1" noTextEdit="1"/>
          </p:cNvSpPr>
          <p:nvPr/>
        </p:nvSpPr>
        <p:spPr bwMode="auto">
          <a:xfrm>
            <a:off x="3890963" y="6240463"/>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6</a:t>
            </a:r>
          </a:p>
        </p:txBody>
      </p:sp>
      <p:sp>
        <p:nvSpPr>
          <p:cNvPr id="142374" name="Text Box 38">
            <a:hlinkClick r:id="rId19" action="ppaction://hlinkfile"/>
          </p:cNvPr>
          <p:cNvSpPr txBox="1">
            <a:spLocks noChangeArrowheads="1"/>
          </p:cNvSpPr>
          <p:nvPr/>
        </p:nvSpPr>
        <p:spPr bwMode="auto">
          <a:xfrm>
            <a:off x="2935288" y="476567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P76 - Grupo de atenção a trabalhadoras acometidas por Fibromialgia</a:t>
            </a:r>
          </a:p>
        </p:txBody>
      </p:sp>
      <p:sp>
        <p:nvSpPr>
          <p:cNvPr id="142375" name="Text Box 39">
            <a:hlinkClick r:id="rId20" action="ppaction://hlinkfile"/>
          </p:cNvPr>
          <p:cNvSpPr txBox="1">
            <a:spLocks noChangeArrowheads="1"/>
          </p:cNvSpPr>
          <p:nvPr/>
        </p:nvSpPr>
        <p:spPr bwMode="auto">
          <a:xfrm>
            <a:off x="2935288" y="5018088"/>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P77 - Grupo de Pais de Adolescentes</a:t>
            </a:r>
          </a:p>
        </p:txBody>
      </p:sp>
      <p:sp>
        <p:nvSpPr>
          <p:cNvPr id="142376" name="Text Box 40">
            <a:hlinkClick r:id="rId21" action="ppaction://hlinkfile"/>
          </p:cNvPr>
          <p:cNvSpPr txBox="1">
            <a:spLocks noChangeArrowheads="1"/>
          </p:cNvSpPr>
          <p:nvPr/>
        </p:nvSpPr>
        <p:spPr bwMode="auto">
          <a:xfrm>
            <a:off x="2935288" y="5270500"/>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P78 - Grupos terapêuticos para acompanhantes de pacientes oncológicos</a:t>
            </a:r>
          </a:p>
        </p:txBody>
      </p:sp>
      <p:sp>
        <p:nvSpPr>
          <p:cNvPr id="142377" name="Text Box 41">
            <a:hlinkClick r:id="rId22" action="ppaction://hlinkfile"/>
          </p:cNvPr>
          <p:cNvSpPr txBox="1">
            <a:spLocks noChangeArrowheads="1"/>
          </p:cNvSpPr>
          <p:nvPr/>
        </p:nvSpPr>
        <p:spPr bwMode="auto">
          <a:xfrm>
            <a:off x="2935288" y="550862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P79 - Grupos terapêuticos para funcionários: uma via de humanização</a:t>
            </a:r>
          </a:p>
          <a:p>
            <a:r>
              <a:rPr kumimoji="0" lang="pt-BR" altLang="pt-BR" sz="1200">
                <a:latin typeface="Tahoma" panose="020B0604030504040204" pitchFamily="34" charset="0"/>
              </a:rPr>
              <a:t>hospitalar</a:t>
            </a:r>
          </a:p>
        </p:txBody>
      </p:sp>
      <p:sp>
        <p:nvSpPr>
          <p:cNvPr id="142378" name="WordArt 42">
            <a:hlinkClick r:id="rId23" action="ppaction://hlinksldjump"/>
          </p:cNvPr>
          <p:cNvSpPr>
            <a:spLocks noChangeArrowheads="1" noChangeShapeType="1" noTextEdit="1"/>
          </p:cNvSpPr>
          <p:nvPr/>
        </p:nvSpPr>
        <p:spPr bwMode="auto">
          <a:xfrm>
            <a:off x="41084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7</a:t>
            </a:r>
          </a:p>
        </p:txBody>
      </p:sp>
      <p:sp>
        <p:nvSpPr>
          <p:cNvPr id="142379" name="WordArt 43">
            <a:hlinkClick r:id="rId24" action="ppaction://hlinksldjump"/>
          </p:cNvPr>
          <p:cNvSpPr>
            <a:spLocks noChangeArrowheads="1" noChangeShapeType="1" noTextEdit="1"/>
          </p:cNvSpPr>
          <p:nvPr/>
        </p:nvSpPr>
        <p:spPr bwMode="auto">
          <a:xfrm>
            <a:off x="425291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8</a:t>
            </a:r>
          </a:p>
        </p:txBody>
      </p:sp>
      <p:sp>
        <p:nvSpPr>
          <p:cNvPr id="142380" name="WordArt 44">
            <a:hlinkClick r:id="rId25" action="ppaction://hlinksldjump"/>
          </p:cNvPr>
          <p:cNvSpPr>
            <a:spLocks noChangeArrowheads="1" noChangeShapeType="1" noTextEdit="1"/>
          </p:cNvSpPr>
          <p:nvPr/>
        </p:nvSpPr>
        <p:spPr bwMode="auto">
          <a:xfrm>
            <a:off x="441007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9</a:t>
            </a:r>
          </a:p>
        </p:txBody>
      </p:sp>
      <p:sp>
        <p:nvSpPr>
          <p:cNvPr id="142381" name="WordArt 45">
            <a:hlinkClick r:id="rId26" action="ppaction://hlinksldjump"/>
          </p:cNvPr>
          <p:cNvSpPr>
            <a:spLocks noChangeArrowheads="1" noChangeShapeType="1" noTextEdit="1"/>
          </p:cNvSpPr>
          <p:nvPr/>
        </p:nvSpPr>
        <p:spPr bwMode="auto">
          <a:xfrm>
            <a:off x="4591050" y="6337300"/>
            <a:ext cx="215900" cy="1778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10</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ext Box 2">
            <a:hlinkClick r:id="rId2" action="ppaction://hlinkfile"/>
          </p:cNvPr>
          <p:cNvSpPr txBox="1">
            <a:spLocks noChangeArrowheads="1"/>
          </p:cNvSpPr>
          <p:nvPr/>
        </p:nvSpPr>
        <p:spPr bwMode="auto">
          <a:xfrm>
            <a:off x="2935288" y="115252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P80 - Importância da entrevista clínica diagnóstica nos plantões psicológicos nas Delegacias da Mulher</a:t>
            </a:r>
          </a:p>
        </p:txBody>
      </p:sp>
      <p:sp>
        <p:nvSpPr>
          <p:cNvPr id="143363" name="Text Box 3">
            <a:hlinkClick r:id="rId3" action="ppaction://hlinkfile"/>
          </p:cNvPr>
          <p:cNvSpPr txBox="1">
            <a:spLocks noChangeArrowheads="1"/>
          </p:cNvSpPr>
          <p:nvPr/>
        </p:nvSpPr>
        <p:spPr bwMode="auto">
          <a:xfrm>
            <a:off x="2935288" y="1547813"/>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P81 - Indicadores da formação identitária das relações interpessoais situadas no espaço hospitalar</a:t>
            </a:r>
          </a:p>
        </p:txBody>
      </p:sp>
      <p:sp>
        <p:nvSpPr>
          <p:cNvPr id="143364"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43365" name="Rectangle 5"/>
          <p:cNvSpPr>
            <a:spLocks noChangeArrowheads="1"/>
          </p:cNvSpPr>
          <p:nvPr/>
        </p:nvSpPr>
        <p:spPr bwMode="auto">
          <a:xfrm>
            <a:off x="0" y="187166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43366" name="WordArt 6">
            <a:hlinkClick r:id="rId4" action="ppaction://hlinksldjump"/>
          </p:cNvPr>
          <p:cNvSpPr>
            <a:spLocks noChangeArrowheads="1" noChangeShapeType="1" noTextEdit="1"/>
          </p:cNvSpPr>
          <p:nvPr/>
        </p:nvSpPr>
        <p:spPr bwMode="auto">
          <a:xfrm>
            <a:off x="7939088" y="6408738"/>
            <a:ext cx="1116012"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43367" name="WordArt 7"/>
          <p:cNvSpPr>
            <a:spLocks noChangeArrowheads="1" noChangeShapeType="1" noTextEdit="1"/>
          </p:cNvSpPr>
          <p:nvPr/>
        </p:nvSpPr>
        <p:spPr bwMode="auto">
          <a:xfrm>
            <a:off x="7831138" y="720725"/>
            <a:ext cx="12604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Resumos</a:t>
            </a:r>
          </a:p>
        </p:txBody>
      </p:sp>
      <p:sp>
        <p:nvSpPr>
          <p:cNvPr id="143368" name="WordArt 8"/>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Pôsteres</a:t>
            </a:r>
          </a:p>
        </p:txBody>
      </p:sp>
      <p:sp>
        <p:nvSpPr>
          <p:cNvPr id="143369" name="WordArt 9"/>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Pôsteres</a:t>
            </a:r>
          </a:p>
        </p:txBody>
      </p:sp>
      <p:sp>
        <p:nvSpPr>
          <p:cNvPr id="143370" name="WordArt 10">
            <a:hlinkClick r:id="rId5" action="ppaction://hlinksldjump"/>
          </p:cNvPr>
          <p:cNvSpPr>
            <a:spLocks noChangeArrowheads="1" noChangeShapeType="1" noTextEdit="1"/>
          </p:cNvSpPr>
          <p:nvPr/>
        </p:nvSpPr>
        <p:spPr bwMode="auto">
          <a:xfrm>
            <a:off x="3006725"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
        <p:nvSpPr>
          <p:cNvPr id="143371" name="WordArt 11">
            <a:hlinkClick r:id="rId6" action="ppaction://hlinksldjump"/>
          </p:cNvPr>
          <p:cNvSpPr>
            <a:spLocks noChangeArrowheads="1" noChangeShapeType="1" noTextEdit="1"/>
          </p:cNvSpPr>
          <p:nvPr/>
        </p:nvSpPr>
        <p:spPr bwMode="auto">
          <a:xfrm>
            <a:off x="318611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143372" name="Text Box 12">
            <a:hlinkClick r:id="rId7" action="ppaction://hlinkfile"/>
          </p:cNvPr>
          <p:cNvSpPr txBox="1">
            <a:spLocks noChangeArrowheads="1"/>
          </p:cNvSpPr>
          <p:nvPr/>
        </p:nvSpPr>
        <p:spPr bwMode="auto">
          <a:xfrm>
            <a:off x="2935288" y="195421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P82 - Indicadores psicossociais de saúde de usuários do parque Cidade de São Bernardo</a:t>
            </a:r>
          </a:p>
        </p:txBody>
      </p:sp>
      <p:sp>
        <p:nvSpPr>
          <p:cNvPr id="143373" name="Text Box 13">
            <a:hlinkClick r:id="rId8" action="ppaction://hlinkfile"/>
          </p:cNvPr>
          <p:cNvSpPr txBox="1">
            <a:spLocks noChangeArrowheads="1"/>
          </p:cNvSpPr>
          <p:nvPr/>
        </p:nvSpPr>
        <p:spPr bwMode="auto">
          <a:xfrm>
            <a:off x="2935288" y="233997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P83 - Inibição intelectual e a psicodinâmica familiar em crianças com queixa escolar</a:t>
            </a:r>
          </a:p>
        </p:txBody>
      </p:sp>
      <p:sp>
        <p:nvSpPr>
          <p:cNvPr id="143374" name="Text Box 14">
            <a:hlinkClick r:id="rId9" action="ppaction://hlinkfile"/>
          </p:cNvPr>
          <p:cNvSpPr txBox="1">
            <a:spLocks noChangeArrowheads="1"/>
          </p:cNvSpPr>
          <p:nvPr/>
        </p:nvSpPr>
        <p:spPr bwMode="auto">
          <a:xfrm>
            <a:off x="2935288" y="2749550"/>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P84 - Mal estar docente e saúde de professores</a:t>
            </a:r>
          </a:p>
        </p:txBody>
      </p:sp>
      <p:sp>
        <p:nvSpPr>
          <p:cNvPr id="143375" name="Text Box 15">
            <a:hlinkClick r:id="rId10" action="ppaction://hlinkfile"/>
          </p:cNvPr>
          <p:cNvSpPr txBox="1">
            <a:spLocks noChangeArrowheads="1"/>
          </p:cNvSpPr>
          <p:nvPr/>
        </p:nvSpPr>
        <p:spPr bwMode="auto">
          <a:xfrm>
            <a:off x="2935288" y="2963863"/>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P85 - Memórias familiares: narrativa do atendimento interdisciplinar na Clínica do Idoso</a:t>
            </a:r>
          </a:p>
        </p:txBody>
      </p:sp>
      <p:sp>
        <p:nvSpPr>
          <p:cNvPr id="143376" name="Text Box 16">
            <a:hlinkClick r:id="rId11" action="ppaction://hlinkfile"/>
          </p:cNvPr>
          <p:cNvSpPr txBox="1">
            <a:spLocks noChangeArrowheads="1"/>
          </p:cNvSpPr>
          <p:nvPr/>
        </p:nvSpPr>
        <p:spPr bwMode="auto">
          <a:xfrm>
            <a:off x="2935288" y="3348038"/>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P86 - O atendimento multidisciplinar em grupo com pacientes afásicos</a:t>
            </a:r>
          </a:p>
        </p:txBody>
      </p:sp>
      <p:sp>
        <p:nvSpPr>
          <p:cNvPr id="143377" name="Text Box 17">
            <a:hlinkClick r:id="rId12" action="ppaction://hlinkfile"/>
          </p:cNvPr>
          <p:cNvSpPr txBox="1">
            <a:spLocks noChangeArrowheads="1"/>
          </p:cNvSpPr>
          <p:nvPr/>
        </p:nvSpPr>
        <p:spPr bwMode="auto">
          <a:xfrm>
            <a:off x="2935288" y="3563938"/>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P87 - O caminhar de um hemiplégico rumo à independência</a:t>
            </a:r>
          </a:p>
        </p:txBody>
      </p:sp>
      <p:sp>
        <p:nvSpPr>
          <p:cNvPr id="143378" name="Text Box 18">
            <a:hlinkClick r:id="rId13" action="ppaction://hlinkfile"/>
          </p:cNvPr>
          <p:cNvSpPr txBox="1">
            <a:spLocks noChangeArrowheads="1"/>
          </p:cNvSpPr>
          <p:nvPr/>
        </p:nvSpPr>
        <p:spPr bwMode="auto">
          <a:xfrm>
            <a:off x="2935288" y="3779838"/>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P88 - O cuidado terapêutico através da escritura de cartas</a:t>
            </a:r>
          </a:p>
        </p:txBody>
      </p:sp>
      <p:sp>
        <p:nvSpPr>
          <p:cNvPr id="143379" name="Text Box 19">
            <a:hlinkClick r:id="rId14" action="ppaction://hlinkfile"/>
          </p:cNvPr>
          <p:cNvSpPr txBox="1">
            <a:spLocks noChangeArrowheads="1"/>
          </p:cNvSpPr>
          <p:nvPr/>
        </p:nvSpPr>
        <p:spPr bwMode="auto">
          <a:xfrm>
            <a:off x="2935288" y="403225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P89 - O lugar da criança na família contemporânea: um olhar de cuidados ou descuido</a:t>
            </a:r>
          </a:p>
        </p:txBody>
      </p:sp>
      <p:sp>
        <p:nvSpPr>
          <p:cNvPr id="143382" name="WordArt 22">
            <a:hlinkClick r:id="rId15" action="ppaction://hlinksldjump"/>
          </p:cNvPr>
          <p:cNvSpPr>
            <a:spLocks noChangeArrowheads="1" noChangeShapeType="1" noTextEdit="1"/>
          </p:cNvSpPr>
          <p:nvPr/>
        </p:nvSpPr>
        <p:spPr bwMode="auto">
          <a:xfrm>
            <a:off x="3367088"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3</a:t>
            </a:r>
          </a:p>
        </p:txBody>
      </p:sp>
      <p:sp>
        <p:nvSpPr>
          <p:cNvPr id="143383" name="WordArt 23">
            <a:hlinkClick r:id="rId16" action="ppaction://hlinksldjump"/>
          </p:cNvPr>
          <p:cNvSpPr>
            <a:spLocks noChangeArrowheads="1" noChangeShapeType="1" noTextEdit="1"/>
          </p:cNvSpPr>
          <p:nvPr/>
        </p:nvSpPr>
        <p:spPr bwMode="auto">
          <a:xfrm>
            <a:off x="3530600"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4</a:t>
            </a:r>
          </a:p>
        </p:txBody>
      </p:sp>
      <p:sp>
        <p:nvSpPr>
          <p:cNvPr id="143384" name="WordArt 24">
            <a:hlinkClick r:id="rId17" action="ppaction://hlinksldjump"/>
          </p:cNvPr>
          <p:cNvSpPr>
            <a:spLocks noChangeArrowheads="1" noChangeShapeType="1" noTextEdit="1"/>
          </p:cNvSpPr>
          <p:nvPr/>
        </p:nvSpPr>
        <p:spPr bwMode="auto">
          <a:xfrm>
            <a:off x="371157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5</a:t>
            </a:r>
          </a:p>
        </p:txBody>
      </p:sp>
      <p:sp>
        <p:nvSpPr>
          <p:cNvPr id="143385" name="WordArt 25">
            <a:hlinkClick r:id="rId18" action="ppaction://hlinksldjump"/>
          </p:cNvPr>
          <p:cNvSpPr>
            <a:spLocks noChangeArrowheads="1" noChangeShapeType="1" noTextEdit="1"/>
          </p:cNvSpPr>
          <p:nvPr/>
        </p:nvSpPr>
        <p:spPr bwMode="auto">
          <a:xfrm>
            <a:off x="389096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6</a:t>
            </a:r>
          </a:p>
        </p:txBody>
      </p:sp>
      <p:sp>
        <p:nvSpPr>
          <p:cNvPr id="143386" name="WordArt 26">
            <a:hlinkClick r:id="rId19" action="ppaction://hlinksldjump"/>
          </p:cNvPr>
          <p:cNvSpPr>
            <a:spLocks noChangeArrowheads="1" noChangeShapeType="1" noTextEdit="1"/>
          </p:cNvSpPr>
          <p:nvPr/>
        </p:nvSpPr>
        <p:spPr bwMode="auto">
          <a:xfrm>
            <a:off x="4051300" y="6240463"/>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7</a:t>
            </a:r>
          </a:p>
        </p:txBody>
      </p:sp>
      <p:sp>
        <p:nvSpPr>
          <p:cNvPr id="143398" name="Text Box 38">
            <a:hlinkClick r:id="rId20" action="ppaction://hlinkfile"/>
          </p:cNvPr>
          <p:cNvSpPr txBox="1">
            <a:spLocks noChangeArrowheads="1"/>
          </p:cNvSpPr>
          <p:nvPr/>
        </p:nvSpPr>
        <p:spPr bwMode="auto">
          <a:xfrm>
            <a:off x="2935288" y="442912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P90 - O nome do filho - um estudo de caso</a:t>
            </a:r>
          </a:p>
        </p:txBody>
      </p:sp>
      <p:sp>
        <p:nvSpPr>
          <p:cNvPr id="143399" name="Text Box 39">
            <a:hlinkClick r:id="rId21" action="ppaction://hlinkfile"/>
          </p:cNvPr>
          <p:cNvSpPr txBox="1">
            <a:spLocks noChangeArrowheads="1"/>
          </p:cNvSpPr>
          <p:nvPr/>
        </p:nvSpPr>
        <p:spPr bwMode="auto">
          <a:xfrm>
            <a:off x="2935288" y="4645025"/>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P91 - O papel do psicólogo no Sistema Único de Saúde e as políticas públicas</a:t>
            </a:r>
          </a:p>
        </p:txBody>
      </p:sp>
      <p:sp>
        <p:nvSpPr>
          <p:cNvPr id="143400" name="Text Box 40">
            <a:hlinkClick r:id="rId22" action="ppaction://hlinkfile"/>
          </p:cNvPr>
          <p:cNvSpPr txBox="1">
            <a:spLocks noChangeArrowheads="1"/>
          </p:cNvSpPr>
          <p:nvPr/>
        </p:nvSpPr>
        <p:spPr bwMode="auto">
          <a:xfrm>
            <a:off x="2935288" y="486092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P92 - O Psicanalista no lar: a visita domiciliar como fator de transformação no</a:t>
            </a:r>
          </a:p>
          <a:p>
            <a:r>
              <a:rPr kumimoji="0" lang="pt-BR" altLang="pt-BR" sz="1200">
                <a:latin typeface="Tahoma" panose="020B0604030504040204" pitchFamily="34" charset="0"/>
              </a:rPr>
              <a:t>contexto de violência doméstica</a:t>
            </a:r>
          </a:p>
        </p:txBody>
      </p:sp>
      <p:sp>
        <p:nvSpPr>
          <p:cNvPr id="143401" name="Text Box 41">
            <a:hlinkClick r:id="rId23" action="ppaction://hlinkfile"/>
          </p:cNvPr>
          <p:cNvSpPr txBox="1">
            <a:spLocks noChangeArrowheads="1"/>
          </p:cNvSpPr>
          <p:nvPr/>
        </p:nvSpPr>
        <p:spPr bwMode="auto">
          <a:xfrm>
            <a:off x="2935288" y="5292725"/>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P93 - O tempo da elaboração psíquica e suas interfaces na psicoterapia breve</a:t>
            </a:r>
          </a:p>
        </p:txBody>
      </p:sp>
      <p:sp>
        <p:nvSpPr>
          <p:cNvPr id="143402" name="Text Box 42">
            <a:hlinkClick r:id="rId24" action="ppaction://hlinkfile"/>
          </p:cNvPr>
          <p:cNvSpPr txBox="1">
            <a:spLocks noChangeArrowheads="1"/>
          </p:cNvSpPr>
          <p:nvPr/>
        </p:nvSpPr>
        <p:spPr bwMode="auto">
          <a:xfrm>
            <a:off x="2935288" y="559117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P94 - O tratamento dos distúrbios ansiosos através da Equoterapia</a:t>
            </a:r>
          </a:p>
        </p:txBody>
      </p:sp>
      <p:sp>
        <p:nvSpPr>
          <p:cNvPr id="143403" name="WordArt 43">
            <a:hlinkClick r:id="rId25" action="ppaction://hlinksldjump"/>
          </p:cNvPr>
          <p:cNvSpPr>
            <a:spLocks noChangeArrowheads="1" noChangeShapeType="1" noTextEdit="1"/>
          </p:cNvSpPr>
          <p:nvPr/>
        </p:nvSpPr>
        <p:spPr bwMode="auto">
          <a:xfrm>
            <a:off x="425291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8</a:t>
            </a:r>
          </a:p>
        </p:txBody>
      </p:sp>
      <p:sp>
        <p:nvSpPr>
          <p:cNvPr id="143404" name="WordArt 44">
            <a:hlinkClick r:id="rId26" action="ppaction://hlinksldjump"/>
          </p:cNvPr>
          <p:cNvSpPr>
            <a:spLocks noChangeArrowheads="1" noChangeShapeType="1" noTextEdit="1"/>
          </p:cNvSpPr>
          <p:nvPr/>
        </p:nvSpPr>
        <p:spPr bwMode="auto">
          <a:xfrm>
            <a:off x="441007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9</a:t>
            </a:r>
          </a:p>
        </p:txBody>
      </p:sp>
      <p:sp>
        <p:nvSpPr>
          <p:cNvPr id="143405" name="WordArt 45">
            <a:hlinkClick r:id="rId27" action="ppaction://hlinksldjump"/>
          </p:cNvPr>
          <p:cNvSpPr>
            <a:spLocks noChangeArrowheads="1" noChangeShapeType="1" noTextEdit="1"/>
          </p:cNvSpPr>
          <p:nvPr/>
        </p:nvSpPr>
        <p:spPr bwMode="auto">
          <a:xfrm>
            <a:off x="4591050" y="6337300"/>
            <a:ext cx="215900" cy="1778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10</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ext Box 2">
            <a:hlinkClick r:id="rId2" action="ppaction://hlinkfile"/>
          </p:cNvPr>
          <p:cNvSpPr txBox="1">
            <a:spLocks noChangeArrowheads="1"/>
          </p:cNvSpPr>
          <p:nvPr/>
        </p:nvSpPr>
        <p:spPr bwMode="auto">
          <a:xfrm>
            <a:off x="2935288" y="115252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P95 - O tratamento psiquiátrico e o convívio social: análise das rotinas diárias</a:t>
            </a:r>
          </a:p>
          <a:p>
            <a:r>
              <a:rPr kumimoji="0" lang="pt-BR" altLang="pt-BR" sz="1200">
                <a:latin typeface="Tahoma" panose="020B0604030504040204" pitchFamily="34" charset="0"/>
              </a:rPr>
              <a:t>de um CAPS em Itumbiara - GO</a:t>
            </a:r>
          </a:p>
        </p:txBody>
      </p:sp>
      <p:sp>
        <p:nvSpPr>
          <p:cNvPr id="144387" name="Text Box 3">
            <a:hlinkClick r:id="rId3" action="ppaction://hlinkfile"/>
          </p:cNvPr>
          <p:cNvSpPr txBox="1">
            <a:spLocks noChangeArrowheads="1"/>
          </p:cNvSpPr>
          <p:nvPr/>
        </p:nvSpPr>
        <p:spPr bwMode="auto">
          <a:xfrm>
            <a:off x="2935288" y="155892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P96 - Observação da incidência das constelações do método de Rorschach em</a:t>
            </a:r>
          </a:p>
          <a:p>
            <a:r>
              <a:rPr kumimoji="0" lang="pt-BR" altLang="pt-BR" sz="1200">
                <a:latin typeface="Tahoma" panose="020B0604030504040204" pitchFamily="34" charset="0"/>
              </a:rPr>
              <a:t>uma amostra de sujeitos sem alterações de saúde geral</a:t>
            </a:r>
          </a:p>
        </p:txBody>
      </p:sp>
      <p:sp>
        <p:nvSpPr>
          <p:cNvPr id="144388"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44389" name="Rectangle 5"/>
          <p:cNvSpPr>
            <a:spLocks noChangeArrowheads="1"/>
          </p:cNvSpPr>
          <p:nvPr/>
        </p:nvSpPr>
        <p:spPr bwMode="auto">
          <a:xfrm>
            <a:off x="0" y="1800225"/>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44390" name="WordArt 6">
            <a:hlinkClick r:id="rId4" action="ppaction://hlinksldjump"/>
          </p:cNvPr>
          <p:cNvSpPr>
            <a:spLocks noChangeArrowheads="1" noChangeShapeType="1" noTextEdit="1"/>
          </p:cNvSpPr>
          <p:nvPr/>
        </p:nvSpPr>
        <p:spPr bwMode="auto">
          <a:xfrm>
            <a:off x="7939088" y="6408738"/>
            <a:ext cx="1116012"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44391" name="WordArt 7"/>
          <p:cNvSpPr>
            <a:spLocks noChangeArrowheads="1" noChangeShapeType="1" noTextEdit="1"/>
          </p:cNvSpPr>
          <p:nvPr/>
        </p:nvSpPr>
        <p:spPr bwMode="auto">
          <a:xfrm>
            <a:off x="7831138" y="720725"/>
            <a:ext cx="12604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Resumos</a:t>
            </a:r>
          </a:p>
        </p:txBody>
      </p:sp>
      <p:sp>
        <p:nvSpPr>
          <p:cNvPr id="144392" name="WordArt 8"/>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Pôsteres</a:t>
            </a:r>
          </a:p>
        </p:txBody>
      </p:sp>
      <p:sp>
        <p:nvSpPr>
          <p:cNvPr id="144393" name="WordArt 9"/>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Pôsteres</a:t>
            </a:r>
          </a:p>
        </p:txBody>
      </p:sp>
      <p:sp>
        <p:nvSpPr>
          <p:cNvPr id="144394" name="WordArt 10">
            <a:hlinkClick r:id="rId5" action="ppaction://hlinksldjump"/>
          </p:cNvPr>
          <p:cNvSpPr>
            <a:spLocks noChangeArrowheads="1" noChangeShapeType="1" noTextEdit="1"/>
          </p:cNvSpPr>
          <p:nvPr/>
        </p:nvSpPr>
        <p:spPr bwMode="auto">
          <a:xfrm>
            <a:off x="3006725"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
        <p:nvSpPr>
          <p:cNvPr id="144395" name="WordArt 11">
            <a:hlinkClick r:id="rId6" action="ppaction://hlinksldjump"/>
          </p:cNvPr>
          <p:cNvSpPr>
            <a:spLocks noChangeArrowheads="1" noChangeShapeType="1" noTextEdit="1"/>
          </p:cNvSpPr>
          <p:nvPr/>
        </p:nvSpPr>
        <p:spPr bwMode="auto">
          <a:xfrm>
            <a:off x="318611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144396" name="Text Box 12">
            <a:hlinkClick r:id="rId7" action="ppaction://hlinkfile"/>
          </p:cNvPr>
          <p:cNvSpPr txBox="1">
            <a:spLocks noChangeArrowheads="1"/>
          </p:cNvSpPr>
          <p:nvPr/>
        </p:nvSpPr>
        <p:spPr bwMode="auto">
          <a:xfrm>
            <a:off x="2935288" y="1979613"/>
            <a:ext cx="5580062" cy="639762"/>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P97 - Oficina de criatividade com pacientes e acompanhantes na sala de</a:t>
            </a:r>
          </a:p>
          <a:p>
            <a:r>
              <a:rPr kumimoji="0" lang="pt-BR" altLang="pt-BR" sz="1200">
                <a:latin typeface="Tahoma" panose="020B0604030504040204" pitchFamily="34" charset="0"/>
              </a:rPr>
              <a:t>espera do ambulatório de oncologia: em busca de ganhos com a troca de</a:t>
            </a:r>
          </a:p>
          <a:p>
            <a:r>
              <a:rPr kumimoji="0" lang="pt-BR" altLang="pt-BR" sz="1200">
                <a:latin typeface="Tahoma" panose="020B0604030504040204" pitchFamily="34" charset="0"/>
              </a:rPr>
              <a:t>vivências</a:t>
            </a:r>
          </a:p>
        </p:txBody>
      </p:sp>
      <p:sp>
        <p:nvSpPr>
          <p:cNvPr id="144397" name="Text Box 13">
            <a:hlinkClick r:id="rId8" action="ppaction://hlinkfile"/>
          </p:cNvPr>
          <p:cNvSpPr txBox="1">
            <a:spLocks noChangeArrowheads="1"/>
          </p:cNvSpPr>
          <p:nvPr/>
        </p:nvSpPr>
        <p:spPr bwMode="auto">
          <a:xfrm>
            <a:off x="2935288" y="255587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P98 - Oficina psicoterapêutica de velas: cuidando da mulher que perdeu a</a:t>
            </a:r>
          </a:p>
          <a:p>
            <a:r>
              <a:rPr kumimoji="0" lang="pt-BR" altLang="pt-BR" sz="1200">
                <a:latin typeface="Tahoma" panose="020B0604030504040204" pitchFamily="34" charset="0"/>
              </a:rPr>
              <a:t>guarda dos filhos</a:t>
            </a:r>
          </a:p>
        </p:txBody>
      </p:sp>
      <p:sp>
        <p:nvSpPr>
          <p:cNvPr id="144398" name="Text Box 14">
            <a:hlinkClick r:id="rId9" action="ppaction://hlinkfile"/>
          </p:cNvPr>
          <p:cNvSpPr txBox="1">
            <a:spLocks noChangeArrowheads="1"/>
          </p:cNvSpPr>
          <p:nvPr/>
        </p:nvSpPr>
        <p:spPr bwMode="auto">
          <a:xfrm>
            <a:off x="2935288" y="295275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P99 - Os sentimentos da mãe diante do diagnóstico do filho com Síndrome de</a:t>
            </a:r>
          </a:p>
          <a:p>
            <a:r>
              <a:rPr kumimoji="0" lang="pt-BR" altLang="pt-BR" sz="1200">
                <a:latin typeface="Tahoma" panose="020B0604030504040204" pitchFamily="34" charset="0"/>
              </a:rPr>
              <a:t>Down</a:t>
            </a:r>
          </a:p>
        </p:txBody>
      </p:sp>
      <p:sp>
        <p:nvSpPr>
          <p:cNvPr id="144399" name="Text Box 15">
            <a:hlinkClick r:id="rId10" action="ppaction://hlinkfile"/>
          </p:cNvPr>
          <p:cNvSpPr txBox="1">
            <a:spLocks noChangeArrowheads="1"/>
          </p:cNvSpPr>
          <p:nvPr/>
        </p:nvSpPr>
        <p:spPr bwMode="auto">
          <a:xfrm>
            <a:off x="2935288" y="3384550"/>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P100 - Ouvindo idosos institucionalizados</a:t>
            </a:r>
          </a:p>
        </p:txBody>
      </p:sp>
      <p:sp>
        <p:nvSpPr>
          <p:cNvPr id="144400" name="Text Box 16">
            <a:hlinkClick r:id="rId11" action="ppaction://hlinkfile"/>
          </p:cNvPr>
          <p:cNvSpPr txBox="1">
            <a:spLocks noChangeArrowheads="1"/>
          </p:cNvSpPr>
          <p:nvPr/>
        </p:nvSpPr>
        <p:spPr bwMode="auto">
          <a:xfrm>
            <a:off x="2935288" y="3636963"/>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P101 - Pânico, desamparo radical e a saúde do sujeito contemporâneo</a:t>
            </a:r>
          </a:p>
        </p:txBody>
      </p:sp>
      <p:sp>
        <p:nvSpPr>
          <p:cNvPr id="144401" name="Text Box 17">
            <a:hlinkClick r:id="rId12" action="ppaction://hlinkfile"/>
          </p:cNvPr>
          <p:cNvSpPr txBox="1">
            <a:spLocks noChangeArrowheads="1"/>
          </p:cNvSpPr>
          <p:nvPr/>
        </p:nvSpPr>
        <p:spPr bwMode="auto">
          <a:xfrm>
            <a:off x="2935288" y="388778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P102 - Papéis sociais: uma reflexão para promoção de saúde dos profissionais da Saúde</a:t>
            </a:r>
          </a:p>
        </p:txBody>
      </p:sp>
      <p:sp>
        <p:nvSpPr>
          <p:cNvPr id="144402" name="Text Box 18">
            <a:hlinkClick r:id="rId13" action="ppaction://hlinkfile"/>
          </p:cNvPr>
          <p:cNvSpPr txBox="1">
            <a:spLocks noChangeArrowheads="1"/>
          </p:cNvSpPr>
          <p:nvPr/>
        </p:nvSpPr>
        <p:spPr bwMode="auto">
          <a:xfrm>
            <a:off x="2935288" y="436562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P103 - Participação dos alunos do curso de Fisioterapia do IMES e da comunidade</a:t>
            </a:r>
          </a:p>
        </p:txBody>
      </p:sp>
      <p:sp>
        <p:nvSpPr>
          <p:cNvPr id="144403" name="Text Box 19">
            <a:hlinkClick r:id="rId14" action="ppaction://hlinkfile"/>
          </p:cNvPr>
          <p:cNvSpPr txBox="1">
            <a:spLocks noChangeArrowheads="1"/>
          </p:cNvSpPr>
          <p:nvPr/>
        </p:nvSpPr>
        <p:spPr bwMode="auto">
          <a:xfrm>
            <a:off x="2935288" y="4751388"/>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P104 - Pesquisa Qualitativa com mães de portadores de Síndrome de Down</a:t>
            </a:r>
          </a:p>
        </p:txBody>
      </p:sp>
      <p:sp>
        <p:nvSpPr>
          <p:cNvPr id="144406" name="WordArt 22">
            <a:hlinkClick r:id="rId15" action="ppaction://hlinksldjump"/>
          </p:cNvPr>
          <p:cNvSpPr>
            <a:spLocks noChangeArrowheads="1" noChangeShapeType="1" noTextEdit="1"/>
          </p:cNvSpPr>
          <p:nvPr/>
        </p:nvSpPr>
        <p:spPr bwMode="auto">
          <a:xfrm>
            <a:off x="3367088"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3</a:t>
            </a:r>
          </a:p>
        </p:txBody>
      </p:sp>
      <p:sp>
        <p:nvSpPr>
          <p:cNvPr id="144411" name="WordArt 27">
            <a:hlinkClick r:id="rId16" action="ppaction://hlinksldjump"/>
          </p:cNvPr>
          <p:cNvSpPr>
            <a:spLocks noChangeArrowheads="1" noChangeShapeType="1" noTextEdit="1"/>
          </p:cNvSpPr>
          <p:nvPr/>
        </p:nvSpPr>
        <p:spPr bwMode="auto">
          <a:xfrm>
            <a:off x="4214813" y="6264275"/>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8</a:t>
            </a:r>
          </a:p>
        </p:txBody>
      </p:sp>
      <p:sp>
        <p:nvSpPr>
          <p:cNvPr id="144422" name="Text Box 38">
            <a:hlinkClick r:id="rId17" action="ppaction://hlinkfile"/>
          </p:cNvPr>
          <p:cNvSpPr txBox="1">
            <a:spLocks noChangeArrowheads="1"/>
          </p:cNvSpPr>
          <p:nvPr/>
        </p:nvSpPr>
        <p:spPr bwMode="auto">
          <a:xfrm>
            <a:off x="2935288" y="4967288"/>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P105 - Porta de entrada: levantando demandas e apontando ações a partir das</a:t>
            </a:r>
          </a:p>
          <a:p>
            <a:r>
              <a:rPr kumimoji="0" lang="pt-BR" altLang="pt-BR" sz="1200">
                <a:latin typeface="Tahoma" panose="020B0604030504040204" pitchFamily="34" charset="0"/>
              </a:rPr>
              <a:t>triagens</a:t>
            </a:r>
          </a:p>
        </p:txBody>
      </p:sp>
      <p:sp>
        <p:nvSpPr>
          <p:cNvPr id="144423" name="Text Box 39">
            <a:hlinkClick r:id="rId18" action="ppaction://hlinkfile"/>
          </p:cNvPr>
          <p:cNvSpPr txBox="1">
            <a:spLocks noChangeArrowheads="1"/>
          </p:cNvSpPr>
          <p:nvPr/>
        </p:nvSpPr>
        <p:spPr bwMode="auto">
          <a:xfrm>
            <a:off x="2935288" y="537368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P106 - Prevenção de complicações em doenças crônicas: a atividade aeróbica</a:t>
            </a:r>
          </a:p>
          <a:p>
            <a:r>
              <a:rPr kumimoji="0" lang="pt-BR" altLang="pt-BR" sz="1200">
                <a:latin typeface="Tahoma" panose="020B0604030504040204" pitchFamily="34" charset="0"/>
              </a:rPr>
              <a:t>no controle do Diabetes Mellitus Tipo 2</a:t>
            </a:r>
          </a:p>
        </p:txBody>
      </p:sp>
      <p:sp>
        <p:nvSpPr>
          <p:cNvPr id="144424" name="Text Box 40">
            <a:hlinkClick r:id="rId19" action="ppaction://hlinkfile"/>
          </p:cNvPr>
          <p:cNvSpPr txBox="1">
            <a:spLocks noChangeArrowheads="1"/>
          </p:cNvSpPr>
          <p:nvPr/>
        </p:nvSpPr>
        <p:spPr bwMode="auto">
          <a:xfrm>
            <a:off x="2935288" y="577215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P107 - Promoção de saúde, prevenção de doenças e Qualidade de Vida - um</a:t>
            </a:r>
          </a:p>
          <a:p>
            <a:r>
              <a:rPr kumimoji="0" lang="pt-BR" altLang="pt-BR" sz="1200">
                <a:latin typeface="Tahoma" panose="020B0604030504040204" pitchFamily="34" charset="0"/>
              </a:rPr>
              <a:t>estudo realizado em um parque público da cidade de São Bernardo do Campo</a:t>
            </a:r>
          </a:p>
        </p:txBody>
      </p:sp>
      <p:sp>
        <p:nvSpPr>
          <p:cNvPr id="144425" name="WordArt 41">
            <a:hlinkClick r:id="rId20" action="ppaction://hlinksldjump"/>
          </p:cNvPr>
          <p:cNvSpPr>
            <a:spLocks noChangeArrowheads="1" noChangeShapeType="1" noTextEdit="1"/>
          </p:cNvSpPr>
          <p:nvPr/>
        </p:nvSpPr>
        <p:spPr bwMode="auto">
          <a:xfrm>
            <a:off x="441007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9</a:t>
            </a:r>
          </a:p>
        </p:txBody>
      </p:sp>
      <p:sp>
        <p:nvSpPr>
          <p:cNvPr id="144426" name="WordArt 42">
            <a:hlinkClick r:id="rId21" action="ppaction://hlinksldjump"/>
          </p:cNvPr>
          <p:cNvSpPr>
            <a:spLocks noChangeArrowheads="1" noChangeShapeType="1" noTextEdit="1"/>
          </p:cNvSpPr>
          <p:nvPr/>
        </p:nvSpPr>
        <p:spPr bwMode="auto">
          <a:xfrm>
            <a:off x="4591050" y="6337300"/>
            <a:ext cx="215900" cy="1778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10</a:t>
            </a:r>
          </a:p>
        </p:txBody>
      </p:sp>
      <p:sp>
        <p:nvSpPr>
          <p:cNvPr id="144427" name="WordArt 43">
            <a:hlinkClick r:id="rId22" action="ppaction://hlinksldjump"/>
          </p:cNvPr>
          <p:cNvSpPr>
            <a:spLocks noChangeArrowheads="1" noChangeShapeType="1" noTextEdit="1"/>
          </p:cNvSpPr>
          <p:nvPr/>
        </p:nvSpPr>
        <p:spPr bwMode="auto">
          <a:xfrm>
            <a:off x="3530600"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4</a:t>
            </a:r>
          </a:p>
        </p:txBody>
      </p:sp>
      <p:sp>
        <p:nvSpPr>
          <p:cNvPr id="144428" name="WordArt 44">
            <a:hlinkClick r:id="rId23" action="ppaction://hlinksldjump"/>
          </p:cNvPr>
          <p:cNvSpPr>
            <a:spLocks noChangeArrowheads="1" noChangeShapeType="1" noTextEdit="1"/>
          </p:cNvSpPr>
          <p:nvPr/>
        </p:nvSpPr>
        <p:spPr bwMode="auto">
          <a:xfrm>
            <a:off x="371157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5</a:t>
            </a:r>
          </a:p>
        </p:txBody>
      </p:sp>
      <p:sp>
        <p:nvSpPr>
          <p:cNvPr id="144429" name="WordArt 45">
            <a:hlinkClick r:id="rId24" action="ppaction://hlinksldjump"/>
          </p:cNvPr>
          <p:cNvSpPr>
            <a:spLocks noChangeArrowheads="1" noChangeShapeType="1" noTextEdit="1"/>
          </p:cNvSpPr>
          <p:nvPr/>
        </p:nvSpPr>
        <p:spPr bwMode="auto">
          <a:xfrm>
            <a:off x="407352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7</a:t>
            </a:r>
          </a:p>
        </p:txBody>
      </p:sp>
      <p:sp>
        <p:nvSpPr>
          <p:cNvPr id="144430" name="WordArt 46">
            <a:hlinkClick r:id="rId25" action="ppaction://hlinksldjump"/>
          </p:cNvPr>
          <p:cNvSpPr>
            <a:spLocks noChangeArrowheads="1" noChangeShapeType="1" noTextEdit="1"/>
          </p:cNvSpPr>
          <p:nvPr/>
        </p:nvSpPr>
        <p:spPr bwMode="auto">
          <a:xfrm>
            <a:off x="389096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6</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72707"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72727" name="WordArt 23"/>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Expediente</a:t>
            </a:r>
          </a:p>
        </p:txBody>
      </p:sp>
      <p:sp>
        <p:nvSpPr>
          <p:cNvPr id="72728" name="WordArt 24"/>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Expediente</a:t>
            </a:r>
          </a:p>
        </p:txBody>
      </p:sp>
      <p:sp>
        <p:nvSpPr>
          <p:cNvPr id="72729" name="Text Box 25"/>
          <p:cNvSpPr txBox="1">
            <a:spLocks noChangeArrowheads="1"/>
          </p:cNvSpPr>
          <p:nvPr/>
        </p:nvSpPr>
        <p:spPr bwMode="auto">
          <a:xfrm>
            <a:off x="3475038" y="1079500"/>
            <a:ext cx="4860925" cy="3627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lgn="ctr"/>
            <a:r>
              <a:rPr kumimoji="0" lang="pt-BR" altLang="pt-BR" sz="1000" b="1">
                <a:latin typeface="Verdana" panose="020B0604030504040204" pitchFamily="34" charset="0"/>
              </a:rPr>
              <a:t>Instituto Metodista de Ensino Superior</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Diretor Geral</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Marcio de Moraes</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Vice-Diretor</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Clovis Pinto de Castro</a:t>
            </a:r>
          </a:p>
          <a:p>
            <a:pPr algn="ctr"/>
            <a:endParaRPr kumimoji="0" lang="pt-BR" altLang="pt-BR" sz="1000" b="1" i="1">
              <a:latin typeface="Verdana" panose="020B0604030504040204" pitchFamily="34" charset="0"/>
            </a:endParaRPr>
          </a:p>
          <a:p>
            <a:pPr algn="ctr"/>
            <a:r>
              <a:rPr kumimoji="0" lang="pt-BR" altLang="pt-BR" sz="1000" b="1" i="1">
                <a:latin typeface="Verdana" panose="020B0604030504040204" pitchFamily="34" charset="0"/>
              </a:rPr>
              <a:t>Conselho Diretor</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Presidente</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Rev. Luis Antonio Aparício Callaú </a:t>
            </a:r>
          </a:p>
          <a:p>
            <a:pPr algn="ctr"/>
            <a:endParaRPr kumimoji="0" lang="pt-BR" altLang="pt-BR" sz="1000">
              <a:latin typeface="Verdana" panose="020B0604030504040204" pitchFamily="34" charset="0"/>
            </a:endParaRPr>
          </a:p>
          <a:p>
            <a:pPr algn="ctr"/>
            <a:r>
              <a:rPr kumimoji="0" lang="pt-BR" altLang="pt-BR" sz="1000" b="1">
                <a:latin typeface="Verdana" panose="020B0604030504040204" pitchFamily="34" charset="0"/>
              </a:rPr>
              <a:t>Vice-presidente</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Joel Lemes da Silveira</a:t>
            </a:r>
            <a:r>
              <a:rPr kumimoji="0" lang="pt-BR" altLang="pt-BR" sz="1000">
                <a:latin typeface="Tahoma" panose="020B0604030504040204" pitchFamily="34" charset="0"/>
              </a:rPr>
              <a:t> </a:t>
            </a:r>
          </a:p>
          <a:p>
            <a:pPr algn="ctr"/>
            <a:endParaRPr kumimoji="0" lang="pt-BR" altLang="pt-BR" sz="1000">
              <a:latin typeface="Verdana" panose="020B0604030504040204" pitchFamily="34" charset="0"/>
            </a:endParaRPr>
          </a:p>
          <a:p>
            <a:pPr algn="ctr"/>
            <a:r>
              <a:rPr kumimoji="0" lang="pt-BR" altLang="pt-BR" sz="1000" b="1">
                <a:latin typeface="Verdana" panose="020B0604030504040204" pitchFamily="34" charset="0"/>
              </a:rPr>
              <a:t>Secretária</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Rosilene Rodrigues</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Membros</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André Fernandes Ribeiro Maia</a:t>
            </a:r>
          </a:p>
          <a:p>
            <a:pPr algn="ctr"/>
            <a:r>
              <a:rPr kumimoji="0" lang="pt-BR" altLang="pt-BR" sz="1000">
                <a:latin typeface="Verdana" panose="020B0604030504040204" pitchFamily="34" charset="0"/>
              </a:rPr>
              <a:t>Graciela Duarte Rito Rodrigues Aço</a:t>
            </a:r>
          </a:p>
          <a:p>
            <a:pPr algn="ctr"/>
            <a:r>
              <a:rPr kumimoji="0" lang="pt-BR" altLang="pt-BR" sz="1000">
                <a:latin typeface="Verdana" panose="020B0604030504040204" pitchFamily="34" charset="0"/>
              </a:rPr>
              <a:t>Nelson Custódio Fer</a:t>
            </a:r>
            <a:r>
              <a:rPr kumimoji="0" lang="pt-BR" altLang="pt-BR" sz="1200">
                <a:latin typeface="Tahoma" panose="020B0604030504040204" pitchFamily="34" charset="0"/>
              </a:rPr>
              <a:t> </a:t>
            </a:r>
          </a:p>
        </p:txBody>
      </p:sp>
      <p:grpSp>
        <p:nvGrpSpPr>
          <p:cNvPr id="72730" name="Group 26"/>
          <p:cNvGrpSpPr>
            <a:grpSpLocks/>
          </p:cNvGrpSpPr>
          <p:nvPr/>
        </p:nvGrpSpPr>
        <p:grpSpPr bwMode="auto">
          <a:xfrm>
            <a:off x="6894513" y="5940425"/>
            <a:ext cx="1260475" cy="344488"/>
            <a:chOff x="4933" y="3969"/>
            <a:chExt cx="794" cy="217"/>
          </a:xfrm>
        </p:grpSpPr>
        <p:graphicFrame>
          <p:nvGraphicFramePr>
            <p:cNvPr id="72731" name="Object 27">
              <a:hlinkClick r:id="rId3" action="ppaction://hlinksldjump"/>
            </p:cNvPr>
            <p:cNvGraphicFramePr>
              <a:graphicFrameLocks noChangeAspect="1"/>
            </p:cNvGraphicFramePr>
            <p:nvPr/>
          </p:nvGraphicFramePr>
          <p:xfrm>
            <a:off x="5432" y="3969"/>
            <a:ext cx="295" cy="217"/>
          </p:xfrm>
          <a:graphic>
            <a:graphicData uri="http://schemas.openxmlformats.org/presentationml/2006/ole">
              <mc:AlternateContent xmlns:mc="http://schemas.openxmlformats.org/markup-compatibility/2006">
                <mc:Choice xmlns:v="urn:schemas-microsoft-com:vml" Requires="v">
                  <p:oleObj spid="_x0000_s72733" name="Imagem de Bitmap" r:id="rId4" imgW="790476" imgH="581106" progId="Paint.Picture">
                    <p:embed/>
                  </p:oleObj>
                </mc:Choice>
                <mc:Fallback>
                  <p:oleObj name="Imagem de Bitmap" r:id="rId4" imgW="790476" imgH="581106" progId="Paint.Picture">
                    <p:embed/>
                    <p:pic>
                      <p:nvPicPr>
                        <p:cNvPr id="0" name="Object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2" y="3969"/>
                          <a:ext cx="295"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2732" name="WordArt 28">
              <a:hlinkClick r:id="rId3" action="ppaction://hlinksldjump"/>
            </p:cNvPr>
            <p:cNvSpPr>
              <a:spLocks noChangeArrowheads="1" noChangeShapeType="1" noTextEdit="1"/>
            </p:cNvSpPr>
            <p:nvPr/>
          </p:nvSpPr>
          <p:spPr bwMode="auto">
            <a:xfrm>
              <a:off x="4933" y="4014"/>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Seguinte</a:t>
              </a: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ext Box 2">
            <a:hlinkClick r:id="rId2" action="ppaction://hlinkfile"/>
          </p:cNvPr>
          <p:cNvSpPr txBox="1">
            <a:spLocks noChangeArrowheads="1"/>
          </p:cNvSpPr>
          <p:nvPr/>
        </p:nvSpPr>
        <p:spPr bwMode="auto">
          <a:xfrm>
            <a:off x="2935288" y="115252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P108 - Promoção de saúde: uma intervenção com agentes comunitários de saúde</a:t>
            </a:r>
          </a:p>
        </p:txBody>
      </p:sp>
      <p:sp>
        <p:nvSpPr>
          <p:cNvPr id="145411" name="Text Box 3">
            <a:hlinkClick r:id="rId3" action="ppaction://hlinkfile"/>
          </p:cNvPr>
          <p:cNvSpPr txBox="1">
            <a:spLocks noChangeArrowheads="1"/>
          </p:cNvSpPr>
          <p:nvPr/>
        </p:nvSpPr>
        <p:spPr bwMode="auto">
          <a:xfrm>
            <a:off x="2935288" y="155892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P109 - Psicoterapia breve em empresa de Call Center: ressignificando o lugar</a:t>
            </a:r>
          </a:p>
          <a:p>
            <a:r>
              <a:rPr kumimoji="0" lang="pt-BR" altLang="pt-BR" sz="1200">
                <a:latin typeface="Tahoma" panose="020B0604030504040204" pitchFamily="34" charset="0"/>
              </a:rPr>
              <a:t>dos operadores de Telemarketing</a:t>
            </a:r>
          </a:p>
        </p:txBody>
      </p:sp>
      <p:sp>
        <p:nvSpPr>
          <p:cNvPr id="145412"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45413" name="Rectangle 5"/>
          <p:cNvSpPr>
            <a:spLocks noChangeArrowheads="1"/>
          </p:cNvSpPr>
          <p:nvPr/>
        </p:nvSpPr>
        <p:spPr bwMode="auto">
          <a:xfrm>
            <a:off x="0" y="1800225"/>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45414" name="WordArt 6">
            <a:hlinkClick r:id="rId4" action="ppaction://hlinksldjump"/>
          </p:cNvPr>
          <p:cNvSpPr>
            <a:spLocks noChangeArrowheads="1" noChangeShapeType="1" noTextEdit="1"/>
          </p:cNvSpPr>
          <p:nvPr/>
        </p:nvSpPr>
        <p:spPr bwMode="auto">
          <a:xfrm>
            <a:off x="7939088" y="6408738"/>
            <a:ext cx="1116012"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45415" name="WordArt 7"/>
          <p:cNvSpPr>
            <a:spLocks noChangeArrowheads="1" noChangeShapeType="1" noTextEdit="1"/>
          </p:cNvSpPr>
          <p:nvPr/>
        </p:nvSpPr>
        <p:spPr bwMode="auto">
          <a:xfrm>
            <a:off x="7831138" y="720725"/>
            <a:ext cx="12604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Resumos</a:t>
            </a:r>
          </a:p>
        </p:txBody>
      </p:sp>
      <p:sp>
        <p:nvSpPr>
          <p:cNvPr id="145416" name="WordArt 8"/>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Pôsteres</a:t>
            </a:r>
          </a:p>
        </p:txBody>
      </p:sp>
      <p:sp>
        <p:nvSpPr>
          <p:cNvPr id="145417" name="WordArt 9"/>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Pôsteres</a:t>
            </a:r>
          </a:p>
        </p:txBody>
      </p:sp>
      <p:sp>
        <p:nvSpPr>
          <p:cNvPr id="145418" name="WordArt 10">
            <a:hlinkClick r:id="rId5" action="ppaction://hlinksldjump"/>
          </p:cNvPr>
          <p:cNvSpPr>
            <a:spLocks noChangeArrowheads="1" noChangeShapeType="1" noTextEdit="1"/>
          </p:cNvSpPr>
          <p:nvPr/>
        </p:nvSpPr>
        <p:spPr bwMode="auto">
          <a:xfrm>
            <a:off x="3006725"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
        <p:nvSpPr>
          <p:cNvPr id="145419" name="WordArt 11">
            <a:hlinkClick r:id="rId6" action="ppaction://hlinksldjump"/>
          </p:cNvPr>
          <p:cNvSpPr>
            <a:spLocks noChangeArrowheads="1" noChangeShapeType="1" noTextEdit="1"/>
          </p:cNvSpPr>
          <p:nvPr/>
        </p:nvSpPr>
        <p:spPr bwMode="auto">
          <a:xfrm>
            <a:off x="318611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145420" name="Text Box 12">
            <a:hlinkClick r:id="rId7" action="ppaction://hlinkfile"/>
          </p:cNvPr>
          <p:cNvSpPr txBox="1">
            <a:spLocks noChangeArrowheads="1"/>
          </p:cNvSpPr>
          <p:nvPr/>
        </p:nvSpPr>
        <p:spPr bwMode="auto">
          <a:xfrm>
            <a:off x="2935288" y="1944688"/>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P110 - Psicoterapia breve: considerações sobre sua utilização na Clínica-</a:t>
            </a:r>
          </a:p>
          <a:p>
            <a:r>
              <a:rPr kumimoji="0" lang="pt-BR" altLang="pt-BR" sz="1200">
                <a:latin typeface="Tahoma" panose="020B0604030504040204" pitchFamily="34" charset="0"/>
              </a:rPr>
              <a:t>Escola de Psicologia</a:t>
            </a:r>
          </a:p>
        </p:txBody>
      </p:sp>
      <p:sp>
        <p:nvSpPr>
          <p:cNvPr id="145421" name="Text Box 13">
            <a:hlinkClick r:id="rId8" action="ppaction://hlinkfile"/>
          </p:cNvPr>
          <p:cNvSpPr txBox="1">
            <a:spLocks noChangeArrowheads="1"/>
          </p:cNvSpPr>
          <p:nvPr/>
        </p:nvSpPr>
        <p:spPr bwMode="auto">
          <a:xfrm>
            <a:off x="2935288" y="235108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P111 - Psicoterapia psicanalítica com adulto: um caminho para a promoção da</a:t>
            </a:r>
          </a:p>
          <a:p>
            <a:r>
              <a:rPr kumimoji="0" lang="pt-BR" altLang="pt-BR" sz="1200">
                <a:latin typeface="Tahoma" panose="020B0604030504040204" pitchFamily="34" charset="0"/>
              </a:rPr>
              <a:t>Saúde</a:t>
            </a:r>
          </a:p>
        </p:txBody>
      </p:sp>
      <p:sp>
        <p:nvSpPr>
          <p:cNvPr id="145422" name="Text Box 14">
            <a:hlinkClick r:id="rId9" action="ppaction://hlinkfile"/>
          </p:cNvPr>
          <p:cNvSpPr txBox="1">
            <a:spLocks noChangeArrowheads="1"/>
          </p:cNvSpPr>
          <p:nvPr/>
        </p:nvSpPr>
        <p:spPr bwMode="auto">
          <a:xfrm>
            <a:off x="2935288" y="274637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P112 - Psicoterapia psicanalítica no contexto institucional: reflexões sobre</a:t>
            </a:r>
          </a:p>
          <a:p>
            <a:r>
              <a:rPr kumimoji="0" lang="pt-BR" altLang="pt-BR" sz="1200">
                <a:latin typeface="Tahoma" panose="020B0604030504040204" pitchFamily="34" charset="0"/>
              </a:rPr>
              <a:t>técnica e método</a:t>
            </a:r>
          </a:p>
        </p:txBody>
      </p:sp>
      <p:sp>
        <p:nvSpPr>
          <p:cNvPr id="145423" name="Text Box 15">
            <a:hlinkClick r:id="rId10" action="ppaction://hlinkfile"/>
          </p:cNvPr>
          <p:cNvSpPr txBox="1">
            <a:spLocks noChangeArrowheads="1"/>
          </p:cNvSpPr>
          <p:nvPr/>
        </p:nvSpPr>
        <p:spPr bwMode="auto">
          <a:xfrm>
            <a:off x="2935288" y="3132138"/>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P113 - Reações psicológicas decorrentes do aborto espontâneo</a:t>
            </a:r>
          </a:p>
        </p:txBody>
      </p:sp>
      <p:sp>
        <p:nvSpPr>
          <p:cNvPr id="145424" name="Text Box 16">
            <a:hlinkClick r:id="rId11" action="ppaction://hlinkfile"/>
          </p:cNvPr>
          <p:cNvSpPr txBox="1">
            <a:spLocks noChangeArrowheads="1"/>
          </p:cNvSpPr>
          <p:nvPr/>
        </p:nvSpPr>
        <p:spPr bwMode="auto">
          <a:xfrm>
            <a:off x="2935288" y="338455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P114 - Saúde e Infância: considerações acerca da psicoterapia com crianças</a:t>
            </a:r>
          </a:p>
          <a:p>
            <a:r>
              <a:rPr kumimoji="0" lang="pt-BR" altLang="pt-BR" sz="1200">
                <a:latin typeface="Tahoma" panose="020B0604030504040204" pitchFamily="34" charset="0"/>
              </a:rPr>
              <a:t>no contexto hospitalar</a:t>
            </a:r>
          </a:p>
        </p:txBody>
      </p:sp>
      <p:sp>
        <p:nvSpPr>
          <p:cNvPr id="145425" name="Text Box 17">
            <a:hlinkClick r:id="rId12" action="ppaction://hlinkfile"/>
          </p:cNvPr>
          <p:cNvSpPr txBox="1">
            <a:spLocks noChangeArrowheads="1"/>
          </p:cNvSpPr>
          <p:nvPr/>
        </p:nvSpPr>
        <p:spPr bwMode="auto">
          <a:xfrm>
            <a:off x="2935288" y="3779838"/>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P115 - Saúde mental e participação política: Que relações?</a:t>
            </a:r>
          </a:p>
        </p:txBody>
      </p:sp>
      <p:sp>
        <p:nvSpPr>
          <p:cNvPr id="145426" name="Text Box 18">
            <a:hlinkClick r:id="rId13" action="ppaction://hlinkfile"/>
          </p:cNvPr>
          <p:cNvSpPr txBox="1">
            <a:spLocks noChangeArrowheads="1"/>
          </p:cNvSpPr>
          <p:nvPr/>
        </p:nvSpPr>
        <p:spPr bwMode="auto">
          <a:xfrm>
            <a:off x="2935288" y="4032250"/>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P116 - Saúde rematrizada através da psicoterapia</a:t>
            </a:r>
          </a:p>
        </p:txBody>
      </p:sp>
      <p:sp>
        <p:nvSpPr>
          <p:cNvPr id="145427" name="Text Box 19">
            <a:hlinkClick r:id="rId14" action="ppaction://hlinkfile"/>
          </p:cNvPr>
          <p:cNvSpPr txBox="1">
            <a:spLocks noChangeArrowheads="1"/>
          </p:cNvSpPr>
          <p:nvPr/>
        </p:nvSpPr>
        <p:spPr bwMode="auto">
          <a:xfrm>
            <a:off x="2935288" y="424815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P117 - Seguimento dos indivíduos que tentaram suicídio: a experiência de</a:t>
            </a:r>
          </a:p>
          <a:p>
            <a:r>
              <a:rPr kumimoji="0" lang="pt-BR" altLang="pt-BR" sz="1200">
                <a:latin typeface="Tahoma" panose="020B0604030504040204" pitchFamily="34" charset="0"/>
              </a:rPr>
              <a:t>contatos periódicos por telefone</a:t>
            </a:r>
          </a:p>
        </p:txBody>
      </p:sp>
      <p:sp>
        <p:nvSpPr>
          <p:cNvPr id="145430" name="WordArt 22">
            <a:hlinkClick r:id="rId15" action="ppaction://hlinksldjump"/>
          </p:cNvPr>
          <p:cNvSpPr>
            <a:spLocks noChangeArrowheads="1" noChangeShapeType="1" noTextEdit="1"/>
          </p:cNvSpPr>
          <p:nvPr/>
        </p:nvSpPr>
        <p:spPr bwMode="auto">
          <a:xfrm>
            <a:off x="3367088"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3</a:t>
            </a:r>
          </a:p>
        </p:txBody>
      </p:sp>
      <p:sp>
        <p:nvSpPr>
          <p:cNvPr id="145435" name="WordArt 27">
            <a:hlinkClick r:id="rId16" action="ppaction://hlinksldjump"/>
          </p:cNvPr>
          <p:cNvSpPr>
            <a:spLocks noChangeArrowheads="1" noChangeShapeType="1" noTextEdit="1"/>
          </p:cNvSpPr>
          <p:nvPr/>
        </p:nvSpPr>
        <p:spPr bwMode="auto">
          <a:xfrm>
            <a:off x="421481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8</a:t>
            </a:r>
          </a:p>
        </p:txBody>
      </p:sp>
      <p:sp>
        <p:nvSpPr>
          <p:cNvPr id="145436" name="WordArt 28">
            <a:hlinkClick r:id="rId17" action="ppaction://hlinksldjump"/>
          </p:cNvPr>
          <p:cNvSpPr>
            <a:spLocks noChangeArrowheads="1" noChangeShapeType="1" noTextEdit="1"/>
          </p:cNvSpPr>
          <p:nvPr/>
        </p:nvSpPr>
        <p:spPr bwMode="auto">
          <a:xfrm>
            <a:off x="4375150" y="6240463"/>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9</a:t>
            </a:r>
          </a:p>
        </p:txBody>
      </p:sp>
      <p:sp>
        <p:nvSpPr>
          <p:cNvPr id="145446" name="Text Box 38">
            <a:hlinkClick r:id="rId18" action="ppaction://hlinkfile"/>
          </p:cNvPr>
          <p:cNvSpPr txBox="1">
            <a:spLocks noChangeArrowheads="1"/>
          </p:cNvSpPr>
          <p:nvPr/>
        </p:nvSpPr>
        <p:spPr bwMode="auto">
          <a:xfrm>
            <a:off x="2935288" y="464502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P118 - Sentimentos de idosas frente à vida, com base na Teoria dos Estágios de Erik Erikson</a:t>
            </a:r>
          </a:p>
        </p:txBody>
      </p:sp>
      <p:sp>
        <p:nvSpPr>
          <p:cNvPr id="145447" name="Text Box 39">
            <a:hlinkClick r:id="rId19" action="ppaction://hlinkfile"/>
          </p:cNvPr>
          <p:cNvSpPr txBox="1">
            <a:spLocks noChangeArrowheads="1"/>
          </p:cNvSpPr>
          <p:nvPr/>
        </p:nvSpPr>
        <p:spPr bwMode="auto">
          <a:xfrm>
            <a:off x="2935288" y="5040313"/>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P119 - Síndrome de Burnout e queixas de sono em professores universitários</a:t>
            </a:r>
          </a:p>
        </p:txBody>
      </p:sp>
      <p:sp>
        <p:nvSpPr>
          <p:cNvPr id="145448" name="Text Box 40">
            <a:hlinkClick r:id="rId20" action="ppaction://hlinkfile"/>
          </p:cNvPr>
          <p:cNvSpPr txBox="1">
            <a:spLocks noChangeArrowheads="1"/>
          </p:cNvSpPr>
          <p:nvPr/>
        </p:nvSpPr>
        <p:spPr bwMode="auto">
          <a:xfrm>
            <a:off x="2935288" y="529272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P120 - Sintomas depressivos, obesidade e circunferência da cintura</a:t>
            </a:r>
          </a:p>
        </p:txBody>
      </p:sp>
      <p:sp>
        <p:nvSpPr>
          <p:cNvPr id="145449" name="WordArt 41">
            <a:hlinkClick r:id="rId21" action="ppaction://hlinksldjump"/>
          </p:cNvPr>
          <p:cNvSpPr>
            <a:spLocks noChangeArrowheads="1" noChangeShapeType="1" noTextEdit="1"/>
          </p:cNvSpPr>
          <p:nvPr/>
        </p:nvSpPr>
        <p:spPr bwMode="auto">
          <a:xfrm>
            <a:off x="3530600"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4</a:t>
            </a:r>
          </a:p>
        </p:txBody>
      </p:sp>
      <p:sp>
        <p:nvSpPr>
          <p:cNvPr id="145450" name="WordArt 42">
            <a:hlinkClick r:id="rId22" action="ppaction://hlinksldjump"/>
          </p:cNvPr>
          <p:cNvSpPr>
            <a:spLocks noChangeArrowheads="1" noChangeShapeType="1" noTextEdit="1"/>
          </p:cNvSpPr>
          <p:nvPr/>
        </p:nvSpPr>
        <p:spPr bwMode="auto">
          <a:xfrm>
            <a:off x="371157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5</a:t>
            </a:r>
          </a:p>
        </p:txBody>
      </p:sp>
      <p:sp>
        <p:nvSpPr>
          <p:cNvPr id="145451" name="WordArt 43">
            <a:hlinkClick r:id="rId23" action="ppaction://hlinksldjump"/>
          </p:cNvPr>
          <p:cNvSpPr>
            <a:spLocks noChangeArrowheads="1" noChangeShapeType="1" noTextEdit="1"/>
          </p:cNvSpPr>
          <p:nvPr/>
        </p:nvSpPr>
        <p:spPr bwMode="auto">
          <a:xfrm>
            <a:off x="407352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7</a:t>
            </a:r>
          </a:p>
        </p:txBody>
      </p:sp>
      <p:sp>
        <p:nvSpPr>
          <p:cNvPr id="145452" name="WordArt 44">
            <a:hlinkClick r:id="rId24" action="ppaction://hlinksldjump"/>
          </p:cNvPr>
          <p:cNvSpPr>
            <a:spLocks noChangeArrowheads="1" noChangeShapeType="1" noTextEdit="1"/>
          </p:cNvSpPr>
          <p:nvPr/>
        </p:nvSpPr>
        <p:spPr bwMode="auto">
          <a:xfrm>
            <a:off x="389096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6</a:t>
            </a:r>
          </a:p>
        </p:txBody>
      </p:sp>
      <p:sp>
        <p:nvSpPr>
          <p:cNvPr id="145453" name="WordArt 45">
            <a:hlinkClick r:id="rId25" action="ppaction://hlinksldjump"/>
          </p:cNvPr>
          <p:cNvSpPr>
            <a:spLocks noChangeArrowheads="1" noChangeShapeType="1" noTextEdit="1"/>
          </p:cNvSpPr>
          <p:nvPr/>
        </p:nvSpPr>
        <p:spPr bwMode="auto">
          <a:xfrm>
            <a:off x="4554538" y="6337300"/>
            <a:ext cx="215900" cy="1778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10</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ext Box 2">
            <a:hlinkClick r:id="rId2" action="ppaction://hlinkfile"/>
          </p:cNvPr>
          <p:cNvSpPr txBox="1">
            <a:spLocks noChangeArrowheads="1"/>
          </p:cNvSpPr>
          <p:nvPr/>
        </p:nvSpPr>
        <p:spPr bwMode="auto">
          <a:xfrm>
            <a:off x="2935288" y="86360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P121 - Sociedade da informação: integrando a participação social à construção</a:t>
            </a:r>
          </a:p>
          <a:p>
            <a:r>
              <a:rPr kumimoji="0" lang="pt-BR" altLang="pt-BR" sz="1200">
                <a:latin typeface="Tahoma" panose="020B0604030504040204" pitchFamily="34" charset="0"/>
              </a:rPr>
              <a:t>do saber em obesidade</a:t>
            </a:r>
          </a:p>
        </p:txBody>
      </p:sp>
      <p:sp>
        <p:nvSpPr>
          <p:cNvPr id="146435" name="Text Box 3">
            <a:hlinkClick r:id="rId3" action="ppaction://hlinkfile"/>
          </p:cNvPr>
          <p:cNvSpPr txBox="1">
            <a:spLocks noChangeArrowheads="1"/>
          </p:cNvSpPr>
          <p:nvPr/>
        </p:nvSpPr>
        <p:spPr bwMode="auto">
          <a:xfrm>
            <a:off x="2935288" y="126047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P122 - Sofrimento e adaptação: aspectos psicodinâmicos de mãe de criança</a:t>
            </a:r>
          </a:p>
          <a:p>
            <a:r>
              <a:rPr kumimoji="0" lang="pt-BR" altLang="pt-BR" sz="1200">
                <a:latin typeface="Tahoma" panose="020B0604030504040204" pitchFamily="34" charset="0"/>
              </a:rPr>
              <a:t>diagnosticada com Paralisia Cerebral</a:t>
            </a:r>
          </a:p>
        </p:txBody>
      </p:sp>
      <p:sp>
        <p:nvSpPr>
          <p:cNvPr id="146436"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46437" name="Rectangle 5"/>
          <p:cNvSpPr>
            <a:spLocks noChangeArrowheads="1"/>
          </p:cNvSpPr>
          <p:nvPr/>
        </p:nvSpPr>
        <p:spPr bwMode="auto">
          <a:xfrm>
            <a:off x="-125413" y="1544638"/>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46438" name="WordArt 6">
            <a:hlinkClick r:id="rId4" action="ppaction://hlinksldjump"/>
          </p:cNvPr>
          <p:cNvSpPr>
            <a:spLocks noChangeArrowheads="1" noChangeShapeType="1" noTextEdit="1"/>
          </p:cNvSpPr>
          <p:nvPr/>
        </p:nvSpPr>
        <p:spPr bwMode="auto">
          <a:xfrm>
            <a:off x="7939088" y="6408738"/>
            <a:ext cx="1116012"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46439" name="WordArt 7"/>
          <p:cNvSpPr>
            <a:spLocks noChangeArrowheads="1" noChangeShapeType="1" noTextEdit="1"/>
          </p:cNvSpPr>
          <p:nvPr/>
        </p:nvSpPr>
        <p:spPr bwMode="auto">
          <a:xfrm>
            <a:off x="7831138" y="720725"/>
            <a:ext cx="12604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Resumos</a:t>
            </a:r>
          </a:p>
        </p:txBody>
      </p:sp>
      <p:sp>
        <p:nvSpPr>
          <p:cNvPr id="146440" name="WordArt 8"/>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Pôsteres</a:t>
            </a:r>
          </a:p>
        </p:txBody>
      </p:sp>
      <p:sp>
        <p:nvSpPr>
          <p:cNvPr id="146441" name="WordArt 9"/>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Pôsteres</a:t>
            </a:r>
          </a:p>
        </p:txBody>
      </p:sp>
      <p:sp>
        <p:nvSpPr>
          <p:cNvPr id="146442" name="WordArt 10">
            <a:hlinkClick r:id="rId5" action="ppaction://hlinksldjump"/>
          </p:cNvPr>
          <p:cNvSpPr>
            <a:spLocks noChangeArrowheads="1" noChangeShapeType="1" noTextEdit="1"/>
          </p:cNvSpPr>
          <p:nvPr/>
        </p:nvSpPr>
        <p:spPr bwMode="auto">
          <a:xfrm>
            <a:off x="3006725"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
        <p:nvSpPr>
          <p:cNvPr id="146443" name="WordArt 11">
            <a:hlinkClick r:id="rId6" action="ppaction://hlinksldjump"/>
          </p:cNvPr>
          <p:cNvSpPr>
            <a:spLocks noChangeArrowheads="1" noChangeShapeType="1" noTextEdit="1"/>
          </p:cNvSpPr>
          <p:nvPr/>
        </p:nvSpPr>
        <p:spPr bwMode="auto">
          <a:xfrm>
            <a:off x="318611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146444" name="Text Box 12">
            <a:hlinkClick r:id="rId7" action="ppaction://hlinkfile"/>
          </p:cNvPr>
          <p:cNvSpPr txBox="1">
            <a:spLocks noChangeArrowheads="1"/>
          </p:cNvSpPr>
          <p:nvPr/>
        </p:nvSpPr>
        <p:spPr bwMode="auto">
          <a:xfrm>
            <a:off x="2935288" y="166687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P123 - Trabalho e cidadania: uma intervenção com usuários do sistema Caps</a:t>
            </a:r>
          </a:p>
          <a:p>
            <a:r>
              <a:rPr kumimoji="0" lang="pt-BR" altLang="pt-BR" sz="1200">
                <a:latin typeface="Tahoma" panose="020B0604030504040204" pitchFamily="34" charset="0"/>
              </a:rPr>
              <a:t>de Criciúma</a:t>
            </a:r>
          </a:p>
        </p:txBody>
      </p:sp>
      <p:sp>
        <p:nvSpPr>
          <p:cNvPr id="146445" name="Text Box 13">
            <a:hlinkClick r:id="rId8" action="ppaction://hlinkfile"/>
          </p:cNvPr>
          <p:cNvSpPr txBox="1">
            <a:spLocks noChangeArrowheads="1"/>
          </p:cNvSpPr>
          <p:nvPr/>
        </p:nvSpPr>
        <p:spPr bwMode="auto">
          <a:xfrm>
            <a:off x="2935288" y="212407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P124 - Trabalho interdisciplinar em uma instituição de crianças abrigadas: a</a:t>
            </a:r>
          </a:p>
          <a:p>
            <a:r>
              <a:rPr kumimoji="0" lang="pt-BR" altLang="pt-BR" sz="1200">
                <a:latin typeface="Tahoma" panose="020B0604030504040204" pitchFamily="34" charset="0"/>
              </a:rPr>
              <a:t>dificuldade de aprendizagem em foco</a:t>
            </a:r>
          </a:p>
        </p:txBody>
      </p:sp>
      <p:sp>
        <p:nvSpPr>
          <p:cNvPr id="146446" name="Text Box 14">
            <a:hlinkClick r:id="rId9" action="ppaction://hlinkfile"/>
          </p:cNvPr>
          <p:cNvSpPr txBox="1">
            <a:spLocks noChangeArrowheads="1"/>
          </p:cNvSpPr>
          <p:nvPr/>
        </p:nvSpPr>
        <p:spPr bwMode="auto">
          <a:xfrm>
            <a:off x="2935288" y="266382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P126 - Transtorno alimentar e gravidez na adolescência</a:t>
            </a:r>
          </a:p>
        </p:txBody>
      </p:sp>
      <p:sp>
        <p:nvSpPr>
          <p:cNvPr id="146447" name="Text Box 15">
            <a:hlinkClick r:id="rId10" action="ppaction://hlinkfile"/>
          </p:cNvPr>
          <p:cNvSpPr txBox="1">
            <a:spLocks noChangeArrowheads="1"/>
          </p:cNvSpPr>
          <p:nvPr/>
        </p:nvSpPr>
        <p:spPr bwMode="auto">
          <a:xfrm>
            <a:off x="2935288" y="253047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P125 - Trabalho na Oncologia. Só se faz com amor quem não tem medo de sofrer</a:t>
            </a:r>
          </a:p>
        </p:txBody>
      </p:sp>
      <p:sp>
        <p:nvSpPr>
          <p:cNvPr id="146448" name="Text Box 16">
            <a:hlinkClick r:id="rId11" action="ppaction://hlinkfile"/>
          </p:cNvPr>
          <p:cNvSpPr txBox="1">
            <a:spLocks noChangeArrowheads="1"/>
          </p:cNvSpPr>
          <p:nvPr/>
        </p:nvSpPr>
        <p:spPr bwMode="auto">
          <a:xfrm>
            <a:off x="2935288" y="2924175"/>
            <a:ext cx="5580062" cy="639763"/>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P127 - Transtorno por Estresse Pós-Traumático (TEPT) em trabalhadores do</a:t>
            </a:r>
          </a:p>
          <a:p>
            <a:r>
              <a:rPr kumimoji="0" lang="pt-BR" altLang="pt-BR" sz="1200">
                <a:latin typeface="Tahoma" panose="020B0604030504040204" pitchFamily="34" charset="0"/>
              </a:rPr>
              <a:t>setor aeroespacial brasileiro, diagnóstico, tratamento e sua relação com</a:t>
            </a:r>
          </a:p>
          <a:p>
            <a:r>
              <a:rPr kumimoji="0" lang="pt-BR" altLang="pt-BR" sz="1200">
                <a:latin typeface="Tahoma" panose="020B0604030504040204" pitchFamily="34" charset="0"/>
              </a:rPr>
              <a:t>coping: o caso de Alcântara, MA, Brasil</a:t>
            </a:r>
          </a:p>
        </p:txBody>
      </p:sp>
      <p:sp>
        <p:nvSpPr>
          <p:cNvPr id="146449" name="Text Box 17">
            <a:hlinkClick r:id="rId12" action="ppaction://hlinkfile"/>
          </p:cNvPr>
          <p:cNvSpPr txBox="1">
            <a:spLocks noChangeArrowheads="1"/>
          </p:cNvSpPr>
          <p:nvPr/>
        </p:nvSpPr>
        <p:spPr bwMode="auto">
          <a:xfrm>
            <a:off x="2935288" y="3503613"/>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P128 - Um caso de anorexia nervosa: psicodiagnóstico por meio do teste da</a:t>
            </a:r>
          </a:p>
          <a:p>
            <a:r>
              <a:rPr kumimoji="0" lang="pt-BR" altLang="pt-BR" sz="1200">
                <a:latin typeface="Tahoma" panose="020B0604030504040204" pitchFamily="34" charset="0"/>
              </a:rPr>
              <a:t>Casa-Árvore-Pessoa e do teste das Relações Objetais</a:t>
            </a:r>
          </a:p>
        </p:txBody>
      </p:sp>
      <p:sp>
        <p:nvSpPr>
          <p:cNvPr id="146450" name="Text Box 18">
            <a:hlinkClick r:id="rId13" action="ppaction://hlinkfile"/>
          </p:cNvPr>
          <p:cNvSpPr txBox="1">
            <a:spLocks noChangeArrowheads="1"/>
          </p:cNvSpPr>
          <p:nvPr/>
        </p:nvSpPr>
        <p:spPr bwMode="auto">
          <a:xfrm>
            <a:off x="2935288" y="392430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P129 - Um olhar sobre a clínica com velhos: relato de experiência com velhos asilados</a:t>
            </a:r>
          </a:p>
        </p:txBody>
      </p:sp>
      <p:sp>
        <p:nvSpPr>
          <p:cNvPr id="146451" name="Text Box 19">
            <a:hlinkClick r:id="rId14" action="ppaction://hlinkfile"/>
          </p:cNvPr>
          <p:cNvSpPr txBox="1">
            <a:spLocks noChangeArrowheads="1"/>
          </p:cNvSpPr>
          <p:nvPr/>
        </p:nvSpPr>
        <p:spPr bwMode="auto">
          <a:xfrm>
            <a:off x="2935288" y="4297363"/>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P130 - Universidade e acompanhamento terapêutico</a:t>
            </a:r>
          </a:p>
        </p:txBody>
      </p:sp>
      <p:sp>
        <p:nvSpPr>
          <p:cNvPr id="146454" name="WordArt 22">
            <a:hlinkClick r:id="rId15" action="ppaction://hlinksldjump"/>
          </p:cNvPr>
          <p:cNvSpPr>
            <a:spLocks noChangeArrowheads="1" noChangeShapeType="1" noTextEdit="1"/>
          </p:cNvSpPr>
          <p:nvPr/>
        </p:nvSpPr>
        <p:spPr bwMode="auto">
          <a:xfrm>
            <a:off x="3367088"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3</a:t>
            </a:r>
          </a:p>
        </p:txBody>
      </p:sp>
      <p:sp>
        <p:nvSpPr>
          <p:cNvPr id="146460" name="WordArt 28">
            <a:hlinkClick r:id="rId16" action="ppaction://hlinksldjump"/>
          </p:cNvPr>
          <p:cNvSpPr>
            <a:spLocks noChangeArrowheads="1" noChangeShapeType="1" noTextEdit="1"/>
          </p:cNvSpPr>
          <p:nvPr/>
        </p:nvSpPr>
        <p:spPr bwMode="auto">
          <a:xfrm>
            <a:off x="441007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9</a:t>
            </a:r>
          </a:p>
        </p:txBody>
      </p:sp>
      <p:sp>
        <p:nvSpPr>
          <p:cNvPr id="146461" name="WordArt 29">
            <a:hlinkClick r:id="rId17" action="ppaction://hlinksldjump"/>
          </p:cNvPr>
          <p:cNvSpPr>
            <a:spLocks noChangeArrowheads="1" noChangeShapeType="1" noTextEdit="1"/>
          </p:cNvSpPr>
          <p:nvPr/>
        </p:nvSpPr>
        <p:spPr bwMode="auto">
          <a:xfrm>
            <a:off x="4554538" y="6264275"/>
            <a:ext cx="247650"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10</a:t>
            </a:r>
          </a:p>
        </p:txBody>
      </p:sp>
      <p:sp>
        <p:nvSpPr>
          <p:cNvPr id="146470" name="Text Box 38">
            <a:hlinkClick r:id="rId18" action="ppaction://hlinkfile"/>
          </p:cNvPr>
          <p:cNvSpPr txBox="1">
            <a:spLocks noChangeArrowheads="1"/>
          </p:cNvSpPr>
          <p:nvPr/>
        </p:nvSpPr>
        <p:spPr bwMode="auto">
          <a:xfrm>
            <a:off x="2935288" y="458311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P131 - Utilização de técnicas projetivas gráficas na pesquisa em Psicologia da</a:t>
            </a:r>
          </a:p>
          <a:p>
            <a:r>
              <a:rPr kumimoji="0" lang="pt-BR" altLang="pt-BR" sz="1200">
                <a:latin typeface="Tahoma" panose="020B0604030504040204" pitchFamily="34" charset="0"/>
              </a:rPr>
              <a:t>Saúde: um estudo a partir dos Trabalhos de Conclusão de Curso</a:t>
            </a:r>
          </a:p>
        </p:txBody>
      </p:sp>
      <p:sp>
        <p:nvSpPr>
          <p:cNvPr id="146471" name="Text Box 39">
            <a:hlinkClick r:id="rId19" action="ppaction://hlinkfile"/>
          </p:cNvPr>
          <p:cNvSpPr txBox="1">
            <a:spLocks noChangeArrowheads="1"/>
          </p:cNvSpPr>
          <p:nvPr/>
        </p:nvSpPr>
        <p:spPr bwMode="auto">
          <a:xfrm>
            <a:off x="2951163" y="500380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P132 - Violência doméstica e musicoterapia: reflexões sobre o desenvolvimento da identidade e auto-estima de um adolescente</a:t>
            </a:r>
          </a:p>
        </p:txBody>
      </p:sp>
      <p:sp>
        <p:nvSpPr>
          <p:cNvPr id="146472" name="Text Box 40">
            <a:hlinkClick r:id="rId20" action="ppaction://hlinkfile"/>
          </p:cNvPr>
          <p:cNvSpPr txBox="1">
            <a:spLocks noChangeArrowheads="1"/>
          </p:cNvSpPr>
          <p:nvPr/>
        </p:nvSpPr>
        <p:spPr bwMode="auto">
          <a:xfrm>
            <a:off x="2971800" y="5413375"/>
            <a:ext cx="5580063"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P133 - Violência no relacionamento pais e filhos nos dias atuais</a:t>
            </a:r>
          </a:p>
        </p:txBody>
      </p:sp>
      <p:sp>
        <p:nvSpPr>
          <p:cNvPr id="146473" name="Text Box 41">
            <a:hlinkClick r:id="rId21" action="ppaction://hlinkfile"/>
          </p:cNvPr>
          <p:cNvSpPr txBox="1">
            <a:spLocks noChangeArrowheads="1"/>
          </p:cNvSpPr>
          <p:nvPr/>
        </p:nvSpPr>
        <p:spPr bwMode="auto">
          <a:xfrm>
            <a:off x="2970213" y="5662613"/>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P134 - Violência no relacionamento pais e filhos: classificação e freqüência</a:t>
            </a:r>
          </a:p>
          <a:p>
            <a:r>
              <a:rPr kumimoji="0" lang="pt-BR" altLang="pt-BR" sz="1200">
                <a:latin typeface="Tahoma" panose="020B0604030504040204" pitchFamily="34" charset="0"/>
              </a:rPr>
              <a:t>nos atendimentos em psicoterapia breve infantil</a:t>
            </a:r>
          </a:p>
        </p:txBody>
      </p:sp>
      <p:sp>
        <p:nvSpPr>
          <p:cNvPr id="146474" name="WordArt 42">
            <a:hlinkClick r:id="rId22" action="ppaction://hlinksldjump"/>
          </p:cNvPr>
          <p:cNvSpPr>
            <a:spLocks noChangeArrowheads="1" noChangeShapeType="1" noTextEdit="1"/>
          </p:cNvSpPr>
          <p:nvPr/>
        </p:nvSpPr>
        <p:spPr bwMode="auto">
          <a:xfrm>
            <a:off x="4252913"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8</a:t>
            </a:r>
          </a:p>
        </p:txBody>
      </p:sp>
      <p:sp>
        <p:nvSpPr>
          <p:cNvPr id="146475" name="WordArt 43">
            <a:hlinkClick r:id="rId23" action="ppaction://hlinksldjump"/>
          </p:cNvPr>
          <p:cNvSpPr>
            <a:spLocks noChangeArrowheads="1" noChangeShapeType="1" noTextEdit="1"/>
          </p:cNvSpPr>
          <p:nvPr/>
        </p:nvSpPr>
        <p:spPr bwMode="auto">
          <a:xfrm>
            <a:off x="3530600"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4</a:t>
            </a:r>
          </a:p>
        </p:txBody>
      </p:sp>
      <p:sp>
        <p:nvSpPr>
          <p:cNvPr id="146476" name="WordArt 44">
            <a:hlinkClick r:id="rId24" action="ppaction://hlinksldjump"/>
          </p:cNvPr>
          <p:cNvSpPr>
            <a:spLocks noChangeArrowheads="1" noChangeShapeType="1" noTextEdit="1"/>
          </p:cNvSpPr>
          <p:nvPr/>
        </p:nvSpPr>
        <p:spPr bwMode="auto">
          <a:xfrm>
            <a:off x="371157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5</a:t>
            </a:r>
          </a:p>
        </p:txBody>
      </p:sp>
      <p:sp>
        <p:nvSpPr>
          <p:cNvPr id="146477" name="WordArt 45">
            <a:hlinkClick r:id="rId25" action="ppaction://hlinksldjump"/>
          </p:cNvPr>
          <p:cNvSpPr>
            <a:spLocks noChangeArrowheads="1" noChangeShapeType="1" noTextEdit="1"/>
          </p:cNvSpPr>
          <p:nvPr/>
        </p:nvSpPr>
        <p:spPr bwMode="auto">
          <a:xfrm>
            <a:off x="407352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7</a:t>
            </a:r>
          </a:p>
        </p:txBody>
      </p:sp>
      <p:sp>
        <p:nvSpPr>
          <p:cNvPr id="146478" name="WordArt 46">
            <a:hlinkClick r:id="rId26" action="ppaction://hlinksldjump"/>
          </p:cNvPr>
          <p:cNvSpPr>
            <a:spLocks noChangeArrowheads="1" noChangeShapeType="1" noTextEdit="1"/>
          </p:cNvSpPr>
          <p:nvPr/>
        </p:nvSpPr>
        <p:spPr bwMode="auto">
          <a:xfrm>
            <a:off x="3890963"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6</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55651"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55652" name="WordArt 4">
            <a:hlinkClick r:id="rId2" action="ppaction://hlinksldjump"/>
          </p:cNvPr>
          <p:cNvSpPr>
            <a:spLocks noChangeArrowheads="1" noChangeShapeType="1" noTextEdit="1"/>
          </p:cNvSpPr>
          <p:nvPr/>
        </p:nvSpPr>
        <p:spPr bwMode="auto">
          <a:xfrm>
            <a:off x="7902575" y="6350000"/>
            <a:ext cx="1116013"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55653" name="WordArt 5"/>
          <p:cNvSpPr>
            <a:spLocks noChangeArrowheads="1" noChangeShapeType="1" noTextEdit="1"/>
          </p:cNvSpPr>
          <p:nvPr/>
        </p:nvSpPr>
        <p:spPr bwMode="auto">
          <a:xfrm>
            <a:off x="7794625" y="755650"/>
            <a:ext cx="12604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Resumos</a:t>
            </a:r>
          </a:p>
        </p:txBody>
      </p:sp>
      <p:sp>
        <p:nvSpPr>
          <p:cNvPr id="155654" name="WordArt 6"/>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Mesas-redonda</a:t>
            </a:r>
          </a:p>
        </p:txBody>
      </p:sp>
      <p:sp>
        <p:nvSpPr>
          <p:cNvPr id="155655" name="WordArt 7"/>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Mesas-redonda</a:t>
            </a:r>
          </a:p>
        </p:txBody>
      </p:sp>
      <p:sp>
        <p:nvSpPr>
          <p:cNvPr id="155656" name="Text Box 8">
            <a:hlinkClick r:id="rId3" action="ppaction://hlinkfile"/>
          </p:cNvPr>
          <p:cNvSpPr txBox="1">
            <a:spLocks noChangeArrowheads="1"/>
          </p:cNvSpPr>
          <p:nvPr/>
        </p:nvSpPr>
        <p:spPr bwMode="auto">
          <a:xfrm>
            <a:off x="2935288" y="115252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MR16 - Políticas Públicas e ensino em cursos de Graduação</a:t>
            </a:r>
          </a:p>
        </p:txBody>
      </p:sp>
      <p:sp>
        <p:nvSpPr>
          <p:cNvPr id="155657" name="Text Box 9">
            <a:hlinkClick r:id="rId4" action="ppaction://hlinkfile"/>
          </p:cNvPr>
          <p:cNvSpPr txBox="1">
            <a:spLocks noChangeArrowheads="1"/>
          </p:cNvSpPr>
          <p:nvPr/>
        </p:nvSpPr>
        <p:spPr bwMode="auto">
          <a:xfrm>
            <a:off x="2935288" y="140335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MR17 - Políticas Públicas teoria e prática: participação de jovens e idosos em</a:t>
            </a:r>
          </a:p>
          <a:p>
            <a:r>
              <a:rPr kumimoji="0" lang="pt-BR" altLang="pt-BR" sz="1200">
                <a:latin typeface="Tahoma" panose="020B0604030504040204" pitchFamily="34" charset="0"/>
              </a:rPr>
              <a:t>articulação ao Pacto pela Saúde</a:t>
            </a:r>
          </a:p>
        </p:txBody>
      </p:sp>
      <p:sp>
        <p:nvSpPr>
          <p:cNvPr id="155658" name="Text Box 10">
            <a:hlinkClick r:id="rId5" action="ppaction://hlinkfile"/>
          </p:cNvPr>
          <p:cNvSpPr txBox="1">
            <a:spLocks noChangeArrowheads="1"/>
          </p:cNvSpPr>
          <p:nvPr/>
        </p:nvSpPr>
        <p:spPr bwMode="auto">
          <a:xfrm>
            <a:off x="2935288" y="1811338"/>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MR18 - Adolescência e a Questão Profissional</a:t>
            </a:r>
          </a:p>
        </p:txBody>
      </p:sp>
      <p:sp>
        <p:nvSpPr>
          <p:cNvPr id="155659" name="Text Box 11">
            <a:hlinkClick r:id="rId6" action="ppaction://hlinkfile"/>
          </p:cNvPr>
          <p:cNvSpPr txBox="1">
            <a:spLocks noChangeArrowheads="1"/>
          </p:cNvSpPr>
          <p:nvPr/>
        </p:nvSpPr>
        <p:spPr bwMode="auto">
          <a:xfrm>
            <a:off x="2935288" y="2303463"/>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MR20 - Projetos de Extensão em Psicologia Comunitária: relato de experiências</a:t>
            </a:r>
          </a:p>
        </p:txBody>
      </p:sp>
      <p:sp>
        <p:nvSpPr>
          <p:cNvPr id="155660" name="Text Box 12">
            <a:hlinkClick r:id="rId7" action="ppaction://hlinkfile"/>
          </p:cNvPr>
          <p:cNvSpPr txBox="1">
            <a:spLocks noChangeArrowheads="1"/>
          </p:cNvSpPr>
          <p:nvPr/>
        </p:nvSpPr>
        <p:spPr bwMode="auto">
          <a:xfrm>
            <a:off x="2935288" y="2052638"/>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MR19 - Qualidade de Vida e Saúde</a:t>
            </a:r>
          </a:p>
        </p:txBody>
      </p:sp>
      <p:sp>
        <p:nvSpPr>
          <p:cNvPr id="155661" name="Text Box 13">
            <a:hlinkClick r:id="rId8" action="ppaction://hlinkfile"/>
          </p:cNvPr>
          <p:cNvSpPr txBox="1">
            <a:spLocks noChangeArrowheads="1"/>
          </p:cNvSpPr>
          <p:nvPr/>
        </p:nvSpPr>
        <p:spPr bwMode="auto">
          <a:xfrm>
            <a:off x="2935288" y="252095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MR21 - Propostas de atendimento psicoterápico a pessoas idosas: reflexões e possibilidades</a:t>
            </a:r>
          </a:p>
        </p:txBody>
      </p:sp>
      <p:sp>
        <p:nvSpPr>
          <p:cNvPr id="155662" name="Text Box 14">
            <a:hlinkClick r:id="rId9" action="ppaction://hlinkfile"/>
          </p:cNvPr>
          <p:cNvSpPr txBox="1">
            <a:spLocks noChangeArrowheads="1"/>
          </p:cNvSpPr>
          <p:nvPr/>
        </p:nvSpPr>
        <p:spPr bwMode="auto">
          <a:xfrm>
            <a:off x="2935288" y="2916238"/>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MR22 - Psicanálise aplicada nas instituições e na comunidade: mudanças no papel, nas práticas e nas estratégias de intervenção</a:t>
            </a:r>
          </a:p>
        </p:txBody>
      </p:sp>
      <p:sp>
        <p:nvSpPr>
          <p:cNvPr id="155663" name="Text Box 15">
            <a:hlinkClick r:id="rId10" action="ppaction://hlinkfile"/>
          </p:cNvPr>
          <p:cNvSpPr txBox="1">
            <a:spLocks noChangeArrowheads="1"/>
          </p:cNvSpPr>
          <p:nvPr/>
        </p:nvSpPr>
        <p:spPr bwMode="auto">
          <a:xfrm>
            <a:off x="2935288" y="334803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MR23 - Psicologia da Saúde nas Organizações e Bem-estar no trabalho: Estudos e reflexões</a:t>
            </a:r>
          </a:p>
        </p:txBody>
      </p:sp>
      <p:sp>
        <p:nvSpPr>
          <p:cNvPr id="155664" name="Text Box 16">
            <a:hlinkClick r:id="rId11" action="ppaction://hlinkfile"/>
          </p:cNvPr>
          <p:cNvSpPr txBox="1">
            <a:spLocks noChangeArrowheads="1"/>
          </p:cNvSpPr>
          <p:nvPr/>
        </p:nvSpPr>
        <p:spPr bwMode="auto">
          <a:xfrm>
            <a:off x="2935288" y="3744913"/>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MR24 - Psicologia e Saúde Mental: interface da interdisciplinaridade</a:t>
            </a:r>
          </a:p>
        </p:txBody>
      </p:sp>
      <p:sp>
        <p:nvSpPr>
          <p:cNvPr id="155665" name="Text Box 17">
            <a:hlinkClick r:id="rId12" action="ppaction://hlinkfile"/>
          </p:cNvPr>
          <p:cNvSpPr txBox="1">
            <a:spLocks noChangeArrowheads="1"/>
          </p:cNvSpPr>
          <p:nvPr/>
        </p:nvSpPr>
        <p:spPr bwMode="auto">
          <a:xfrm>
            <a:off x="2935288" y="442912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MR26 - Reflexões em Psicologia da Saúde: do diagnóstico às diferentes práticas de intervenção</a:t>
            </a:r>
          </a:p>
        </p:txBody>
      </p:sp>
      <p:sp>
        <p:nvSpPr>
          <p:cNvPr id="155666" name="Text Box 18">
            <a:hlinkClick r:id="rId13" action="ppaction://hlinkfile"/>
          </p:cNvPr>
          <p:cNvSpPr txBox="1">
            <a:spLocks noChangeArrowheads="1"/>
          </p:cNvSpPr>
          <p:nvPr/>
        </p:nvSpPr>
        <p:spPr bwMode="auto">
          <a:xfrm>
            <a:off x="2935288" y="399573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MR25 - Psicologia Social da Saúde e Grupos: prevenção e promoção no estágio curricular</a:t>
            </a:r>
          </a:p>
        </p:txBody>
      </p:sp>
      <p:sp>
        <p:nvSpPr>
          <p:cNvPr id="155667" name="Text Box 19">
            <a:hlinkClick r:id="rId14" action="ppaction://hlinkfile"/>
          </p:cNvPr>
          <p:cNvSpPr txBox="1">
            <a:spLocks noChangeArrowheads="1"/>
          </p:cNvSpPr>
          <p:nvPr/>
        </p:nvSpPr>
        <p:spPr bwMode="auto">
          <a:xfrm>
            <a:off x="2935288" y="4824413"/>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MR28 - Saúde e vualidade de vida de professores e universitários</a:t>
            </a:r>
          </a:p>
        </p:txBody>
      </p:sp>
      <p:sp>
        <p:nvSpPr>
          <p:cNvPr id="155668" name="Text Box 20">
            <a:hlinkClick r:id="rId15" action="ppaction://hlinkfile"/>
          </p:cNvPr>
          <p:cNvSpPr txBox="1">
            <a:spLocks noChangeArrowheads="1"/>
          </p:cNvSpPr>
          <p:nvPr/>
        </p:nvSpPr>
        <p:spPr bwMode="auto">
          <a:xfrm>
            <a:off x="2935288" y="5111750"/>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MR29 - Violência doméstica, conjugal e psicológica: possibilidades de interações</a:t>
            </a:r>
          </a:p>
        </p:txBody>
      </p:sp>
      <p:sp>
        <p:nvSpPr>
          <p:cNvPr id="155672" name="WordArt 24">
            <a:hlinkClick r:id="rId16" action="ppaction://hlinksldjump"/>
          </p:cNvPr>
          <p:cNvSpPr>
            <a:spLocks noChangeArrowheads="1" noChangeShapeType="1" noTextEdit="1"/>
          </p:cNvSpPr>
          <p:nvPr/>
        </p:nvSpPr>
        <p:spPr bwMode="auto">
          <a:xfrm>
            <a:off x="3006725"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
        <p:nvSpPr>
          <p:cNvPr id="155673" name="WordArt 25">
            <a:hlinkClick r:id="rId17" action="ppaction://hlinksldjump"/>
          </p:cNvPr>
          <p:cNvSpPr>
            <a:spLocks noChangeArrowheads="1" noChangeShapeType="1" noTextEdit="1"/>
          </p:cNvSpPr>
          <p:nvPr/>
        </p:nvSpPr>
        <p:spPr bwMode="auto">
          <a:xfrm>
            <a:off x="3186113" y="6264275"/>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56675"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56676" name="WordArt 4"/>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Expediente</a:t>
            </a:r>
          </a:p>
        </p:txBody>
      </p:sp>
      <p:sp>
        <p:nvSpPr>
          <p:cNvPr id="156677" name="WordArt 5"/>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Expediente</a:t>
            </a:r>
          </a:p>
        </p:txBody>
      </p:sp>
      <p:sp>
        <p:nvSpPr>
          <p:cNvPr id="156678" name="Text Box 6"/>
          <p:cNvSpPr txBox="1">
            <a:spLocks noChangeArrowheads="1"/>
          </p:cNvSpPr>
          <p:nvPr/>
        </p:nvSpPr>
        <p:spPr bwMode="auto">
          <a:xfrm>
            <a:off x="3475038" y="1079500"/>
            <a:ext cx="4860925" cy="466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lgn="ctr"/>
            <a:r>
              <a:rPr kumimoji="0" lang="pt-BR" altLang="pt-BR" sz="1000" b="1">
                <a:latin typeface="Verdana" panose="020B0604030504040204" pitchFamily="34" charset="0"/>
              </a:rPr>
              <a:t>Universidade Metodista de São Paulo</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Reitor</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Marcio de Moraes</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Vice-Reitor</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Clovis Pinto de Castro</a:t>
            </a:r>
          </a:p>
          <a:p>
            <a:pPr algn="ctr"/>
            <a:endParaRPr kumimoji="0" lang="pt-BR" altLang="pt-BR" sz="1000" b="1" i="1">
              <a:latin typeface="Verdana" panose="020B0604030504040204" pitchFamily="34" charset="0"/>
            </a:endParaRPr>
          </a:p>
          <a:p>
            <a:pPr algn="ctr"/>
            <a:r>
              <a:rPr kumimoji="0" lang="pt-BR" altLang="pt-BR" sz="1000" b="1" i="1">
                <a:latin typeface="Verdana" panose="020B0604030504040204" pitchFamily="34" charset="0"/>
              </a:rPr>
              <a:t>Pró-Reitorias</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Educação a Distância</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Luciano Sathler Rosa Guimarães</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Extensão e Assuntos</a:t>
            </a:r>
            <a:r>
              <a:rPr kumimoji="0" lang="pt-BR" altLang="pt-BR" sz="1000">
                <a:latin typeface="Verdana" panose="020B0604030504040204" pitchFamily="34" charset="0"/>
              </a:rPr>
              <a:t> </a:t>
            </a:r>
            <a:r>
              <a:rPr kumimoji="0" lang="pt-BR" altLang="pt-BR" sz="1000" b="1">
                <a:latin typeface="Verdana" panose="020B0604030504040204" pitchFamily="34" charset="0"/>
              </a:rPr>
              <a:t>Comunitários</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Paulo Bessa da Silva</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Gestão de Pessoas e Infra-Estrutura</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Elaine Lima de Oliveira</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Graduação</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Vera Lúcia Gouvêa Stivaletti</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Pós-Graduação e Pesquisa</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Lauri Emilio Wirth</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Diretor de Comunicação e Marketing</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Paulo Roberto Salles Garcia</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Gerente de Comunicação</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Ana Claudia Braun Endo</a:t>
            </a:r>
            <a:endParaRPr kumimoji="0" lang="pt-BR" altLang="pt-BR" sz="1000" b="1">
              <a:latin typeface="Verdana" panose="020B0604030504040204" pitchFamily="34" charset="0"/>
            </a:endParaRPr>
          </a:p>
        </p:txBody>
      </p:sp>
      <p:grpSp>
        <p:nvGrpSpPr>
          <p:cNvPr id="156679" name="Group 7"/>
          <p:cNvGrpSpPr>
            <a:grpSpLocks/>
          </p:cNvGrpSpPr>
          <p:nvPr/>
        </p:nvGrpSpPr>
        <p:grpSpPr bwMode="auto">
          <a:xfrm>
            <a:off x="6894513" y="5940425"/>
            <a:ext cx="1260475" cy="344488"/>
            <a:chOff x="4933" y="3969"/>
            <a:chExt cx="794" cy="217"/>
          </a:xfrm>
        </p:grpSpPr>
        <p:graphicFrame>
          <p:nvGraphicFramePr>
            <p:cNvPr id="156680" name="Object 8">
              <a:hlinkClick r:id="rId3" action="ppaction://hlinksldjump"/>
            </p:cNvPr>
            <p:cNvGraphicFramePr>
              <a:graphicFrameLocks noChangeAspect="1"/>
            </p:cNvGraphicFramePr>
            <p:nvPr/>
          </p:nvGraphicFramePr>
          <p:xfrm>
            <a:off x="5432" y="3969"/>
            <a:ext cx="295" cy="217"/>
          </p:xfrm>
          <a:graphic>
            <a:graphicData uri="http://schemas.openxmlformats.org/presentationml/2006/ole">
              <mc:AlternateContent xmlns:mc="http://schemas.openxmlformats.org/markup-compatibility/2006">
                <mc:Choice xmlns:v="urn:schemas-microsoft-com:vml" Requires="v">
                  <p:oleObj spid="_x0000_s156685" name="Imagem de Bitmap" r:id="rId4" imgW="790476" imgH="581106" progId="Paint.Picture">
                    <p:embed/>
                  </p:oleObj>
                </mc:Choice>
                <mc:Fallback>
                  <p:oleObj name="Imagem de Bitmap" r:id="rId4" imgW="790476" imgH="581106" progId="Paint.Picture">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2" y="3969"/>
                          <a:ext cx="295"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6681" name="WordArt 9">
              <a:hlinkClick r:id="rId3" action="ppaction://hlinksldjump"/>
            </p:cNvPr>
            <p:cNvSpPr>
              <a:spLocks noChangeArrowheads="1" noChangeShapeType="1" noTextEdit="1"/>
            </p:cNvSpPr>
            <p:nvPr/>
          </p:nvSpPr>
          <p:spPr bwMode="auto">
            <a:xfrm>
              <a:off x="4933" y="4014"/>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Seguinte</a:t>
              </a:r>
            </a:p>
          </p:txBody>
        </p:sp>
      </p:grpSp>
      <p:grpSp>
        <p:nvGrpSpPr>
          <p:cNvPr id="156682" name="Group 10"/>
          <p:cNvGrpSpPr>
            <a:grpSpLocks/>
          </p:cNvGrpSpPr>
          <p:nvPr/>
        </p:nvGrpSpPr>
        <p:grpSpPr bwMode="auto">
          <a:xfrm>
            <a:off x="3546475" y="5940425"/>
            <a:ext cx="1208088" cy="347663"/>
            <a:chOff x="4865" y="3606"/>
            <a:chExt cx="761" cy="219"/>
          </a:xfrm>
        </p:grpSpPr>
        <p:graphicFrame>
          <p:nvGraphicFramePr>
            <p:cNvPr id="156683" name="Object 11">
              <a:hlinkClick r:id="rId6" action="ppaction://hlinksldjump"/>
            </p:cNvPr>
            <p:cNvGraphicFramePr>
              <a:graphicFrameLocks noChangeAspect="1"/>
            </p:cNvGraphicFramePr>
            <p:nvPr/>
          </p:nvGraphicFramePr>
          <p:xfrm>
            <a:off x="4865" y="3606"/>
            <a:ext cx="295" cy="219"/>
          </p:xfrm>
          <a:graphic>
            <a:graphicData uri="http://schemas.openxmlformats.org/presentationml/2006/ole">
              <mc:AlternateContent xmlns:mc="http://schemas.openxmlformats.org/markup-compatibility/2006">
                <mc:Choice xmlns:v="urn:schemas-microsoft-com:vml" Requires="v">
                  <p:oleObj spid="_x0000_s156686" name="Foto do Photo Editor" r:id="rId7" imgW="781159" imgH="581106" progId="MSPhotoEd.3">
                    <p:embed/>
                  </p:oleObj>
                </mc:Choice>
                <mc:Fallback>
                  <p:oleObj name="Foto do Photo Editor" r:id="rId7" imgW="781159" imgH="581106" progId="MSPhotoEd.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5" y="3606"/>
                          <a:ext cx="295"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6684" name="WordArt 12">
              <a:hlinkClick r:id="rId6" action="ppaction://hlinksldjump"/>
            </p:cNvPr>
            <p:cNvSpPr>
              <a:spLocks noChangeArrowheads="1" noChangeShapeType="1" noTextEdit="1"/>
            </p:cNvSpPr>
            <p:nvPr/>
          </p:nvSpPr>
          <p:spPr bwMode="auto">
            <a:xfrm>
              <a:off x="5182" y="3651"/>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Anterior</a:t>
              </a: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57699"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57700" name="WordArt 4"/>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Expediente</a:t>
            </a:r>
          </a:p>
        </p:txBody>
      </p:sp>
      <p:sp>
        <p:nvSpPr>
          <p:cNvPr id="157701" name="WordArt 5"/>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Expediente</a:t>
            </a:r>
          </a:p>
        </p:txBody>
      </p:sp>
      <p:sp>
        <p:nvSpPr>
          <p:cNvPr id="157702" name="Text Box 6"/>
          <p:cNvSpPr txBox="1">
            <a:spLocks noChangeArrowheads="1"/>
          </p:cNvSpPr>
          <p:nvPr/>
        </p:nvSpPr>
        <p:spPr bwMode="auto">
          <a:xfrm>
            <a:off x="3475038" y="1079500"/>
            <a:ext cx="4860925"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lgn="ctr"/>
            <a:r>
              <a:rPr kumimoji="0" lang="pt-BR" altLang="pt-BR" sz="1000" b="1">
                <a:latin typeface="Verdana" panose="020B0604030504040204" pitchFamily="34" charset="0"/>
              </a:rPr>
              <a:t>Coordenadora de Eventos Institucionais</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Isildinha Martins</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Assistentes de Coordenação de</a:t>
            </a:r>
          </a:p>
          <a:p>
            <a:pPr algn="ctr"/>
            <a:r>
              <a:rPr kumimoji="0" lang="pt-BR" altLang="pt-BR" sz="1000" b="1">
                <a:latin typeface="Verdana" panose="020B0604030504040204" pitchFamily="34" charset="0"/>
              </a:rPr>
              <a:t>Eventos Institucionais</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Fabio Polisel</a:t>
            </a:r>
          </a:p>
          <a:p>
            <a:pPr algn="ctr"/>
            <a:r>
              <a:rPr kumimoji="0" lang="pt-BR" altLang="pt-BR" sz="1000">
                <a:latin typeface="Verdana" panose="020B0604030504040204" pitchFamily="34" charset="0"/>
              </a:rPr>
              <a:t>Victor Kaê Villa</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Estagiários de Relações Públicas</a:t>
            </a:r>
          </a:p>
          <a:p>
            <a:pPr algn="ct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Amália Toledo Montanini, Barbara Briones de Souza, Carolina Di Vito Manaia, Emily Silva Padrão, Fernanda Banholi  Peduto, Laila Cardoso Prudente Bertolino, Marina Gimenes Zarcos, Rafael de Sousa Borges da Silva, Ronald da Silva Branco e Thiago da Costa Morais</a:t>
            </a:r>
            <a:endParaRPr kumimoji="0" lang="pt-BR" altLang="pt-BR" sz="1000" b="1">
              <a:latin typeface="Verdana" panose="020B0604030504040204" pitchFamily="34" charset="0"/>
            </a:endParaRPr>
          </a:p>
          <a:p>
            <a:pPr algn="ctr"/>
            <a:endParaRPr kumimoji="0" lang="pt-BR" altLang="pt-BR" sz="1000">
              <a:latin typeface="Verdana" panose="020B0604030504040204" pitchFamily="34" charset="0"/>
            </a:endParaRPr>
          </a:p>
        </p:txBody>
      </p:sp>
      <p:grpSp>
        <p:nvGrpSpPr>
          <p:cNvPr id="157703" name="Group 7"/>
          <p:cNvGrpSpPr>
            <a:grpSpLocks/>
          </p:cNvGrpSpPr>
          <p:nvPr/>
        </p:nvGrpSpPr>
        <p:grpSpPr bwMode="auto">
          <a:xfrm>
            <a:off x="6894513" y="5940425"/>
            <a:ext cx="1260475" cy="344488"/>
            <a:chOff x="4933" y="3969"/>
            <a:chExt cx="794" cy="217"/>
          </a:xfrm>
        </p:grpSpPr>
        <p:graphicFrame>
          <p:nvGraphicFramePr>
            <p:cNvPr id="157704" name="Object 8">
              <a:hlinkClick r:id="rId3" action="ppaction://hlinksldjump"/>
            </p:cNvPr>
            <p:cNvGraphicFramePr>
              <a:graphicFrameLocks noChangeAspect="1"/>
            </p:cNvGraphicFramePr>
            <p:nvPr/>
          </p:nvGraphicFramePr>
          <p:xfrm>
            <a:off x="5432" y="3969"/>
            <a:ext cx="295" cy="217"/>
          </p:xfrm>
          <a:graphic>
            <a:graphicData uri="http://schemas.openxmlformats.org/presentationml/2006/ole">
              <mc:AlternateContent xmlns:mc="http://schemas.openxmlformats.org/markup-compatibility/2006">
                <mc:Choice xmlns:v="urn:schemas-microsoft-com:vml" Requires="v">
                  <p:oleObj spid="_x0000_s157709" name="Imagem de Bitmap" r:id="rId4" imgW="790476" imgH="581106" progId="Paint.Picture">
                    <p:embed/>
                  </p:oleObj>
                </mc:Choice>
                <mc:Fallback>
                  <p:oleObj name="Imagem de Bitmap" r:id="rId4" imgW="790476" imgH="581106" progId="Paint.Picture">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2" y="3969"/>
                          <a:ext cx="295"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7705" name="WordArt 9">
              <a:hlinkClick r:id="rId3" action="ppaction://hlinksldjump"/>
            </p:cNvPr>
            <p:cNvSpPr>
              <a:spLocks noChangeArrowheads="1" noChangeShapeType="1" noTextEdit="1"/>
            </p:cNvSpPr>
            <p:nvPr/>
          </p:nvSpPr>
          <p:spPr bwMode="auto">
            <a:xfrm>
              <a:off x="4933" y="4014"/>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Seguinte</a:t>
              </a:r>
            </a:p>
          </p:txBody>
        </p:sp>
      </p:grpSp>
      <p:grpSp>
        <p:nvGrpSpPr>
          <p:cNvPr id="157706" name="Group 10"/>
          <p:cNvGrpSpPr>
            <a:grpSpLocks/>
          </p:cNvGrpSpPr>
          <p:nvPr/>
        </p:nvGrpSpPr>
        <p:grpSpPr bwMode="auto">
          <a:xfrm>
            <a:off x="3546475" y="5940425"/>
            <a:ext cx="1208088" cy="347663"/>
            <a:chOff x="4865" y="3606"/>
            <a:chExt cx="761" cy="219"/>
          </a:xfrm>
        </p:grpSpPr>
        <p:graphicFrame>
          <p:nvGraphicFramePr>
            <p:cNvPr id="157707" name="Object 11">
              <a:hlinkClick r:id="rId6" action="ppaction://hlinksldjump"/>
            </p:cNvPr>
            <p:cNvGraphicFramePr>
              <a:graphicFrameLocks noChangeAspect="1"/>
            </p:cNvGraphicFramePr>
            <p:nvPr/>
          </p:nvGraphicFramePr>
          <p:xfrm>
            <a:off x="4865" y="3606"/>
            <a:ext cx="295" cy="219"/>
          </p:xfrm>
          <a:graphic>
            <a:graphicData uri="http://schemas.openxmlformats.org/presentationml/2006/ole">
              <mc:AlternateContent xmlns:mc="http://schemas.openxmlformats.org/markup-compatibility/2006">
                <mc:Choice xmlns:v="urn:schemas-microsoft-com:vml" Requires="v">
                  <p:oleObj spid="_x0000_s157710" name="Foto do Photo Editor" r:id="rId7" imgW="781159" imgH="581106" progId="MSPhotoEd.3">
                    <p:embed/>
                  </p:oleObj>
                </mc:Choice>
                <mc:Fallback>
                  <p:oleObj name="Foto do Photo Editor" r:id="rId7" imgW="781159" imgH="581106" progId="MSPhotoEd.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5" y="3606"/>
                          <a:ext cx="295"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7708" name="WordArt 12">
              <a:hlinkClick r:id="rId6" action="ppaction://hlinksldjump"/>
            </p:cNvPr>
            <p:cNvSpPr>
              <a:spLocks noChangeArrowheads="1" noChangeShapeType="1" noTextEdit="1"/>
            </p:cNvSpPr>
            <p:nvPr/>
          </p:nvSpPr>
          <p:spPr bwMode="auto">
            <a:xfrm>
              <a:off x="5182" y="3651"/>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Anterior</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58723"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58724" name="WordArt 4"/>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Expediente</a:t>
            </a:r>
          </a:p>
        </p:txBody>
      </p:sp>
      <p:sp>
        <p:nvSpPr>
          <p:cNvPr id="158725" name="WordArt 5"/>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Expediente</a:t>
            </a:r>
          </a:p>
        </p:txBody>
      </p:sp>
      <p:sp>
        <p:nvSpPr>
          <p:cNvPr id="158726" name="Text Box 6"/>
          <p:cNvSpPr txBox="1">
            <a:spLocks noChangeArrowheads="1"/>
          </p:cNvSpPr>
          <p:nvPr/>
        </p:nvSpPr>
        <p:spPr bwMode="auto">
          <a:xfrm>
            <a:off x="3475038" y="1079500"/>
            <a:ext cx="4860925" cy="481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000">
                <a:latin typeface="Verdana" panose="020B0604030504040204" pitchFamily="34" charset="0"/>
              </a:rPr>
              <a:t>	</a:t>
            </a:r>
            <a:r>
              <a:rPr kumimoji="0" lang="pt-BR" altLang="pt-BR" sz="1000" b="1">
                <a:latin typeface="Verdana" panose="020B0604030504040204" pitchFamily="34" charset="0"/>
              </a:rPr>
              <a:t>Congresso Brasileiro de Psicologia da Saúde</a:t>
            </a:r>
          </a:p>
          <a:p>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Comitê executivo</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Presidente</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Profa. Dra. Mirlene Maria Matias Siqueira</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Membros</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Mestranda Gleise Sales Arias, Profa. Dra. Hilda Rosa Capelão Avoglia, Profa. Dra. Maria Geralda Viana Heleno, Prof. Ms. Rafael Marcus Chiuzi, Profa. Ms. Renata Cressoni Gomes, Mestranda Taís Mazzoti e Profa. Ms. Tânia Elena Bonfim.</a:t>
            </a:r>
          </a:p>
          <a:p>
            <a:pPr algn="ctr"/>
            <a:endParaRPr kumimoji="0" lang="pt-BR" altLang="pt-BR" sz="1000">
              <a:latin typeface="Verdana" panose="020B0604030504040204" pitchFamily="34" charset="0"/>
            </a:endParaRPr>
          </a:p>
          <a:p>
            <a:pPr algn="ctr"/>
            <a:r>
              <a:rPr kumimoji="0" lang="pt-BR" altLang="pt-BR" sz="1000" b="1">
                <a:latin typeface="Verdana" panose="020B0604030504040204" pitchFamily="34" charset="0"/>
              </a:rPr>
              <a:t>Comitê Científico</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Presidente</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Profa. Dra. Marília Martins Vizzotto (Metodista)</a:t>
            </a:r>
          </a:p>
          <a:p>
            <a:pPr algn="ctr"/>
            <a:r>
              <a:rPr kumimoji="0" lang="pt-BR" altLang="pt-BR" sz="1000" b="1">
                <a:latin typeface="Verdana" panose="020B0604030504040204" pitchFamily="34" charset="0"/>
              </a:rPr>
              <a:t>Membros</a:t>
            </a:r>
          </a:p>
          <a:p>
            <a:pPr algn="ctr"/>
            <a:r>
              <a:rPr kumimoji="0" lang="pt-BR" altLang="pt-BR" sz="1000">
                <a:latin typeface="Verdana" panose="020B0604030504040204" pitchFamily="34" charset="0"/>
              </a:rPr>
              <a:t>Prof. Dr. Aderson Luiz Costa Júnior (UnB), Profa. Dra. Aidyl Macedo Queiroz y Perez Ramos (Unesp), Profa. Dra. Áurea de Fátima Oliveira (UFU), Profa. Dra. Cecília Pescatore Alves (Unitau), Prof. Dr. Henrique Figueiredo Carneiro (UniFor), Profa. Dra. Leila Salomão de La Plata Cury Tardivo (USP - São Paulo), Profa. Dra. Lívia de Oliveira Borges (UFRN), Prof. Dr. Manoel Antonio dos Santos (USP - Ribeirão Preto), Prof. Dr. Marco Antonio Vívolo (Unifesp), Profa. Dra. Maria do Carmo Fernandes Martins (UFU), Profa. Dra. Marisa Lucia Fabrício Mauro (Unicamp), Profa. Dra. Rita de Cássia Gandini (UFU), Profa. Dra. Sandra Roberta Gouvêa Ferreira (Unifesp), Prof. Dr. Saúl Neves de Jesus (Universidade do Algarve - Portugal), Prof. Dr. Sinésio Gomide Júnior (UFU), Profa. </a:t>
            </a:r>
            <a:r>
              <a:rPr kumimoji="0" lang="it-IT" altLang="pt-BR" sz="1000">
                <a:latin typeface="Verdana" panose="020B0604030504040204" pitchFamily="34" charset="0"/>
              </a:rPr>
              <a:t>Dra. Sonia Grubits (UCDB) e </a:t>
            </a:r>
            <a:r>
              <a:rPr kumimoji="0" lang="pt-BR" altLang="pt-BR" sz="1000">
                <a:latin typeface="Verdana" panose="020B0604030504040204" pitchFamily="34" charset="0"/>
              </a:rPr>
              <a:t>Profa. Dra. Tereza Cavalcanti Ferreiro de Araújo (UnB).</a:t>
            </a:r>
          </a:p>
        </p:txBody>
      </p:sp>
      <p:grpSp>
        <p:nvGrpSpPr>
          <p:cNvPr id="158727" name="Group 7"/>
          <p:cNvGrpSpPr>
            <a:grpSpLocks/>
          </p:cNvGrpSpPr>
          <p:nvPr/>
        </p:nvGrpSpPr>
        <p:grpSpPr bwMode="auto">
          <a:xfrm>
            <a:off x="6894513" y="5940425"/>
            <a:ext cx="1260475" cy="344488"/>
            <a:chOff x="4933" y="3969"/>
            <a:chExt cx="794" cy="217"/>
          </a:xfrm>
        </p:grpSpPr>
        <p:graphicFrame>
          <p:nvGraphicFramePr>
            <p:cNvPr id="158728" name="Object 8">
              <a:hlinkClick r:id="rId3" action="ppaction://hlinksldjump"/>
            </p:cNvPr>
            <p:cNvGraphicFramePr>
              <a:graphicFrameLocks noChangeAspect="1"/>
            </p:cNvGraphicFramePr>
            <p:nvPr/>
          </p:nvGraphicFramePr>
          <p:xfrm>
            <a:off x="5432" y="3969"/>
            <a:ext cx="295" cy="217"/>
          </p:xfrm>
          <a:graphic>
            <a:graphicData uri="http://schemas.openxmlformats.org/presentationml/2006/ole">
              <mc:AlternateContent xmlns:mc="http://schemas.openxmlformats.org/markup-compatibility/2006">
                <mc:Choice xmlns:v="urn:schemas-microsoft-com:vml" Requires="v">
                  <p:oleObj spid="_x0000_s158733" name="Imagem de Bitmap" r:id="rId4" imgW="790476" imgH="581106" progId="Paint.Picture">
                    <p:embed/>
                  </p:oleObj>
                </mc:Choice>
                <mc:Fallback>
                  <p:oleObj name="Imagem de Bitmap" r:id="rId4" imgW="790476" imgH="581106" progId="Paint.Picture">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2" y="3969"/>
                          <a:ext cx="295"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8729" name="WordArt 9">
              <a:hlinkClick r:id="rId3" action="ppaction://hlinksldjump"/>
            </p:cNvPr>
            <p:cNvSpPr>
              <a:spLocks noChangeArrowheads="1" noChangeShapeType="1" noTextEdit="1"/>
            </p:cNvSpPr>
            <p:nvPr/>
          </p:nvSpPr>
          <p:spPr bwMode="auto">
            <a:xfrm>
              <a:off x="4933" y="4014"/>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Seguinte</a:t>
              </a:r>
            </a:p>
          </p:txBody>
        </p:sp>
      </p:grpSp>
      <p:grpSp>
        <p:nvGrpSpPr>
          <p:cNvPr id="158730" name="Group 10"/>
          <p:cNvGrpSpPr>
            <a:grpSpLocks/>
          </p:cNvGrpSpPr>
          <p:nvPr/>
        </p:nvGrpSpPr>
        <p:grpSpPr bwMode="auto">
          <a:xfrm>
            <a:off x="3546475" y="5940425"/>
            <a:ext cx="1208088" cy="347663"/>
            <a:chOff x="4865" y="3606"/>
            <a:chExt cx="761" cy="219"/>
          </a:xfrm>
        </p:grpSpPr>
        <p:graphicFrame>
          <p:nvGraphicFramePr>
            <p:cNvPr id="158731" name="Object 11">
              <a:hlinkClick r:id="rId6" action="ppaction://hlinksldjump"/>
            </p:cNvPr>
            <p:cNvGraphicFramePr>
              <a:graphicFrameLocks noChangeAspect="1"/>
            </p:cNvGraphicFramePr>
            <p:nvPr/>
          </p:nvGraphicFramePr>
          <p:xfrm>
            <a:off x="4865" y="3606"/>
            <a:ext cx="295" cy="219"/>
          </p:xfrm>
          <a:graphic>
            <a:graphicData uri="http://schemas.openxmlformats.org/presentationml/2006/ole">
              <mc:AlternateContent xmlns:mc="http://schemas.openxmlformats.org/markup-compatibility/2006">
                <mc:Choice xmlns:v="urn:schemas-microsoft-com:vml" Requires="v">
                  <p:oleObj spid="_x0000_s158734" name="Foto do Photo Editor" r:id="rId7" imgW="781159" imgH="581106" progId="MSPhotoEd.3">
                    <p:embed/>
                  </p:oleObj>
                </mc:Choice>
                <mc:Fallback>
                  <p:oleObj name="Foto do Photo Editor" r:id="rId7" imgW="781159" imgH="581106" progId="MSPhotoEd.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5" y="3606"/>
                          <a:ext cx="295"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8732" name="WordArt 12">
              <a:hlinkClick r:id="rId6" action="ppaction://hlinksldjump"/>
            </p:cNvPr>
            <p:cNvSpPr>
              <a:spLocks noChangeArrowheads="1" noChangeShapeType="1" noTextEdit="1"/>
            </p:cNvSpPr>
            <p:nvPr/>
          </p:nvSpPr>
          <p:spPr bwMode="auto">
            <a:xfrm>
              <a:off x="5182" y="3651"/>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Anterior</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59747"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59748" name="WordArt 4"/>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Expediente</a:t>
            </a:r>
          </a:p>
        </p:txBody>
      </p:sp>
      <p:sp>
        <p:nvSpPr>
          <p:cNvPr id="159749" name="WordArt 5"/>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Expediente</a:t>
            </a:r>
          </a:p>
        </p:txBody>
      </p:sp>
      <p:sp>
        <p:nvSpPr>
          <p:cNvPr id="159750" name="Text Box 6"/>
          <p:cNvSpPr txBox="1">
            <a:spLocks noChangeArrowheads="1"/>
          </p:cNvSpPr>
          <p:nvPr/>
        </p:nvSpPr>
        <p:spPr bwMode="auto">
          <a:xfrm>
            <a:off x="3475038" y="1079500"/>
            <a:ext cx="4860925" cy="390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000">
                <a:latin typeface="Verdana" panose="020B0604030504040204" pitchFamily="34" charset="0"/>
              </a:rPr>
              <a:t>	</a:t>
            </a:r>
            <a:r>
              <a:rPr kumimoji="0" lang="pt-BR" altLang="pt-BR" sz="1000" b="1">
                <a:latin typeface="Verdana" panose="020B0604030504040204" pitchFamily="34" charset="0"/>
              </a:rPr>
              <a:t>Associação Brasileira de Psicologia da Saúde</a:t>
            </a:r>
          </a:p>
          <a:p>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Presidente</a:t>
            </a:r>
          </a:p>
          <a:p>
            <a:pPr algn="ctr"/>
            <a:r>
              <a:rPr kumimoji="0" lang="pt-BR" altLang="pt-BR" sz="1000">
                <a:latin typeface="Verdana" panose="020B0604030504040204" pitchFamily="34" charset="0"/>
              </a:rPr>
              <a:t>Manuel Morgado Rezende (Metodista/UNITAU)</a:t>
            </a:r>
          </a:p>
          <a:p>
            <a:pPr algn="ctr"/>
            <a:endParaRPr kumimoji="0" lang="pt-BR" altLang="pt-BR" sz="1000">
              <a:latin typeface="Verdana" panose="020B0604030504040204" pitchFamily="34" charset="0"/>
            </a:endParaRPr>
          </a:p>
          <a:p>
            <a:pPr algn="ctr"/>
            <a:r>
              <a:rPr kumimoji="0" lang="pt-BR" altLang="pt-BR" sz="1000" b="1">
                <a:latin typeface="Verdana" panose="020B0604030504040204" pitchFamily="34" charset="0"/>
              </a:rPr>
              <a:t>Vice-Presidente</a:t>
            </a:r>
          </a:p>
          <a:p>
            <a:pPr algn="ctr"/>
            <a:r>
              <a:rPr kumimoji="0" lang="pt-BR" altLang="pt-BR" sz="1000">
                <a:latin typeface="Verdana" panose="020B0604030504040204" pitchFamily="34" charset="0"/>
              </a:rPr>
              <a:t>Henrique Figueiredo Carneiro (UNIFOR)</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Secretário Geral</a:t>
            </a:r>
          </a:p>
          <a:p>
            <a:pPr algn="ctr"/>
            <a:r>
              <a:rPr kumimoji="0" lang="pt-BR" altLang="pt-BR" sz="1000">
                <a:latin typeface="Verdana" panose="020B0604030504040204" pitchFamily="34" charset="0"/>
              </a:rPr>
              <a:t>Rita de Cássia Gandini (UFU)</a:t>
            </a:r>
          </a:p>
          <a:p>
            <a:pPr algn="ctr"/>
            <a:endParaRPr kumimoji="0" lang="pt-BR" altLang="pt-BR" sz="1000">
              <a:latin typeface="Verdana" panose="020B0604030504040204" pitchFamily="34" charset="0"/>
            </a:endParaRPr>
          </a:p>
          <a:p>
            <a:pPr algn="ctr"/>
            <a:r>
              <a:rPr kumimoji="0" lang="pt-BR" altLang="pt-BR" sz="1000" b="1">
                <a:latin typeface="Verdana" panose="020B0604030504040204" pitchFamily="34" charset="0"/>
              </a:rPr>
              <a:t>Secretário Assistente</a:t>
            </a:r>
          </a:p>
          <a:p>
            <a:pPr algn="ctr"/>
            <a:r>
              <a:rPr kumimoji="0" lang="pt-BR" altLang="pt-BR" sz="1000">
                <a:latin typeface="Verdana" panose="020B0604030504040204" pitchFamily="34" charset="0"/>
              </a:rPr>
              <a:t>Hilda Rosa Capelão Avoglia (Metodista)</a:t>
            </a:r>
          </a:p>
          <a:p>
            <a:pPr algn="ctr"/>
            <a:endParaRPr kumimoji="0" lang="pt-BR" altLang="pt-BR" sz="1000">
              <a:latin typeface="Verdana" panose="020B0604030504040204" pitchFamily="34" charset="0"/>
            </a:endParaRPr>
          </a:p>
          <a:p>
            <a:pPr algn="ctr"/>
            <a:r>
              <a:rPr kumimoji="0" lang="pt-BR" altLang="pt-BR" sz="1000" b="1">
                <a:latin typeface="Verdana" panose="020B0604030504040204" pitchFamily="34" charset="0"/>
              </a:rPr>
              <a:t>Primeiro Tesoureiro</a:t>
            </a:r>
          </a:p>
          <a:p>
            <a:pPr algn="ctr"/>
            <a:r>
              <a:rPr kumimoji="0" lang="pt-BR" altLang="pt-BR" sz="1000">
                <a:latin typeface="Verdana" panose="020B0604030504040204" pitchFamily="34" charset="0"/>
              </a:rPr>
              <a:t>Maria Geralda Viana Heleno (Metodista)</a:t>
            </a:r>
          </a:p>
          <a:p>
            <a:pPr algn="ctr"/>
            <a:endParaRPr kumimoji="0" lang="pt-BR" altLang="pt-BR" sz="1000">
              <a:latin typeface="Verdana" panose="020B0604030504040204" pitchFamily="34" charset="0"/>
            </a:endParaRPr>
          </a:p>
          <a:p>
            <a:pPr algn="ctr"/>
            <a:r>
              <a:rPr kumimoji="0" lang="pt-BR" altLang="pt-BR" sz="1000" b="1">
                <a:latin typeface="Verdana" panose="020B0604030504040204" pitchFamily="34" charset="0"/>
              </a:rPr>
              <a:t>Segundo Tesoureiro</a:t>
            </a:r>
          </a:p>
          <a:p>
            <a:pPr algn="ctr"/>
            <a:r>
              <a:rPr kumimoji="0" lang="pt-BR" altLang="pt-BR" sz="1000">
                <a:latin typeface="Verdana" panose="020B0604030504040204" pitchFamily="34" charset="0"/>
              </a:rPr>
              <a:t>Dagmar Silva Pinto de Castro (Metodista)</a:t>
            </a:r>
          </a:p>
          <a:p>
            <a:pPr algn="ctr"/>
            <a:endParaRPr kumimoji="0" lang="pt-BR" altLang="pt-BR" sz="1000">
              <a:latin typeface="Verdana" panose="020B0604030504040204" pitchFamily="34" charset="0"/>
            </a:endParaRPr>
          </a:p>
          <a:p>
            <a:pPr algn="ctr"/>
            <a:r>
              <a:rPr kumimoji="0" lang="pt-BR" altLang="pt-BR" sz="1000" b="1">
                <a:latin typeface="Verdana" panose="020B0604030504040204" pitchFamily="34" charset="0"/>
              </a:rPr>
              <a:t>Conselho Fiscal da ABPSA</a:t>
            </a:r>
          </a:p>
          <a:p>
            <a:pPr algn="ct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Sueli Aparecida Freire (UFU)</a:t>
            </a:r>
            <a:endParaRPr kumimoji="0" lang="it-IT" altLang="pt-BR" sz="1000">
              <a:latin typeface="Verdana" panose="020B0604030504040204" pitchFamily="34" charset="0"/>
            </a:endParaRPr>
          </a:p>
          <a:p>
            <a:pPr algn="ctr"/>
            <a:r>
              <a:rPr kumimoji="0" lang="it-IT" altLang="pt-BR" sz="1000">
                <a:latin typeface="Verdana" panose="020B0604030504040204" pitchFamily="34" charset="0"/>
              </a:rPr>
              <a:t>Anita Liberalesso Néri (UNICAMP)</a:t>
            </a:r>
          </a:p>
          <a:p>
            <a:pPr algn="ctr"/>
            <a:r>
              <a:rPr kumimoji="0" lang="it-IT" altLang="pt-BR" sz="1000">
                <a:latin typeface="Verdana" panose="020B0604030504040204" pitchFamily="34" charset="0"/>
              </a:rPr>
              <a:t>Wilma Lucia Castro Diniz Cardoso (USP/Lorena)</a:t>
            </a:r>
            <a:endParaRPr kumimoji="0" lang="pt-BR" altLang="pt-BR" sz="1000">
              <a:latin typeface="Verdana" panose="020B0604030504040204" pitchFamily="34" charset="0"/>
            </a:endParaRPr>
          </a:p>
        </p:txBody>
      </p:sp>
      <p:grpSp>
        <p:nvGrpSpPr>
          <p:cNvPr id="159751" name="Group 7"/>
          <p:cNvGrpSpPr>
            <a:grpSpLocks/>
          </p:cNvGrpSpPr>
          <p:nvPr/>
        </p:nvGrpSpPr>
        <p:grpSpPr bwMode="auto">
          <a:xfrm>
            <a:off x="3546475" y="5940425"/>
            <a:ext cx="1208088" cy="347663"/>
            <a:chOff x="4865" y="3606"/>
            <a:chExt cx="761" cy="219"/>
          </a:xfrm>
        </p:grpSpPr>
        <p:graphicFrame>
          <p:nvGraphicFramePr>
            <p:cNvPr id="159752" name="Object 8">
              <a:hlinkClick r:id="rId3" action="ppaction://hlinksldjump"/>
            </p:cNvPr>
            <p:cNvGraphicFramePr>
              <a:graphicFrameLocks noChangeAspect="1"/>
            </p:cNvGraphicFramePr>
            <p:nvPr/>
          </p:nvGraphicFramePr>
          <p:xfrm>
            <a:off x="4865" y="3606"/>
            <a:ext cx="295" cy="219"/>
          </p:xfrm>
          <a:graphic>
            <a:graphicData uri="http://schemas.openxmlformats.org/presentationml/2006/ole">
              <mc:AlternateContent xmlns:mc="http://schemas.openxmlformats.org/markup-compatibility/2006">
                <mc:Choice xmlns:v="urn:schemas-microsoft-com:vml" Requires="v">
                  <p:oleObj spid="_x0000_s159757" name="Foto do Photo Editor" r:id="rId4" imgW="781159" imgH="581106" progId="MSPhotoEd.3">
                    <p:embed/>
                  </p:oleObj>
                </mc:Choice>
                <mc:Fallback>
                  <p:oleObj name="Foto do Photo Editor" r:id="rId4" imgW="781159" imgH="581106" progId="MSPhotoEd.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5" y="3606"/>
                          <a:ext cx="295"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9753" name="WordArt 9">
              <a:hlinkClick r:id="rId3" action="ppaction://hlinksldjump"/>
            </p:cNvPr>
            <p:cNvSpPr>
              <a:spLocks noChangeArrowheads="1" noChangeShapeType="1" noTextEdit="1"/>
            </p:cNvSpPr>
            <p:nvPr/>
          </p:nvSpPr>
          <p:spPr bwMode="auto">
            <a:xfrm>
              <a:off x="5182" y="3651"/>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Anterior</a:t>
              </a:r>
            </a:p>
          </p:txBody>
        </p:sp>
      </p:grpSp>
      <p:grpSp>
        <p:nvGrpSpPr>
          <p:cNvPr id="159754" name="Group 10"/>
          <p:cNvGrpSpPr>
            <a:grpSpLocks/>
          </p:cNvGrpSpPr>
          <p:nvPr/>
        </p:nvGrpSpPr>
        <p:grpSpPr bwMode="auto">
          <a:xfrm>
            <a:off x="6894513" y="5940425"/>
            <a:ext cx="1260475" cy="344488"/>
            <a:chOff x="4933" y="3969"/>
            <a:chExt cx="794" cy="217"/>
          </a:xfrm>
        </p:grpSpPr>
        <p:graphicFrame>
          <p:nvGraphicFramePr>
            <p:cNvPr id="159755" name="Object 11">
              <a:hlinkClick r:id="rId6" action="ppaction://hlinksldjump"/>
            </p:cNvPr>
            <p:cNvGraphicFramePr>
              <a:graphicFrameLocks noChangeAspect="1"/>
            </p:cNvGraphicFramePr>
            <p:nvPr/>
          </p:nvGraphicFramePr>
          <p:xfrm>
            <a:off x="5432" y="3969"/>
            <a:ext cx="295" cy="217"/>
          </p:xfrm>
          <a:graphic>
            <a:graphicData uri="http://schemas.openxmlformats.org/presentationml/2006/ole">
              <mc:AlternateContent xmlns:mc="http://schemas.openxmlformats.org/markup-compatibility/2006">
                <mc:Choice xmlns:v="urn:schemas-microsoft-com:vml" Requires="v">
                  <p:oleObj spid="_x0000_s159758" name="Imagem de Bitmap" r:id="rId7" imgW="790476" imgH="581106" progId="Paint.Picture">
                    <p:embed/>
                  </p:oleObj>
                </mc:Choice>
                <mc:Fallback>
                  <p:oleObj name="Imagem de Bitmap" r:id="rId7" imgW="790476" imgH="581106" progId="Paint.Picture">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2" y="3969"/>
                          <a:ext cx="295"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9756" name="WordArt 12">
              <a:hlinkClick r:id="rId6" action="ppaction://hlinksldjump"/>
            </p:cNvPr>
            <p:cNvSpPr>
              <a:spLocks noChangeArrowheads="1" noChangeShapeType="1" noTextEdit="1"/>
            </p:cNvSpPr>
            <p:nvPr/>
          </p:nvSpPr>
          <p:spPr bwMode="auto">
            <a:xfrm>
              <a:off x="4933" y="4014"/>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Seguinte</a:t>
              </a: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60771"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60772" name="WordArt 4">
            <a:hlinkClick r:id="rId3" action="ppaction://hlinksldjump"/>
          </p:cNvPr>
          <p:cNvSpPr>
            <a:spLocks noChangeArrowheads="1" noChangeShapeType="1" noTextEdit="1"/>
          </p:cNvSpPr>
          <p:nvPr/>
        </p:nvSpPr>
        <p:spPr bwMode="auto">
          <a:xfrm>
            <a:off x="7831138" y="6192838"/>
            <a:ext cx="1116012"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60773" name="WordArt 5"/>
          <p:cNvSpPr>
            <a:spLocks noChangeArrowheads="1" noChangeShapeType="1" noTextEdit="1"/>
          </p:cNvSpPr>
          <p:nvPr/>
        </p:nvSpPr>
        <p:spPr bwMode="auto">
          <a:xfrm>
            <a:off x="6894513" y="900113"/>
            <a:ext cx="2197100" cy="28733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Apresentação e Diretoria</a:t>
            </a:r>
          </a:p>
        </p:txBody>
      </p:sp>
      <p:sp>
        <p:nvSpPr>
          <p:cNvPr id="160774" name="WordArt 6"/>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ABPSA</a:t>
            </a:r>
          </a:p>
        </p:txBody>
      </p:sp>
      <p:sp>
        <p:nvSpPr>
          <p:cNvPr id="160775" name="WordArt 7"/>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ABPSA</a:t>
            </a:r>
          </a:p>
        </p:txBody>
      </p:sp>
      <p:sp>
        <p:nvSpPr>
          <p:cNvPr id="160776" name="Text Box 8"/>
          <p:cNvSpPr txBox="1">
            <a:spLocks noChangeArrowheads="1"/>
          </p:cNvSpPr>
          <p:nvPr/>
        </p:nvSpPr>
        <p:spPr bwMode="auto">
          <a:xfrm>
            <a:off x="3475038" y="1354138"/>
            <a:ext cx="4860925" cy="374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000" b="1">
                <a:latin typeface="Verdana" panose="020B0604030504040204" pitchFamily="34" charset="0"/>
              </a:rPr>
              <a:t>Diretoria da ABPSA</a:t>
            </a:r>
          </a:p>
          <a:p>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Presidente</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Manuel Morgado Rezende (Metodista/UNITAU)</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Vice-Presidente</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Henrique Figueiredo Carneiro (UNIFOR)</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Secretário Geral</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Rita de Cássia Gandini (UFU)</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Secretário Assistente</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Hilda Rosa Capelão Avoglia (Metodista)</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Primeiro Tesoureiro</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Maria Geralda Viana Heleno (Metodista)</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Segundo Tesoureiro</a:t>
            </a:r>
            <a:endParaRPr kumimoji="0" lang="pt-BR" altLang="pt-BR" sz="1000">
              <a:latin typeface="Verdana" panose="020B0604030504040204" pitchFamily="34" charset="0"/>
            </a:endParaRPr>
          </a:p>
          <a:p>
            <a:pPr algn="ctr"/>
            <a:r>
              <a:rPr kumimoji="0" lang="pt-BR" altLang="pt-BR" sz="1000">
                <a:latin typeface="Verdana" panose="020B0604030504040204" pitchFamily="34" charset="0"/>
              </a:rPr>
              <a:t>Dagmar Silva Pinto de Castro (Metodista)</a:t>
            </a:r>
          </a:p>
          <a:p>
            <a:pPr algn="ctr"/>
            <a:endParaRPr kumimoji="0" lang="pt-BR" altLang="pt-BR" sz="1000" b="1">
              <a:latin typeface="Verdana" panose="020B0604030504040204" pitchFamily="34" charset="0"/>
            </a:endParaRPr>
          </a:p>
          <a:p>
            <a:pPr algn="ctr"/>
            <a:r>
              <a:rPr kumimoji="0" lang="pt-BR" altLang="pt-BR" sz="1000" b="1">
                <a:latin typeface="Verdana" panose="020B0604030504040204" pitchFamily="34" charset="0"/>
              </a:rPr>
              <a:t>Conselho Fiscal da ABPSA</a:t>
            </a:r>
          </a:p>
          <a:p>
            <a:pPr algn="ctr"/>
            <a:r>
              <a:rPr kumimoji="0" lang="pt-BR" altLang="pt-BR" sz="1000">
                <a:latin typeface="Verdana" panose="020B0604030504040204" pitchFamily="34" charset="0"/>
              </a:rPr>
              <a:t>Sueli Aparecida Freire (UFU)</a:t>
            </a:r>
            <a:endParaRPr kumimoji="0" lang="it-IT" altLang="pt-BR" sz="1000">
              <a:latin typeface="Verdana" panose="020B0604030504040204" pitchFamily="34" charset="0"/>
            </a:endParaRPr>
          </a:p>
          <a:p>
            <a:pPr algn="ctr"/>
            <a:r>
              <a:rPr kumimoji="0" lang="it-IT" altLang="pt-BR" sz="1000">
                <a:latin typeface="Verdana" panose="020B0604030504040204" pitchFamily="34" charset="0"/>
              </a:rPr>
              <a:t>Anita Liberalesso Néri (UNICAMP)</a:t>
            </a:r>
          </a:p>
          <a:p>
            <a:pPr algn="ctr"/>
            <a:r>
              <a:rPr kumimoji="0" lang="it-IT" altLang="pt-BR" sz="1000">
                <a:latin typeface="Verdana" panose="020B0604030504040204" pitchFamily="34" charset="0"/>
              </a:rPr>
              <a:t>Wilma Lucia Castro Diniz Cardoso (USP/Lorena)</a:t>
            </a:r>
            <a:endParaRPr kumimoji="0" lang="pt-BR" altLang="pt-BR" sz="1000">
              <a:latin typeface="Verdana" panose="020B0604030504040204" pitchFamily="34" charset="0"/>
            </a:endParaRPr>
          </a:p>
        </p:txBody>
      </p:sp>
      <p:grpSp>
        <p:nvGrpSpPr>
          <p:cNvPr id="160777" name="Group 9"/>
          <p:cNvGrpSpPr>
            <a:grpSpLocks/>
          </p:cNvGrpSpPr>
          <p:nvPr/>
        </p:nvGrpSpPr>
        <p:grpSpPr bwMode="auto">
          <a:xfrm>
            <a:off x="3546475" y="5580063"/>
            <a:ext cx="1208088" cy="347662"/>
            <a:chOff x="4865" y="3606"/>
            <a:chExt cx="761" cy="219"/>
          </a:xfrm>
        </p:grpSpPr>
        <p:graphicFrame>
          <p:nvGraphicFramePr>
            <p:cNvPr id="160778" name="Object 10">
              <a:hlinkClick r:id="rId4" action="ppaction://hlinksldjump"/>
            </p:cNvPr>
            <p:cNvGraphicFramePr>
              <a:graphicFrameLocks noChangeAspect="1"/>
            </p:cNvGraphicFramePr>
            <p:nvPr/>
          </p:nvGraphicFramePr>
          <p:xfrm>
            <a:off x="4865" y="3606"/>
            <a:ext cx="295" cy="219"/>
          </p:xfrm>
          <a:graphic>
            <a:graphicData uri="http://schemas.openxmlformats.org/presentationml/2006/ole">
              <mc:AlternateContent xmlns:mc="http://schemas.openxmlformats.org/markup-compatibility/2006">
                <mc:Choice xmlns:v="urn:schemas-microsoft-com:vml" Requires="v">
                  <p:oleObj spid="_x0000_s160780" name="Foto do Photo Editor" r:id="rId5" imgW="781159" imgH="581106" progId="MSPhotoEd.3">
                    <p:embed/>
                  </p:oleObj>
                </mc:Choice>
                <mc:Fallback>
                  <p:oleObj name="Foto do Photo Editor" r:id="rId5" imgW="781159" imgH="581106" progId="MSPhotoEd.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65" y="3606"/>
                          <a:ext cx="295"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0779" name="WordArt 11">
              <a:hlinkClick r:id="rId4" action="ppaction://hlinksldjump"/>
            </p:cNvPr>
            <p:cNvSpPr>
              <a:spLocks noChangeArrowheads="1" noChangeShapeType="1" noTextEdit="1"/>
            </p:cNvSpPr>
            <p:nvPr/>
          </p:nvSpPr>
          <p:spPr bwMode="auto">
            <a:xfrm>
              <a:off x="5182" y="3651"/>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Anterior</a:t>
              </a: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61795"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61796" name="WordArt 4"/>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Expediente</a:t>
            </a:r>
          </a:p>
        </p:txBody>
      </p:sp>
      <p:sp>
        <p:nvSpPr>
          <p:cNvPr id="161797" name="WordArt 5"/>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Expediente</a:t>
            </a:r>
          </a:p>
        </p:txBody>
      </p:sp>
      <p:grpSp>
        <p:nvGrpSpPr>
          <p:cNvPr id="161799" name="Group 7"/>
          <p:cNvGrpSpPr>
            <a:grpSpLocks/>
          </p:cNvGrpSpPr>
          <p:nvPr/>
        </p:nvGrpSpPr>
        <p:grpSpPr bwMode="auto">
          <a:xfrm>
            <a:off x="3546475" y="5940425"/>
            <a:ext cx="1208088" cy="347663"/>
            <a:chOff x="4865" y="3606"/>
            <a:chExt cx="761" cy="219"/>
          </a:xfrm>
        </p:grpSpPr>
        <p:graphicFrame>
          <p:nvGraphicFramePr>
            <p:cNvPr id="161800" name="Object 8">
              <a:hlinkClick r:id="rId3" action="ppaction://hlinksldjump"/>
            </p:cNvPr>
            <p:cNvGraphicFramePr>
              <a:graphicFrameLocks noChangeAspect="1"/>
            </p:cNvGraphicFramePr>
            <p:nvPr/>
          </p:nvGraphicFramePr>
          <p:xfrm>
            <a:off x="4865" y="3606"/>
            <a:ext cx="295" cy="219"/>
          </p:xfrm>
          <a:graphic>
            <a:graphicData uri="http://schemas.openxmlformats.org/presentationml/2006/ole">
              <mc:AlternateContent xmlns:mc="http://schemas.openxmlformats.org/markup-compatibility/2006">
                <mc:Choice xmlns:v="urn:schemas-microsoft-com:vml" Requires="v">
                  <p:oleObj spid="_x0000_s161809" name="Foto do Photo Editor" r:id="rId4" imgW="781159" imgH="581106" progId="MSPhotoEd.3">
                    <p:embed/>
                  </p:oleObj>
                </mc:Choice>
                <mc:Fallback>
                  <p:oleObj name="Foto do Photo Editor" r:id="rId4" imgW="781159" imgH="581106" progId="MSPhotoEd.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5" y="3606"/>
                          <a:ext cx="295"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1801" name="WordArt 9">
              <a:hlinkClick r:id="rId3" action="ppaction://hlinksldjump"/>
            </p:cNvPr>
            <p:cNvSpPr>
              <a:spLocks noChangeArrowheads="1" noChangeShapeType="1" noTextEdit="1"/>
            </p:cNvSpPr>
            <p:nvPr/>
          </p:nvSpPr>
          <p:spPr bwMode="auto">
            <a:xfrm>
              <a:off x="5182" y="3651"/>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Anterior</a:t>
              </a:r>
            </a:p>
          </p:txBody>
        </p:sp>
      </p:grpSp>
      <p:sp>
        <p:nvSpPr>
          <p:cNvPr id="161805" name="Text Box 13"/>
          <p:cNvSpPr txBox="1">
            <a:spLocks noChangeArrowheads="1"/>
          </p:cNvSpPr>
          <p:nvPr/>
        </p:nvSpPr>
        <p:spPr bwMode="auto">
          <a:xfrm>
            <a:off x="4902200" y="733425"/>
            <a:ext cx="18129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pt-BR" altLang="pt-BR" b="1" u="sng">
                <a:latin typeface="Verdana" panose="020B0604030504040204" pitchFamily="34" charset="0"/>
              </a:rPr>
              <a:t>Ficha catalográfica</a:t>
            </a:r>
          </a:p>
        </p:txBody>
      </p:sp>
      <p:sp>
        <p:nvSpPr>
          <p:cNvPr id="161806" name="Text Box 14"/>
          <p:cNvSpPr txBox="1">
            <a:spLocks noChangeArrowheads="1"/>
          </p:cNvSpPr>
          <p:nvPr/>
        </p:nvSpPr>
        <p:spPr bwMode="auto">
          <a:xfrm>
            <a:off x="2682875" y="1044575"/>
            <a:ext cx="6335713" cy="1920875"/>
          </a:xfrm>
          <a:prstGeom prst="rect">
            <a:avLst/>
          </a:prstGeom>
          <a:noFill/>
          <a:ln w="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pt-BR" altLang="pt-BR" sz="1000">
                <a:latin typeface="Verdana" panose="020B0604030504040204" pitchFamily="34" charset="0"/>
              </a:rPr>
              <a:t>Congresso Brasileiro de Psicologia da Saúde (09 : 2007 : São Bernardo do Campo, SP)         </a:t>
            </a:r>
          </a:p>
          <a:p>
            <a:r>
              <a:rPr kumimoji="1" lang="pt-BR" altLang="pt-BR" sz="1000">
                <a:latin typeface="Verdana" panose="020B0604030504040204" pitchFamily="34" charset="0"/>
              </a:rPr>
              <a:t>       Anais do Congresso Brasileiro de Psicologia da Saúde / organização de Mirlene Maria Matias Siqueira; Marília Martins Vizzotto e Isildinha Martins,. Documento eletrônico. São Bernardo do Campo : Universidade Metodista de São Paulo, 2007.  </a:t>
            </a:r>
          </a:p>
          <a:p>
            <a:r>
              <a:rPr kumimoji="1" lang="pt-BR" altLang="pt-BR" sz="1000">
                <a:latin typeface="Verdana" panose="020B0604030504040204" pitchFamily="34" charset="0"/>
              </a:rPr>
              <a:t>Designers: Victor Kaê Villa e Thiago da Costa Morais.</a:t>
            </a:r>
          </a:p>
          <a:p>
            <a:r>
              <a:rPr kumimoji="1" lang="pt-BR" altLang="pt-BR" sz="1000">
                <a:latin typeface="Verdana" panose="020B0604030504040204" pitchFamily="34" charset="0"/>
              </a:rPr>
              <a:t>               1 CD-ROM</a:t>
            </a:r>
          </a:p>
          <a:p>
            <a:r>
              <a:rPr kumimoji="1" lang="pt-BR" altLang="pt-BR" sz="1000">
                <a:latin typeface="Verdana" panose="020B0604030504040204" pitchFamily="34" charset="0"/>
              </a:rPr>
              <a:t>          </a:t>
            </a:r>
          </a:p>
          <a:p>
            <a:r>
              <a:rPr kumimoji="1" lang="pt-BR" altLang="pt-BR" sz="1000">
                <a:latin typeface="Verdana" panose="020B0604030504040204" pitchFamily="34" charset="0"/>
              </a:rPr>
              <a:t>               Bibliografia</a:t>
            </a:r>
          </a:p>
          <a:p>
            <a:r>
              <a:rPr kumimoji="1" lang="pt-BR" altLang="pt-BR" sz="1000">
                <a:latin typeface="Verdana" panose="020B0604030504040204" pitchFamily="34" charset="0"/>
              </a:rPr>
              <a:t>               ISBN  978-85-7814-000-7</a:t>
            </a:r>
          </a:p>
          <a:p>
            <a:r>
              <a:rPr kumimoji="1" lang="pt-BR" altLang="pt-BR" sz="1000">
                <a:latin typeface="Verdana" panose="020B0604030504040204" pitchFamily="34" charset="0"/>
              </a:rPr>
              <a:t> </a:t>
            </a:r>
          </a:p>
          <a:p>
            <a:r>
              <a:rPr kumimoji="1" lang="pt-BR" altLang="pt-BR" sz="1000">
                <a:latin typeface="Verdana" panose="020B0604030504040204" pitchFamily="34" charset="0"/>
              </a:rPr>
              <a:t>               1. Psicologia  2. Saúde 3. Ciclo de Vida  I. II. III. Título</a:t>
            </a:r>
          </a:p>
          <a:p>
            <a:r>
              <a:rPr kumimoji="1" lang="pt-BR" altLang="pt-BR" sz="1000">
                <a:latin typeface="Verdana" panose="020B0604030504040204" pitchFamily="34" charset="0"/>
              </a:rPr>
              <a:t>                                                                                      CDD  150.</a:t>
            </a:r>
          </a:p>
        </p:txBody>
      </p:sp>
      <p:sp>
        <p:nvSpPr>
          <p:cNvPr id="161807" name="Text Box 15"/>
          <p:cNvSpPr txBox="1">
            <a:spLocks noChangeArrowheads="1"/>
          </p:cNvSpPr>
          <p:nvPr/>
        </p:nvSpPr>
        <p:spPr bwMode="auto">
          <a:xfrm>
            <a:off x="4649788" y="5018088"/>
            <a:ext cx="181292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pt-BR" altLang="pt-BR" b="1" u="sng">
                <a:latin typeface="Verdana" panose="020B0604030504040204" pitchFamily="34" charset="0"/>
              </a:rPr>
              <a:t>Produção</a:t>
            </a:r>
          </a:p>
        </p:txBody>
      </p:sp>
      <p:sp>
        <p:nvSpPr>
          <p:cNvPr id="161808" name="Text Box 16"/>
          <p:cNvSpPr txBox="1">
            <a:spLocks noChangeArrowheads="1"/>
          </p:cNvSpPr>
          <p:nvPr/>
        </p:nvSpPr>
        <p:spPr bwMode="auto">
          <a:xfrm>
            <a:off x="2682875" y="5319713"/>
            <a:ext cx="6337300" cy="549275"/>
          </a:xfrm>
          <a:prstGeom prst="rect">
            <a:avLst/>
          </a:prstGeom>
          <a:noFill/>
          <a:ln w="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pt-BR" altLang="pt-BR" sz="1000">
                <a:latin typeface="Verdana" panose="020B0604030504040204" pitchFamily="34" charset="0"/>
              </a:rPr>
              <a:t>MORAIS, Thiago da Costa, POLISEL, Fábio e VILLA, Victor Kaê; CD-rom desenvolvido por Fábio Polisel, Thiago da Costa Morais e Victor Kaê Villa - </a:t>
            </a:r>
            <a:r>
              <a:rPr lang="pt-BR" altLang="pt-BR" sz="1000" b="1">
                <a:latin typeface="Verdana" panose="020B0604030504040204" pitchFamily="34" charset="0"/>
              </a:rPr>
              <a:t>Setor de Eventos Institucionais</a:t>
            </a:r>
            <a:r>
              <a:rPr lang="pt-BR" altLang="pt-BR" sz="1000">
                <a:latin typeface="Verdana" panose="020B0604030504040204" pitchFamily="34" charset="0"/>
              </a:rPr>
              <a:t> da </a:t>
            </a:r>
          </a:p>
          <a:p>
            <a:pPr algn="ctr"/>
            <a:r>
              <a:rPr lang="pt-BR" altLang="pt-BR" sz="1000">
                <a:latin typeface="Verdana" panose="020B0604030504040204" pitchFamily="34" charset="0"/>
              </a:rPr>
              <a:t>Gerência de Comunicação/DICOM da Universidade Metodista de São Paulo.</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62819"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62820" name="WordArt 4">
            <a:hlinkClick r:id="rId2" action="ppaction://hlinksldjump"/>
          </p:cNvPr>
          <p:cNvSpPr>
            <a:spLocks noChangeArrowheads="1" noChangeShapeType="1" noTextEdit="1"/>
          </p:cNvSpPr>
          <p:nvPr/>
        </p:nvSpPr>
        <p:spPr bwMode="auto">
          <a:xfrm>
            <a:off x="7867650" y="6372225"/>
            <a:ext cx="1116013"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62821" name="WordArt 5"/>
          <p:cNvSpPr>
            <a:spLocks noChangeArrowheads="1" noChangeShapeType="1" noTextEdit="1"/>
          </p:cNvSpPr>
          <p:nvPr/>
        </p:nvSpPr>
        <p:spPr bwMode="auto">
          <a:xfrm>
            <a:off x="7038975" y="755650"/>
            <a:ext cx="2159000"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Textos Integrais</a:t>
            </a:r>
          </a:p>
        </p:txBody>
      </p:sp>
      <p:sp>
        <p:nvSpPr>
          <p:cNvPr id="162822" name="WordArt 6"/>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Pôsteres</a:t>
            </a:r>
          </a:p>
        </p:txBody>
      </p:sp>
      <p:sp>
        <p:nvSpPr>
          <p:cNvPr id="162823" name="WordArt 7"/>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Pôsteres</a:t>
            </a:r>
          </a:p>
        </p:txBody>
      </p:sp>
      <p:sp>
        <p:nvSpPr>
          <p:cNvPr id="162824" name="Text Box 8">
            <a:hlinkClick r:id="rId3" action="ppaction://hlinkfile"/>
          </p:cNvPr>
          <p:cNvSpPr txBox="1">
            <a:spLocks noChangeArrowheads="1"/>
          </p:cNvSpPr>
          <p:nvPr/>
        </p:nvSpPr>
        <p:spPr bwMode="auto">
          <a:xfrm>
            <a:off x="2935288" y="115252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P37 - As vivências emocionais de uma mãe cujo filho apresenta manobras autistas</a:t>
            </a:r>
          </a:p>
        </p:txBody>
      </p:sp>
      <p:sp>
        <p:nvSpPr>
          <p:cNvPr id="162825" name="Text Box 9">
            <a:hlinkClick r:id="rId4" action="ppaction://hlinkfile"/>
          </p:cNvPr>
          <p:cNvSpPr txBox="1">
            <a:spLocks noChangeArrowheads="1"/>
          </p:cNvSpPr>
          <p:nvPr/>
        </p:nvSpPr>
        <p:spPr bwMode="auto">
          <a:xfrm>
            <a:off x="2935288" y="1584325"/>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P39 - Aspectos Psicossociais do Vitiligo</a:t>
            </a:r>
          </a:p>
        </p:txBody>
      </p:sp>
      <p:sp>
        <p:nvSpPr>
          <p:cNvPr id="162826" name="Text Box 10">
            <a:hlinkClick r:id="rId5" action="ppaction://hlinkfile"/>
          </p:cNvPr>
          <p:cNvSpPr txBox="1">
            <a:spLocks noChangeArrowheads="1"/>
          </p:cNvSpPr>
          <p:nvPr/>
        </p:nvSpPr>
        <p:spPr bwMode="auto">
          <a:xfrm>
            <a:off x="2935288" y="1836738"/>
            <a:ext cx="5580062" cy="639762"/>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P41 - Atividades Cênicas como linguagem na comunicação voltada a Promoção da Saúde do Adolescente: Promoção de saúde na adolescência e importância da comunicação.</a:t>
            </a:r>
          </a:p>
        </p:txBody>
      </p:sp>
      <p:sp>
        <p:nvSpPr>
          <p:cNvPr id="162827" name="Text Box 11">
            <a:hlinkClick r:id="rId6" action="ppaction://hlinkfile"/>
          </p:cNvPr>
          <p:cNvSpPr txBox="1">
            <a:spLocks noChangeArrowheads="1"/>
          </p:cNvSpPr>
          <p:nvPr/>
        </p:nvSpPr>
        <p:spPr bwMode="auto">
          <a:xfrm>
            <a:off x="2935288" y="2678113"/>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endParaRPr kumimoji="0" lang="pt-BR" altLang="pt-BR" sz="1200">
              <a:latin typeface="Tahoma" panose="020B0604030504040204" pitchFamily="34" charset="0"/>
            </a:endParaRPr>
          </a:p>
        </p:txBody>
      </p:sp>
      <p:sp>
        <p:nvSpPr>
          <p:cNvPr id="162828" name="Text Box 12">
            <a:hlinkClick r:id="rId7" action="ppaction://hlinkfile"/>
          </p:cNvPr>
          <p:cNvSpPr txBox="1">
            <a:spLocks noChangeArrowheads="1"/>
          </p:cNvSpPr>
          <p:nvPr/>
        </p:nvSpPr>
        <p:spPr bwMode="auto">
          <a:xfrm>
            <a:off x="2935288" y="2447925"/>
            <a:ext cx="5580062" cy="639763"/>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P43 - Avaliação do Grau de Repertório de Habilidades Sociais de pacientes dependentes de Substâncias Psicoativas acompanhados em Ambulatório de Hospital Universitário</a:t>
            </a:r>
          </a:p>
        </p:txBody>
      </p:sp>
      <p:sp>
        <p:nvSpPr>
          <p:cNvPr id="162829" name="Text Box 13">
            <a:hlinkClick r:id="rId8" action="ppaction://hlinkfile"/>
          </p:cNvPr>
          <p:cNvSpPr txBox="1">
            <a:spLocks noChangeArrowheads="1"/>
          </p:cNvSpPr>
          <p:nvPr/>
        </p:nvSpPr>
        <p:spPr bwMode="auto">
          <a:xfrm>
            <a:off x="2935288" y="306070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P47 - Benefícios Biopsicossociais da Socialização Na Terceira Idade: Uma Visão do Idoso</a:t>
            </a:r>
          </a:p>
        </p:txBody>
      </p:sp>
      <p:sp>
        <p:nvSpPr>
          <p:cNvPr id="162830" name="Text Box 14">
            <a:hlinkClick r:id="rId9" action="ppaction://hlinkfile"/>
          </p:cNvPr>
          <p:cNvSpPr txBox="1">
            <a:spLocks noChangeArrowheads="1"/>
          </p:cNvSpPr>
          <p:nvPr/>
        </p:nvSpPr>
        <p:spPr bwMode="auto">
          <a:xfrm>
            <a:off x="2935288" y="3455988"/>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P48 - Brigas Entre Adolescentes: Fatores de Risco e de Proteção</a:t>
            </a:r>
          </a:p>
        </p:txBody>
      </p:sp>
      <p:sp>
        <p:nvSpPr>
          <p:cNvPr id="162831" name="Text Box 15">
            <a:hlinkClick r:id="rId10" action="ppaction://hlinkfile"/>
          </p:cNvPr>
          <p:cNvSpPr txBox="1">
            <a:spLocks noChangeArrowheads="1"/>
          </p:cNvSpPr>
          <p:nvPr/>
        </p:nvSpPr>
        <p:spPr bwMode="auto">
          <a:xfrm>
            <a:off x="2935288" y="3708400"/>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P52 - Comparação Entre a Depressão e a Forma Clínica da Doença de Chagas</a:t>
            </a:r>
          </a:p>
        </p:txBody>
      </p:sp>
      <p:sp>
        <p:nvSpPr>
          <p:cNvPr id="162832" name="Text Box 16">
            <a:hlinkClick r:id="rId11" action="ppaction://hlinkfile"/>
          </p:cNvPr>
          <p:cNvSpPr txBox="1">
            <a:spLocks noChangeArrowheads="1"/>
          </p:cNvSpPr>
          <p:nvPr/>
        </p:nvSpPr>
        <p:spPr bwMode="auto">
          <a:xfrm>
            <a:off x="2935288" y="3973513"/>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P53 - Conjugalidade em questão: casais que procuram atendimento psicológico</a:t>
            </a:r>
          </a:p>
        </p:txBody>
      </p:sp>
      <p:sp>
        <p:nvSpPr>
          <p:cNvPr id="162833" name="Text Box 17">
            <a:hlinkClick r:id="rId12" action="ppaction://hlinkfile"/>
          </p:cNvPr>
          <p:cNvSpPr txBox="1">
            <a:spLocks noChangeArrowheads="1"/>
          </p:cNvSpPr>
          <p:nvPr/>
        </p:nvSpPr>
        <p:spPr bwMode="auto">
          <a:xfrm>
            <a:off x="2935288" y="4608513"/>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P57 - Drogadependência: Instituições No Vale do Paraíba</a:t>
            </a:r>
          </a:p>
        </p:txBody>
      </p:sp>
      <p:sp>
        <p:nvSpPr>
          <p:cNvPr id="162834" name="Text Box 18">
            <a:hlinkClick r:id="rId13" action="ppaction://hlinkfile"/>
          </p:cNvPr>
          <p:cNvSpPr txBox="1">
            <a:spLocks noChangeArrowheads="1"/>
          </p:cNvSpPr>
          <p:nvPr/>
        </p:nvSpPr>
        <p:spPr bwMode="auto">
          <a:xfrm>
            <a:off x="2935288" y="421163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P54 - Da Revelação à Notificação: Compreendendo a Denúncia em Situações Que Envolvem Violência Com Crianças e Adolescentes</a:t>
            </a:r>
          </a:p>
        </p:txBody>
      </p:sp>
      <p:sp>
        <p:nvSpPr>
          <p:cNvPr id="162835" name="Text Box 19">
            <a:hlinkClick r:id="rId14" action="ppaction://hlinkfile"/>
          </p:cNvPr>
          <p:cNvSpPr txBox="1">
            <a:spLocks noChangeArrowheads="1"/>
          </p:cNvSpPr>
          <p:nvPr/>
        </p:nvSpPr>
        <p:spPr bwMode="auto">
          <a:xfrm>
            <a:off x="2935288" y="486092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P59 - Eficácia Adaptativa de Mulheres Com Gravidez de Alto Risco: Estudo de Caso</a:t>
            </a:r>
          </a:p>
        </p:txBody>
      </p:sp>
      <p:sp>
        <p:nvSpPr>
          <p:cNvPr id="162836" name="Text Box 20">
            <a:hlinkClick r:id="rId15" action="ppaction://hlinkfile"/>
          </p:cNvPr>
          <p:cNvSpPr txBox="1">
            <a:spLocks noChangeArrowheads="1"/>
          </p:cNvSpPr>
          <p:nvPr/>
        </p:nvSpPr>
        <p:spPr bwMode="auto">
          <a:xfrm>
            <a:off x="2935288" y="5270500"/>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P60 - Encontrando Saúde Em Instituição Para Doentes Mentais</a:t>
            </a:r>
          </a:p>
        </p:txBody>
      </p:sp>
      <p:sp>
        <p:nvSpPr>
          <p:cNvPr id="162837" name="Text Box 21">
            <a:hlinkClick r:id="rId16" action="ppaction://hlinkfile"/>
          </p:cNvPr>
          <p:cNvSpPr txBox="1">
            <a:spLocks noChangeArrowheads="1"/>
          </p:cNvSpPr>
          <p:nvPr/>
        </p:nvSpPr>
        <p:spPr bwMode="auto">
          <a:xfrm>
            <a:off x="2935288" y="554513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P64 - Estratégias de Atuação Psicológica de Estagiários em Hospitais</a:t>
            </a:r>
          </a:p>
          <a:p>
            <a:r>
              <a:rPr kumimoji="0" lang="pt-BR" altLang="pt-BR" sz="1200">
                <a:latin typeface="Tahoma" panose="020B0604030504040204" pitchFamily="34" charset="0"/>
              </a:rPr>
              <a:t>da Região do Grande ABC /SP</a:t>
            </a:r>
          </a:p>
        </p:txBody>
      </p:sp>
      <p:sp>
        <p:nvSpPr>
          <p:cNvPr id="162838" name="WordArt 22">
            <a:hlinkClick r:id="rId17" action="ppaction://hlinksldjump"/>
          </p:cNvPr>
          <p:cNvSpPr>
            <a:spLocks noChangeArrowheads="1" noChangeShapeType="1" noTextEdit="1"/>
          </p:cNvSpPr>
          <p:nvPr/>
        </p:nvSpPr>
        <p:spPr bwMode="auto">
          <a:xfrm>
            <a:off x="3028950"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
        <p:nvSpPr>
          <p:cNvPr id="162839" name="WordArt 23">
            <a:hlinkClick r:id="rId18" action="ppaction://hlinksldjump"/>
          </p:cNvPr>
          <p:cNvSpPr>
            <a:spLocks noChangeArrowheads="1" noChangeShapeType="1" noTextEdit="1"/>
          </p:cNvSpPr>
          <p:nvPr/>
        </p:nvSpPr>
        <p:spPr bwMode="auto">
          <a:xfrm>
            <a:off x="3206750" y="6240463"/>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162840" name="WordArt 24">
            <a:hlinkClick r:id="rId19" action="ppaction://hlinksldjump"/>
          </p:cNvPr>
          <p:cNvSpPr>
            <a:spLocks noChangeArrowheads="1" noChangeShapeType="1" noTextEdit="1"/>
          </p:cNvSpPr>
          <p:nvPr/>
        </p:nvSpPr>
        <p:spPr bwMode="auto">
          <a:xfrm>
            <a:off x="3424238"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3</a:t>
            </a:r>
          </a:p>
        </p:txBody>
      </p:sp>
      <p:sp>
        <p:nvSpPr>
          <p:cNvPr id="162841" name="WordArt 25">
            <a:hlinkClick r:id="rId20" action="ppaction://hlinksldjump"/>
          </p:cNvPr>
          <p:cNvSpPr>
            <a:spLocks noChangeArrowheads="1" noChangeShapeType="1" noTextEdit="1"/>
          </p:cNvSpPr>
          <p:nvPr/>
        </p:nvSpPr>
        <p:spPr bwMode="auto">
          <a:xfrm>
            <a:off x="360362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4</a:t>
            </a:r>
          </a:p>
        </p:txBody>
      </p:sp>
      <p:sp>
        <p:nvSpPr>
          <p:cNvPr id="162842" name="WordArt 26">
            <a:hlinkClick r:id="rId21" action="ppaction://hlinksldjump"/>
          </p:cNvPr>
          <p:cNvSpPr>
            <a:spLocks noChangeArrowheads="1" noChangeShapeType="1" noTextEdit="1"/>
          </p:cNvSpPr>
          <p:nvPr/>
        </p:nvSpPr>
        <p:spPr bwMode="auto">
          <a:xfrm>
            <a:off x="3783013"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5</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ChangeArrowheads="1"/>
          </p:cNvSpPr>
          <p:nvPr/>
        </p:nvSpPr>
        <p:spPr bwMode="auto">
          <a:xfrm>
            <a:off x="0" y="2284413"/>
            <a:ext cx="9253538" cy="0"/>
          </a:xfrm>
          <a:prstGeom prst="rect">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76812" name="WordArt 12">
            <a:hlinkClick r:id="rId2" action="ppaction://hlinksldjump"/>
          </p:cNvPr>
          <p:cNvSpPr>
            <a:spLocks noChangeArrowheads="1" noChangeShapeType="1" noTextEdit="1"/>
          </p:cNvSpPr>
          <p:nvPr/>
        </p:nvSpPr>
        <p:spPr bwMode="auto">
          <a:xfrm>
            <a:off x="4230688" y="3038475"/>
            <a:ext cx="1116012"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Pôsteres</a:t>
            </a:r>
          </a:p>
        </p:txBody>
      </p:sp>
      <p:sp>
        <p:nvSpPr>
          <p:cNvPr id="76813" name="WordArt 13">
            <a:hlinkClick r:id="rId3" action="ppaction://hlinksldjump"/>
          </p:cNvPr>
          <p:cNvSpPr>
            <a:spLocks noChangeArrowheads="1" noChangeShapeType="1" noTextEdit="1"/>
          </p:cNvSpPr>
          <p:nvPr/>
        </p:nvSpPr>
        <p:spPr bwMode="auto">
          <a:xfrm>
            <a:off x="6102350" y="3038475"/>
            <a:ext cx="1765300"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Mesas-Redonda</a:t>
            </a:r>
          </a:p>
        </p:txBody>
      </p:sp>
      <p:sp>
        <p:nvSpPr>
          <p:cNvPr id="76817" name="WordArt 17"/>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Trabalhos</a:t>
            </a:r>
          </a:p>
        </p:txBody>
      </p:sp>
      <p:sp>
        <p:nvSpPr>
          <p:cNvPr id="76818" name="WordArt 18"/>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Trabalhos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63843"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63844" name="WordArt 4">
            <a:hlinkClick r:id="rId2" action="ppaction://hlinksldjump"/>
          </p:cNvPr>
          <p:cNvSpPr>
            <a:spLocks noChangeArrowheads="1" noChangeShapeType="1" noTextEdit="1"/>
          </p:cNvSpPr>
          <p:nvPr/>
        </p:nvSpPr>
        <p:spPr bwMode="auto">
          <a:xfrm>
            <a:off x="7867650" y="6372225"/>
            <a:ext cx="1116013"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63845" name="WordArt 5"/>
          <p:cNvSpPr>
            <a:spLocks noChangeArrowheads="1" noChangeShapeType="1" noTextEdit="1"/>
          </p:cNvSpPr>
          <p:nvPr/>
        </p:nvSpPr>
        <p:spPr bwMode="auto">
          <a:xfrm>
            <a:off x="7038975" y="755650"/>
            <a:ext cx="2159000"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Textos Integrais</a:t>
            </a:r>
          </a:p>
        </p:txBody>
      </p:sp>
      <p:sp>
        <p:nvSpPr>
          <p:cNvPr id="163846" name="WordArt 6"/>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Pôsteres</a:t>
            </a:r>
          </a:p>
        </p:txBody>
      </p:sp>
      <p:sp>
        <p:nvSpPr>
          <p:cNvPr id="163847" name="WordArt 7"/>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Pôsteres</a:t>
            </a:r>
          </a:p>
        </p:txBody>
      </p:sp>
      <p:sp>
        <p:nvSpPr>
          <p:cNvPr id="163848" name="Text Box 8">
            <a:hlinkClick r:id="rId3" action="ppaction://hlinkfile"/>
          </p:cNvPr>
          <p:cNvSpPr txBox="1">
            <a:spLocks noChangeArrowheads="1"/>
          </p:cNvSpPr>
          <p:nvPr/>
        </p:nvSpPr>
        <p:spPr bwMode="auto">
          <a:xfrm>
            <a:off x="2935288" y="115252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P66 - Estudo da eficácia adaptativa de herdeiros de empresa familiar</a:t>
            </a:r>
          </a:p>
        </p:txBody>
      </p:sp>
      <p:sp>
        <p:nvSpPr>
          <p:cNvPr id="163849" name="Text Box 9">
            <a:hlinkClick r:id="rId4" action="ppaction://hlinkfile"/>
          </p:cNvPr>
          <p:cNvSpPr txBox="1">
            <a:spLocks noChangeArrowheads="1"/>
          </p:cNvSpPr>
          <p:nvPr/>
        </p:nvSpPr>
        <p:spPr bwMode="auto">
          <a:xfrm>
            <a:off x="2935288" y="136842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P69 - Experiências Com Uma Equipe Multiprofissional Em Uma Instituição de Saúde Mental: Um Estudo Psicanalítico</a:t>
            </a:r>
          </a:p>
        </p:txBody>
      </p:sp>
      <p:sp>
        <p:nvSpPr>
          <p:cNvPr id="163850" name="Text Box 10">
            <a:hlinkClick r:id="rId5" action="ppaction://hlinkfile"/>
          </p:cNvPr>
          <p:cNvSpPr txBox="1">
            <a:spLocks noChangeArrowheads="1"/>
          </p:cNvSpPr>
          <p:nvPr/>
        </p:nvSpPr>
        <p:spPr bwMode="auto">
          <a:xfrm>
            <a:off x="2935288" y="177482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P71 - Características Psicológicas dos Condutores Universitários Que Se Envolveram Ou Não Em Acidentes de Trânsito</a:t>
            </a:r>
          </a:p>
        </p:txBody>
      </p:sp>
      <p:sp>
        <p:nvSpPr>
          <p:cNvPr id="163851" name="Text Box 11">
            <a:hlinkClick r:id="rId6" action="ppaction://hlinkfile"/>
          </p:cNvPr>
          <p:cNvSpPr txBox="1">
            <a:spLocks noChangeArrowheads="1"/>
          </p:cNvSpPr>
          <p:nvPr/>
        </p:nvSpPr>
        <p:spPr bwMode="auto">
          <a:xfrm>
            <a:off x="2935288" y="2447925"/>
            <a:ext cx="5580062" cy="274638"/>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P76 - Grupo de Atenção a Trabalhadoras Acometidas por Fibromialgia</a:t>
            </a:r>
          </a:p>
        </p:txBody>
      </p:sp>
      <p:sp>
        <p:nvSpPr>
          <p:cNvPr id="163852" name="Text Box 12">
            <a:hlinkClick r:id="rId7" action="ppaction://hlinkfile"/>
          </p:cNvPr>
          <p:cNvSpPr txBox="1">
            <a:spLocks noChangeArrowheads="1"/>
          </p:cNvSpPr>
          <p:nvPr/>
        </p:nvSpPr>
        <p:spPr bwMode="auto">
          <a:xfrm>
            <a:off x="2935288" y="2195513"/>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P75 - Grupo de Apoio Para Familiares de Portadores da Doença de Alzheimer</a:t>
            </a:r>
          </a:p>
        </p:txBody>
      </p:sp>
      <p:sp>
        <p:nvSpPr>
          <p:cNvPr id="163853" name="Text Box 13">
            <a:hlinkClick r:id="rId8" action="ppaction://hlinkfile"/>
          </p:cNvPr>
          <p:cNvSpPr txBox="1">
            <a:spLocks noChangeArrowheads="1"/>
          </p:cNvSpPr>
          <p:nvPr/>
        </p:nvSpPr>
        <p:spPr bwMode="auto">
          <a:xfrm>
            <a:off x="2935288" y="2663825"/>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P78 - Grupos Terapêuticos Para Acompanhantes de Pacientes Oncológicos</a:t>
            </a:r>
          </a:p>
        </p:txBody>
      </p:sp>
      <p:sp>
        <p:nvSpPr>
          <p:cNvPr id="163854" name="Text Box 14">
            <a:hlinkClick r:id="rId9" action="ppaction://hlinkfile"/>
          </p:cNvPr>
          <p:cNvSpPr txBox="1">
            <a:spLocks noChangeArrowheads="1"/>
          </p:cNvSpPr>
          <p:nvPr/>
        </p:nvSpPr>
        <p:spPr bwMode="auto">
          <a:xfrm>
            <a:off x="2935288" y="292735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P79 - Grupo Terapêutico Para Funcionários do Inrad-hc Fmusp: Uma Via de Humanização Hospitalar</a:t>
            </a:r>
          </a:p>
        </p:txBody>
      </p:sp>
      <p:sp>
        <p:nvSpPr>
          <p:cNvPr id="163855" name="Text Box 15">
            <a:hlinkClick r:id="rId10" action="ppaction://hlinkfile"/>
          </p:cNvPr>
          <p:cNvSpPr txBox="1">
            <a:spLocks noChangeArrowheads="1"/>
          </p:cNvSpPr>
          <p:nvPr/>
        </p:nvSpPr>
        <p:spPr bwMode="auto">
          <a:xfrm>
            <a:off x="2935288" y="335915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P80 - Importância da Entrevista Clinica Diagnóstica Nos Plantões Psicológicos Nas Delegacias da Mulher</a:t>
            </a:r>
          </a:p>
        </p:txBody>
      </p:sp>
      <p:sp>
        <p:nvSpPr>
          <p:cNvPr id="163856" name="Text Box 16">
            <a:hlinkClick r:id="rId11" action="ppaction://hlinkfile"/>
          </p:cNvPr>
          <p:cNvSpPr txBox="1">
            <a:spLocks noChangeArrowheads="1"/>
          </p:cNvSpPr>
          <p:nvPr/>
        </p:nvSpPr>
        <p:spPr bwMode="auto">
          <a:xfrm>
            <a:off x="2935288" y="379095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P81 - Indicadores da Formação Identitária das Relações Interpessoais</a:t>
            </a:r>
          </a:p>
          <a:p>
            <a:r>
              <a:rPr kumimoji="0" lang="pt-BR" altLang="pt-BR" sz="1200">
                <a:latin typeface="Tahoma" panose="020B0604030504040204" pitchFamily="34" charset="0"/>
              </a:rPr>
              <a:t>Situadas no Espaço Hospitalar</a:t>
            </a:r>
          </a:p>
        </p:txBody>
      </p:sp>
      <p:sp>
        <p:nvSpPr>
          <p:cNvPr id="163857" name="Text Box 17">
            <a:hlinkClick r:id="rId12" action="ppaction://hlinkfile"/>
          </p:cNvPr>
          <p:cNvSpPr txBox="1">
            <a:spLocks noChangeArrowheads="1"/>
          </p:cNvSpPr>
          <p:nvPr/>
        </p:nvSpPr>
        <p:spPr bwMode="auto">
          <a:xfrm>
            <a:off x="2935288" y="446405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P85 - Memórias Familiares: Narrativa do Atendimento Interdisciplinar Na Clínica do Idoso</a:t>
            </a:r>
          </a:p>
        </p:txBody>
      </p:sp>
      <p:sp>
        <p:nvSpPr>
          <p:cNvPr id="163858" name="Text Box 18">
            <a:hlinkClick r:id="rId13" action="ppaction://hlinkfile"/>
          </p:cNvPr>
          <p:cNvSpPr txBox="1">
            <a:spLocks noChangeArrowheads="1"/>
          </p:cNvSpPr>
          <p:nvPr/>
        </p:nvSpPr>
        <p:spPr bwMode="auto">
          <a:xfrm>
            <a:off x="2935288" y="4211638"/>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P84 - Mal Estar Docente e Saúde de Professores: Algumas Reflexões</a:t>
            </a:r>
          </a:p>
        </p:txBody>
      </p:sp>
      <p:sp>
        <p:nvSpPr>
          <p:cNvPr id="163859" name="Text Box 19">
            <a:hlinkClick r:id="rId14" action="ppaction://hlinkfile"/>
          </p:cNvPr>
          <p:cNvSpPr txBox="1">
            <a:spLocks noChangeArrowheads="1"/>
          </p:cNvSpPr>
          <p:nvPr/>
        </p:nvSpPr>
        <p:spPr bwMode="auto">
          <a:xfrm>
            <a:off x="2935288" y="4873625"/>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P87 - O Caminhar de Um Hemiplégico Rumo à Independência</a:t>
            </a:r>
          </a:p>
        </p:txBody>
      </p:sp>
      <p:sp>
        <p:nvSpPr>
          <p:cNvPr id="163860" name="Text Box 20">
            <a:hlinkClick r:id="rId15" action="ppaction://hlinkfile"/>
          </p:cNvPr>
          <p:cNvSpPr txBox="1">
            <a:spLocks noChangeArrowheads="1"/>
          </p:cNvSpPr>
          <p:nvPr/>
        </p:nvSpPr>
        <p:spPr bwMode="auto">
          <a:xfrm>
            <a:off x="2935288" y="511175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P89 - O Lugar da Criança Na Família Contemporânea: Um Olhar de Cuidados ou Descuido</a:t>
            </a:r>
          </a:p>
        </p:txBody>
      </p:sp>
      <p:sp>
        <p:nvSpPr>
          <p:cNvPr id="163861" name="Text Box 21">
            <a:hlinkClick r:id="rId16" action="ppaction://hlinkfile"/>
          </p:cNvPr>
          <p:cNvSpPr txBox="1">
            <a:spLocks noChangeArrowheads="1"/>
          </p:cNvSpPr>
          <p:nvPr/>
        </p:nvSpPr>
        <p:spPr bwMode="auto">
          <a:xfrm>
            <a:off x="2935288" y="550862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P93 - O Tempo da Elaboração Psíquica e suas Interfaces na Psicoterapia Breve</a:t>
            </a:r>
          </a:p>
          <a:p>
            <a:endParaRPr kumimoji="0" lang="pt-BR" altLang="pt-BR" sz="1200">
              <a:latin typeface="Tahoma" panose="020B0604030504040204" pitchFamily="34" charset="0"/>
            </a:endParaRPr>
          </a:p>
        </p:txBody>
      </p:sp>
      <p:sp>
        <p:nvSpPr>
          <p:cNvPr id="163864" name="WordArt 24">
            <a:hlinkClick r:id="rId17" action="ppaction://hlinksldjump"/>
          </p:cNvPr>
          <p:cNvSpPr>
            <a:spLocks noChangeArrowheads="1" noChangeShapeType="1" noTextEdit="1"/>
          </p:cNvSpPr>
          <p:nvPr/>
        </p:nvSpPr>
        <p:spPr bwMode="auto">
          <a:xfrm>
            <a:off x="32448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163865" name="WordArt 25">
            <a:hlinkClick r:id="rId18" action="ppaction://hlinksldjump"/>
          </p:cNvPr>
          <p:cNvSpPr>
            <a:spLocks noChangeArrowheads="1" noChangeShapeType="1" noTextEdit="1"/>
          </p:cNvSpPr>
          <p:nvPr/>
        </p:nvSpPr>
        <p:spPr bwMode="auto">
          <a:xfrm>
            <a:off x="3422650" y="6276975"/>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3</a:t>
            </a:r>
          </a:p>
        </p:txBody>
      </p:sp>
      <p:sp>
        <p:nvSpPr>
          <p:cNvPr id="163866" name="WordArt 26">
            <a:hlinkClick r:id="rId19" action="ppaction://hlinksldjump"/>
          </p:cNvPr>
          <p:cNvSpPr>
            <a:spLocks noChangeArrowheads="1" noChangeShapeType="1" noTextEdit="1"/>
          </p:cNvSpPr>
          <p:nvPr/>
        </p:nvSpPr>
        <p:spPr bwMode="auto">
          <a:xfrm>
            <a:off x="360362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4</a:t>
            </a:r>
          </a:p>
        </p:txBody>
      </p:sp>
      <p:sp>
        <p:nvSpPr>
          <p:cNvPr id="163867" name="WordArt 27">
            <a:hlinkClick r:id="rId20" action="ppaction://hlinksldjump"/>
          </p:cNvPr>
          <p:cNvSpPr>
            <a:spLocks noChangeArrowheads="1" noChangeShapeType="1" noTextEdit="1"/>
          </p:cNvSpPr>
          <p:nvPr/>
        </p:nvSpPr>
        <p:spPr bwMode="auto">
          <a:xfrm>
            <a:off x="3783013"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5</a:t>
            </a:r>
          </a:p>
        </p:txBody>
      </p:sp>
      <p:sp>
        <p:nvSpPr>
          <p:cNvPr id="163868" name="WordArt 28">
            <a:hlinkClick r:id="rId21" action="ppaction://hlinksldjump"/>
          </p:cNvPr>
          <p:cNvSpPr>
            <a:spLocks noChangeArrowheads="1" noChangeShapeType="1" noTextEdit="1"/>
          </p:cNvSpPr>
          <p:nvPr/>
        </p:nvSpPr>
        <p:spPr bwMode="auto">
          <a:xfrm>
            <a:off x="3028950"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64867"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64868" name="WordArt 4">
            <a:hlinkClick r:id="rId2" action="ppaction://hlinksldjump"/>
          </p:cNvPr>
          <p:cNvSpPr>
            <a:spLocks noChangeArrowheads="1" noChangeShapeType="1" noTextEdit="1"/>
          </p:cNvSpPr>
          <p:nvPr/>
        </p:nvSpPr>
        <p:spPr bwMode="auto">
          <a:xfrm>
            <a:off x="7867650" y="6372225"/>
            <a:ext cx="1116013"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64869" name="WordArt 5"/>
          <p:cNvSpPr>
            <a:spLocks noChangeArrowheads="1" noChangeShapeType="1" noTextEdit="1"/>
          </p:cNvSpPr>
          <p:nvPr/>
        </p:nvSpPr>
        <p:spPr bwMode="auto">
          <a:xfrm>
            <a:off x="7038975" y="755650"/>
            <a:ext cx="2159000"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Textos Integrais</a:t>
            </a:r>
          </a:p>
        </p:txBody>
      </p:sp>
      <p:sp>
        <p:nvSpPr>
          <p:cNvPr id="164870" name="WordArt 6"/>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Pôsteres</a:t>
            </a:r>
          </a:p>
        </p:txBody>
      </p:sp>
      <p:sp>
        <p:nvSpPr>
          <p:cNvPr id="164871" name="WordArt 7"/>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Pôsteres</a:t>
            </a:r>
          </a:p>
        </p:txBody>
      </p:sp>
      <p:sp>
        <p:nvSpPr>
          <p:cNvPr id="164872" name="Text Box 8">
            <a:hlinkClick r:id="rId3" action="ppaction://hlinkfile"/>
          </p:cNvPr>
          <p:cNvSpPr txBox="1">
            <a:spLocks noChangeArrowheads="1"/>
          </p:cNvSpPr>
          <p:nvPr/>
        </p:nvSpPr>
        <p:spPr bwMode="auto">
          <a:xfrm>
            <a:off x="2935288" y="115252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P95 - O Tratamento Psiquiátrico e o Convívio Social: Análise das Rotinas</a:t>
            </a:r>
          </a:p>
          <a:p>
            <a:r>
              <a:rPr kumimoji="0" lang="pt-BR" altLang="pt-BR" sz="1200">
                <a:latin typeface="Tahoma" panose="020B0604030504040204" pitchFamily="34" charset="0"/>
              </a:rPr>
              <a:t>Diárias de um Caps Em Itumbiara-GO</a:t>
            </a:r>
          </a:p>
        </p:txBody>
      </p:sp>
      <p:sp>
        <p:nvSpPr>
          <p:cNvPr id="164873" name="Text Box 9">
            <a:hlinkClick r:id="rId4" action="ppaction://hlinkfile"/>
          </p:cNvPr>
          <p:cNvSpPr txBox="1">
            <a:spLocks noChangeArrowheads="1"/>
          </p:cNvSpPr>
          <p:nvPr/>
        </p:nvSpPr>
        <p:spPr bwMode="auto">
          <a:xfrm>
            <a:off x="2935288" y="159543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P96 - Observação da Incidência das Constelações do Método de Rorschach em Uma Amostra de Sujeitos Sem Alterações de Saúde Geral</a:t>
            </a:r>
          </a:p>
        </p:txBody>
      </p:sp>
      <p:sp>
        <p:nvSpPr>
          <p:cNvPr id="164874" name="Text Box 10">
            <a:hlinkClick r:id="rId5" action="ppaction://hlinkfile"/>
          </p:cNvPr>
          <p:cNvSpPr txBox="1">
            <a:spLocks noChangeArrowheads="1"/>
          </p:cNvSpPr>
          <p:nvPr/>
        </p:nvSpPr>
        <p:spPr bwMode="auto">
          <a:xfrm>
            <a:off x="2935288" y="2028825"/>
            <a:ext cx="5580062" cy="639763"/>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P97 - Oficina de Criatividade Com Pacientes e Acompanhantes Na Sala de Espera do Ambulatório de Oncologia: Em Busca de ganhos Com a Troca de Vivências</a:t>
            </a:r>
          </a:p>
        </p:txBody>
      </p:sp>
      <p:sp>
        <p:nvSpPr>
          <p:cNvPr id="164875" name="Text Box 11">
            <a:hlinkClick r:id="rId6" action="ppaction://hlinkfile"/>
          </p:cNvPr>
          <p:cNvSpPr txBox="1">
            <a:spLocks noChangeArrowheads="1"/>
          </p:cNvSpPr>
          <p:nvPr/>
        </p:nvSpPr>
        <p:spPr bwMode="auto">
          <a:xfrm>
            <a:off x="2935288" y="3024188"/>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P100 - Ouvindo Idosos Institucionalizados</a:t>
            </a:r>
          </a:p>
        </p:txBody>
      </p:sp>
      <p:sp>
        <p:nvSpPr>
          <p:cNvPr id="164876" name="Text Box 12">
            <a:hlinkClick r:id="rId7" action="ppaction://hlinkfile"/>
          </p:cNvPr>
          <p:cNvSpPr txBox="1">
            <a:spLocks noChangeArrowheads="1"/>
          </p:cNvSpPr>
          <p:nvPr/>
        </p:nvSpPr>
        <p:spPr bwMode="auto">
          <a:xfrm>
            <a:off x="2935288" y="263842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P98 - Oficina Psicoterapêutica de Velas: Cuidado à Mulher Que Perdeu a Guarda dos Filhos</a:t>
            </a:r>
          </a:p>
        </p:txBody>
      </p:sp>
      <p:sp>
        <p:nvSpPr>
          <p:cNvPr id="164877" name="Text Box 13">
            <a:hlinkClick r:id="rId8" action="ppaction://hlinkfile"/>
          </p:cNvPr>
          <p:cNvSpPr txBox="1">
            <a:spLocks noChangeArrowheads="1"/>
          </p:cNvSpPr>
          <p:nvPr/>
        </p:nvSpPr>
        <p:spPr bwMode="auto">
          <a:xfrm>
            <a:off x="2935288" y="325120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P106 - Prevenção de Complicações em Doenças Crônicas: A atividade</a:t>
            </a:r>
          </a:p>
          <a:p>
            <a:r>
              <a:rPr kumimoji="0" lang="pt-BR" altLang="pt-BR" sz="1200">
                <a:latin typeface="Tahoma" panose="020B0604030504040204" pitchFamily="34" charset="0"/>
              </a:rPr>
              <a:t>Aeróbica no Controle do Diabetes Mellitus Tipo 2</a:t>
            </a:r>
          </a:p>
        </p:txBody>
      </p:sp>
      <p:sp>
        <p:nvSpPr>
          <p:cNvPr id="164878" name="Text Box 14">
            <a:hlinkClick r:id="rId9" action="ppaction://hlinkfile"/>
          </p:cNvPr>
          <p:cNvSpPr txBox="1">
            <a:spLocks noChangeArrowheads="1"/>
          </p:cNvSpPr>
          <p:nvPr/>
        </p:nvSpPr>
        <p:spPr bwMode="auto">
          <a:xfrm>
            <a:off x="2935288" y="3671888"/>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P108 - Promoção de Saúde: Uma Intervenção Com Agentes Comunitários de Saúde</a:t>
            </a:r>
          </a:p>
        </p:txBody>
      </p:sp>
      <p:sp>
        <p:nvSpPr>
          <p:cNvPr id="164879" name="Text Box 15">
            <a:hlinkClick r:id="rId10" action="ppaction://hlinkfile"/>
          </p:cNvPr>
          <p:cNvSpPr txBox="1">
            <a:spLocks noChangeArrowheads="1"/>
          </p:cNvSpPr>
          <p:nvPr/>
        </p:nvSpPr>
        <p:spPr bwMode="auto">
          <a:xfrm>
            <a:off x="2935288" y="4068763"/>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P110 - Psicoterapia Breve: Considerações Sobre Sua Utilização na Clínica-Escola de Psicologia</a:t>
            </a:r>
          </a:p>
        </p:txBody>
      </p:sp>
      <p:sp>
        <p:nvSpPr>
          <p:cNvPr id="164880" name="Text Box 16">
            <a:hlinkClick r:id="rId11" action="ppaction://hlinkfile"/>
          </p:cNvPr>
          <p:cNvSpPr txBox="1">
            <a:spLocks noChangeArrowheads="1"/>
          </p:cNvSpPr>
          <p:nvPr/>
        </p:nvSpPr>
        <p:spPr bwMode="auto">
          <a:xfrm>
            <a:off x="2935288" y="450056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P111 - Psicoterapia Psicanalítica Com Adulto: Um Caminho Para a Promoção da Saúde</a:t>
            </a:r>
          </a:p>
        </p:txBody>
      </p:sp>
      <p:sp>
        <p:nvSpPr>
          <p:cNvPr id="164881" name="Text Box 17">
            <a:hlinkClick r:id="rId12" action="ppaction://hlinkfile"/>
          </p:cNvPr>
          <p:cNvSpPr txBox="1">
            <a:spLocks noChangeArrowheads="1"/>
          </p:cNvSpPr>
          <p:nvPr/>
        </p:nvSpPr>
        <p:spPr bwMode="auto">
          <a:xfrm>
            <a:off x="2935288" y="5329238"/>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P113 - Reações Psicológicas Decorrentes do Aborto Espontâneo</a:t>
            </a:r>
          </a:p>
        </p:txBody>
      </p:sp>
      <p:sp>
        <p:nvSpPr>
          <p:cNvPr id="164882" name="Text Box 18">
            <a:hlinkClick r:id="rId13" action="ppaction://hlinkfile"/>
          </p:cNvPr>
          <p:cNvSpPr txBox="1">
            <a:spLocks noChangeArrowheads="1"/>
          </p:cNvSpPr>
          <p:nvPr/>
        </p:nvSpPr>
        <p:spPr bwMode="auto">
          <a:xfrm>
            <a:off x="2935288" y="4906963"/>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P112 - Psicoterapia Psicanalítica no Contexto Institucional: Reflexões Sobre Técnica e Método</a:t>
            </a:r>
          </a:p>
        </p:txBody>
      </p:sp>
      <p:sp>
        <p:nvSpPr>
          <p:cNvPr id="164883" name="Text Box 19">
            <a:hlinkClick r:id="rId14" action="ppaction://hlinkfile"/>
          </p:cNvPr>
          <p:cNvSpPr txBox="1">
            <a:spLocks noChangeArrowheads="1"/>
          </p:cNvSpPr>
          <p:nvPr/>
        </p:nvSpPr>
        <p:spPr bwMode="auto">
          <a:xfrm>
            <a:off x="2935288" y="559117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P117 - Seguimento dos Indivíduos Que Tentaram Suicídio: A</a:t>
            </a:r>
          </a:p>
          <a:p>
            <a:r>
              <a:rPr kumimoji="0" lang="pt-BR" altLang="pt-BR" sz="1200">
                <a:latin typeface="Tahoma" panose="020B0604030504040204" pitchFamily="34" charset="0"/>
              </a:rPr>
              <a:t>Experiência de Contatos Periódicos por Telefone</a:t>
            </a:r>
          </a:p>
        </p:txBody>
      </p:sp>
      <p:sp>
        <p:nvSpPr>
          <p:cNvPr id="164887" name="WordArt 23">
            <a:hlinkClick r:id="rId15" action="ppaction://hlinksldjump"/>
          </p:cNvPr>
          <p:cNvSpPr>
            <a:spLocks noChangeArrowheads="1" noChangeShapeType="1" noTextEdit="1"/>
          </p:cNvSpPr>
          <p:nvPr/>
        </p:nvSpPr>
        <p:spPr bwMode="auto">
          <a:xfrm>
            <a:off x="32448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164888" name="WordArt 24">
            <a:hlinkClick r:id="rId16" action="ppaction://hlinksldjump"/>
          </p:cNvPr>
          <p:cNvSpPr>
            <a:spLocks noChangeArrowheads="1" noChangeShapeType="1" noTextEdit="1"/>
          </p:cNvSpPr>
          <p:nvPr/>
        </p:nvSpPr>
        <p:spPr bwMode="auto">
          <a:xfrm>
            <a:off x="3424238"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3</a:t>
            </a:r>
          </a:p>
        </p:txBody>
      </p:sp>
      <p:sp>
        <p:nvSpPr>
          <p:cNvPr id="164889" name="WordArt 25">
            <a:hlinkClick r:id="rId17" action="ppaction://hlinksldjump"/>
          </p:cNvPr>
          <p:cNvSpPr>
            <a:spLocks noChangeArrowheads="1" noChangeShapeType="1" noTextEdit="1"/>
          </p:cNvSpPr>
          <p:nvPr/>
        </p:nvSpPr>
        <p:spPr bwMode="auto">
          <a:xfrm>
            <a:off x="3582988" y="6229350"/>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4</a:t>
            </a:r>
          </a:p>
        </p:txBody>
      </p:sp>
      <p:sp>
        <p:nvSpPr>
          <p:cNvPr id="164890" name="WordArt 26">
            <a:hlinkClick r:id="rId18" action="ppaction://hlinksldjump"/>
          </p:cNvPr>
          <p:cNvSpPr>
            <a:spLocks noChangeArrowheads="1" noChangeShapeType="1" noTextEdit="1"/>
          </p:cNvSpPr>
          <p:nvPr/>
        </p:nvSpPr>
        <p:spPr bwMode="auto">
          <a:xfrm>
            <a:off x="3783013"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5</a:t>
            </a:r>
          </a:p>
        </p:txBody>
      </p:sp>
      <p:sp>
        <p:nvSpPr>
          <p:cNvPr id="164891" name="WordArt 27">
            <a:hlinkClick r:id="rId19" action="ppaction://hlinksldjump"/>
          </p:cNvPr>
          <p:cNvSpPr>
            <a:spLocks noChangeArrowheads="1" noChangeShapeType="1" noTextEdit="1"/>
          </p:cNvSpPr>
          <p:nvPr/>
        </p:nvSpPr>
        <p:spPr bwMode="auto">
          <a:xfrm>
            <a:off x="3028950"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65891"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65892" name="WordArt 4">
            <a:hlinkClick r:id="rId2" action="ppaction://hlinksldjump"/>
          </p:cNvPr>
          <p:cNvSpPr>
            <a:spLocks noChangeArrowheads="1" noChangeShapeType="1" noTextEdit="1"/>
          </p:cNvSpPr>
          <p:nvPr/>
        </p:nvSpPr>
        <p:spPr bwMode="auto">
          <a:xfrm>
            <a:off x="7867650" y="6372225"/>
            <a:ext cx="1116013"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65893" name="WordArt 5"/>
          <p:cNvSpPr>
            <a:spLocks noChangeArrowheads="1" noChangeShapeType="1" noTextEdit="1"/>
          </p:cNvSpPr>
          <p:nvPr/>
        </p:nvSpPr>
        <p:spPr bwMode="auto">
          <a:xfrm>
            <a:off x="7038975" y="755650"/>
            <a:ext cx="2159000"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Textos Integrais</a:t>
            </a:r>
          </a:p>
        </p:txBody>
      </p:sp>
      <p:sp>
        <p:nvSpPr>
          <p:cNvPr id="165894" name="WordArt 6"/>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Pôsteres</a:t>
            </a:r>
          </a:p>
        </p:txBody>
      </p:sp>
      <p:sp>
        <p:nvSpPr>
          <p:cNvPr id="165895" name="WordArt 7"/>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Pôsteres</a:t>
            </a:r>
          </a:p>
        </p:txBody>
      </p:sp>
      <p:sp>
        <p:nvSpPr>
          <p:cNvPr id="165896" name="Text Box 8">
            <a:hlinkClick r:id="rId3" action="ppaction://hlinkfile"/>
          </p:cNvPr>
          <p:cNvSpPr txBox="1">
            <a:spLocks noChangeArrowheads="1"/>
          </p:cNvSpPr>
          <p:nvPr/>
        </p:nvSpPr>
        <p:spPr bwMode="auto">
          <a:xfrm>
            <a:off x="2935288" y="1152525"/>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P118 - Sentimentos de Idosas Frente à Vida Com Base na Teoria</a:t>
            </a:r>
          </a:p>
          <a:p>
            <a:r>
              <a:rPr kumimoji="0" lang="pt-BR" altLang="pt-BR" sz="1200">
                <a:latin typeface="Tahoma" panose="020B0604030504040204" pitchFamily="34" charset="0"/>
              </a:rPr>
              <a:t>dos Estágios de Erik Erikson</a:t>
            </a:r>
          </a:p>
        </p:txBody>
      </p:sp>
      <p:sp>
        <p:nvSpPr>
          <p:cNvPr id="165897" name="Text Box 9">
            <a:hlinkClick r:id="rId4" action="ppaction://hlinkfile"/>
          </p:cNvPr>
          <p:cNvSpPr txBox="1">
            <a:spLocks noChangeArrowheads="1"/>
          </p:cNvSpPr>
          <p:nvPr/>
        </p:nvSpPr>
        <p:spPr bwMode="auto">
          <a:xfrm>
            <a:off x="2935288" y="158432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P122 - Sofrimento e Adaptação: Aspectos Psicodinâmicos de Mãe de Criança Diagnosticada Com Paralisia Cerebral</a:t>
            </a:r>
          </a:p>
        </p:txBody>
      </p:sp>
      <p:sp>
        <p:nvSpPr>
          <p:cNvPr id="165898" name="Text Box 10">
            <a:hlinkClick r:id="rId5" action="ppaction://hlinkfile"/>
          </p:cNvPr>
          <p:cNvSpPr txBox="1">
            <a:spLocks noChangeArrowheads="1"/>
          </p:cNvSpPr>
          <p:nvPr/>
        </p:nvSpPr>
        <p:spPr bwMode="auto">
          <a:xfrm>
            <a:off x="2935288" y="2027238"/>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P124 - Trabalho Interdiscilinar Em Uma Instituição de Crianças Abrigadas: A Dificuldade de Aprendizagem Em Foco</a:t>
            </a:r>
          </a:p>
        </p:txBody>
      </p:sp>
      <p:sp>
        <p:nvSpPr>
          <p:cNvPr id="165899" name="Text Box 11">
            <a:hlinkClick r:id="rId6" action="ppaction://hlinkfile"/>
          </p:cNvPr>
          <p:cNvSpPr txBox="1">
            <a:spLocks noChangeArrowheads="1"/>
          </p:cNvSpPr>
          <p:nvPr/>
        </p:nvSpPr>
        <p:spPr bwMode="auto">
          <a:xfrm>
            <a:off x="2935288" y="284480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P128 - Um Caso de Anorexia Nervosa: Psicodiagnóstico Por Meio do Teste Da Casa-Árvore-Pessoa e o Teste das Relações Objetais</a:t>
            </a:r>
          </a:p>
        </p:txBody>
      </p:sp>
      <p:sp>
        <p:nvSpPr>
          <p:cNvPr id="165900" name="Text Box 12">
            <a:hlinkClick r:id="rId7" action="ppaction://hlinkfile"/>
          </p:cNvPr>
          <p:cNvSpPr txBox="1">
            <a:spLocks noChangeArrowheads="1"/>
          </p:cNvSpPr>
          <p:nvPr/>
        </p:nvSpPr>
        <p:spPr bwMode="auto">
          <a:xfrm>
            <a:off x="2935288" y="2459038"/>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P125 - Trabalho Na Oncologia: Só Se Faz Com Amor Quem Não Tem Medo de Sofrer</a:t>
            </a:r>
          </a:p>
        </p:txBody>
      </p:sp>
      <p:sp>
        <p:nvSpPr>
          <p:cNvPr id="165901" name="Text Box 13">
            <a:hlinkClick r:id="rId8" action="ppaction://hlinkfile"/>
          </p:cNvPr>
          <p:cNvSpPr txBox="1">
            <a:spLocks noChangeArrowheads="1"/>
          </p:cNvSpPr>
          <p:nvPr/>
        </p:nvSpPr>
        <p:spPr bwMode="auto">
          <a:xfrm>
            <a:off x="2935288" y="3276600"/>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P131 - Utilização de Técnicas Projetivas Gráficas Na Pesquisa Em Psicologia da Saúde: Um Estudo A Partir dos Trabalhos de Conclusão de Curso</a:t>
            </a:r>
          </a:p>
        </p:txBody>
      </p:sp>
      <p:sp>
        <p:nvSpPr>
          <p:cNvPr id="165902" name="Text Box 14">
            <a:hlinkClick r:id="rId9" action="ppaction://hlinkfile"/>
          </p:cNvPr>
          <p:cNvSpPr txBox="1">
            <a:spLocks noChangeArrowheads="1"/>
          </p:cNvSpPr>
          <p:nvPr/>
        </p:nvSpPr>
        <p:spPr bwMode="auto">
          <a:xfrm>
            <a:off x="2935288" y="374491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P134 - Violência No Relacionamento Pais e Filhos:</a:t>
            </a:r>
          </a:p>
          <a:p>
            <a:r>
              <a:rPr kumimoji="0" lang="pt-BR" altLang="pt-BR" sz="1200">
                <a:latin typeface="Tahoma" panose="020B0604030504040204" pitchFamily="34" charset="0"/>
              </a:rPr>
              <a:t>Classificação e Frequência no Atendimento Em Psicoterapia Breve Infantil</a:t>
            </a:r>
          </a:p>
        </p:txBody>
      </p:sp>
      <p:sp>
        <p:nvSpPr>
          <p:cNvPr id="165909" name="WordArt 21">
            <a:hlinkClick r:id="rId10" action="ppaction://hlinksldjump"/>
          </p:cNvPr>
          <p:cNvSpPr>
            <a:spLocks noChangeArrowheads="1" noChangeShapeType="1" noTextEdit="1"/>
          </p:cNvSpPr>
          <p:nvPr/>
        </p:nvSpPr>
        <p:spPr bwMode="auto">
          <a:xfrm>
            <a:off x="3244850"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165910" name="WordArt 22">
            <a:hlinkClick r:id="rId11" action="ppaction://hlinksldjump"/>
          </p:cNvPr>
          <p:cNvSpPr>
            <a:spLocks noChangeArrowheads="1" noChangeShapeType="1" noTextEdit="1"/>
          </p:cNvSpPr>
          <p:nvPr/>
        </p:nvSpPr>
        <p:spPr bwMode="auto">
          <a:xfrm>
            <a:off x="3424238"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3</a:t>
            </a:r>
          </a:p>
        </p:txBody>
      </p:sp>
      <p:sp>
        <p:nvSpPr>
          <p:cNvPr id="165911" name="WordArt 23">
            <a:hlinkClick r:id="rId12" action="ppaction://hlinksldjump"/>
          </p:cNvPr>
          <p:cNvSpPr>
            <a:spLocks noChangeArrowheads="1" noChangeShapeType="1" noTextEdit="1"/>
          </p:cNvSpPr>
          <p:nvPr/>
        </p:nvSpPr>
        <p:spPr bwMode="auto">
          <a:xfrm>
            <a:off x="3603625" y="6337300"/>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4</a:t>
            </a:r>
          </a:p>
        </p:txBody>
      </p:sp>
      <p:sp>
        <p:nvSpPr>
          <p:cNvPr id="165912" name="WordArt 24">
            <a:hlinkClick r:id="rId13" action="ppaction://hlinksldjump"/>
          </p:cNvPr>
          <p:cNvSpPr>
            <a:spLocks noChangeArrowheads="1" noChangeShapeType="1" noTextEdit="1"/>
          </p:cNvSpPr>
          <p:nvPr/>
        </p:nvSpPr>
        <p:spPr bwMode="auto">
          <a:xfrm>
            <a:off x="3762375" y="6264275"/>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5</a:t>
            </a:r>
          </a:p>
        </p:txBody>
      </p:sp>
      <p:sp>
        <p:nvSpPr>
          <p:cNvPr id="165913" name="WordArt 25">
            <a:hlinkClick r:id="rId14" action="ppaction://hlinksldjump"/>
          </p:cNvPr>
          <p:cNvSpPr>
            <a:spLocks noChangeArrowheads="1" noChangeShapeType="1" noTextEdit="1"/>
          </p:cNvSpPr>
          <p:nvPr/>
        </p:nvSpPr>
        <p:spPr bwMode="auto">
          <a:xfrm>
            <a:off x="3028950"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66915"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166916" name="WordArt 4"/>
          <p:cNvSpPr>
            <a:spLocks noChangeArrowheads="1" noChangeShapeType="1" noTextEdit="1"/>
          </p:cNvSpPr>
          <p:nvPr/>
        </p:nvSpPr>
        <p:spPr bwMode="auto">
          <a:xfrm>
            <a:off x="6931025" y="755650"/>
            <a:ext cx="2159000"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Textos Integrais</a:t>
            </a:r>
          </a:p>
        </p:txBody>
      </p:sp>
      <p:sp>
        <p:nvSpPr>
          <p:cNvPr id="166917" name="WordArt 5">
            <a:hlinkClick r:id="rId2" action="ppaction://hlinksldjump"/>
          </p:cNvPr>
          <p:cNvSpPr>
            <a:spLocks noChangeArrowheads="1" noChangeShapeType="1" noTextEdit="1"/>
          </p:cNvSpPr>
          <p:nvPr/>
        </p:nvSpPr>
        <p:spPr bwMode="auto">
          <a:xfrm>
            <a:off x="7867650" y="6372225"/>
            <a:ext cx="1116013"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166918" name="WordArt 6"/>
          <p:cNvSpPr>
            <a:spLocks noChangeArrowheads="1" noChangeShapeType="1" noTextEdit="1"/>
          </p:cNvSpPr>
          <p:nvPr/>
        </p:nvSpPr>
        <p:spPr bwMode="auto">
          <a:xfrm>
            <a:off x="6462713" y="3175"/>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Mesas-redonda</a:t>
            </a:r>
          </a:p>
        </p:txBody>
      </p:sp>
      <p:sp>
        <p:nvSpPr>
          <p:cNvPr id="166919" name="WordArt 7"/>
          <p:cNvSpPr>
            <a:spLocks noChangeArrowheads="1" noChangeShapeType="1" noTextEdit="1"/>
          </p:cNvSpPr>
          <p:nvPr/>
        </p:nvSpPr>
        <p:spPr bwMode="auto">
          <a:xfrm>
            <a:off x="6678613" y="147638"/>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Mesas-redonda</a:t>
            </a:r>
          </a:p>
        </p:txBody>
      </p:sp>
      <p:sp>
        <p:nvSpPr>
          <p:cNvPr id="166920" name="Text Box 8">
            <a:hlinkClick r:id="rId3" action="ppaction://hlinkfile"/>
          </p:cNvPr>
          <p:cNvSpPr txBox="1">
            <a:spLocks noChangeArrowheads="1"/>
          </p:cNvSpPr>
          <p:nvPr/>
        </p:nvSpPr>
        <p:spPr bwMode="auto">
          <a:xfrm>
            <a:off x="2935288" y="3132138"/>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MR13.1 - Novos avanços na Psicologia da Saúde</a:t>
            </a:r>
          </a:p>
        </p:txBody>
      </p:sp>
      <p:sp>
        <p:nvSpPr>
          <p:cNvPr id="166921" name="Text Box 9">
            <a:hlinkClick r:id="rId4" action="ppaction://hlinkfile"/>
          </p:cNvPr>
          <p:cNvSpPr txBox="1">
            <a:spLocks noChangeArrowheads="1"/>
          </p:cNvSpPr>
          <p:nvPr/>
        </p:nvSpPr>
        <p:spPr bwMode="auto">
          <a:xfrm>
            <a:off x="2935288" y="3397250"/>
            <a:ext cx="5580062" cy="274638"/>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MR13.2 - Novos avanços na Psicologia da Saúde - 2</a:t>
            </a:r>
          </a:p>
        </p:txBody>
      </p:sp>
      <p:sp>
        <p:nvSpPr>
          <p:cNvPr id="166922" name="Text Box 10">
            <a:hlinkClick r:id="rId5" action="ppaction://hlinkfile"/>
          </p:cNvPr>
          <p:cNvSpPr txBox="1">
            <a:spLocks noChangeArrowheads="1"/>
          </p:cNvSpPr>
          <p:nvPr/>
        </p:nvSpPr>
        <p:spPr bwMode="auto">
          <a:xfrm>
            <a:off x="2935288" y="3636963"/>
            <a:ext cx="5580062" cy="274637"/>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MR13.3 - Novos avanços na Psicologia da Saúde - 3</a:t>
            </a:r>
          </a:p>
        </p:txBody>
      </p:sp>
      <p:sp>
        <p:nvSpPr>
          <p:cNvPr id="166923" name="Text Box 11">
            <a:hlinkClick r:id="rId6" action="ppaction://hlinkfile"/>
          </p:cNvPr>
          <p:cNvSpPr txBox="1">
            <a:spLocks noChangeArrowheads="1"/>
          </p:cNvSpPr>
          <p:nvPr/>
        </p:nvSpPr>
        <p:spPr bwMode="auto">
          <a:xfrm>
            <a:off x="2935288" y="417671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MR20.1 - Projetos de Extensão em Psicologia Comunitária: Relato de Experiências</a:t>
            </a:r>
          </a:p>
        </p:txBody>
      </p:sp>
      <p:sp>
        <p:nvSpPr>
          <p:cNvPr id="166924" name="Text Box 12">
            <a:hlinkClick r:id="rId7" action="ppaction://hlinkfile"/>
          </p:cNvPr>
          <p:cNvSpPr txBox="1">
            <a:spLocks noChangeArrowheads="1"/>
          </p:cNvSpPr>
          <p:nvPr/>
        </p:nvSpPr>
        <p:spPr bwMode="auto">
          <a:xfrm>
            <a:off x="2935288" y="3887788"/>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MR18.1 - Adolescência e a Questão Profissional</a:t>
            </a:r>
          </a:p>
        </p:txBody>
      </p:sp>
      <p:sp>
        <p:nvSpPr>
          <p:cNvPr id="166925" name="Text Box 13">
            <a:hlinkClick r:id="rId8" action="ppaction://hlinkfile"/>
          </p:cNvPr>
          <p:cNvSpPr txBox="1">
            <a:spLocks noChangeArrowheads="1"/>
          </p:cNvSpPr>
          <p:nvPr/>
        </p:nvSpPr>
        <p:spPr bwMode="auto">
          <a:xfrm>
            <a:off x="2935288" y="4583113"/>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MR21.1 - Propostas de Atendimento Psicoterápico a Pessoas Idosas: Reflexões e Possibilidades</a:t>
            </a:r>
          </a:p>
        </p:txBody>
      </p:sp>
      <p:sp>
        <p:nvSpPr>
          <p:cNvPr id="166926" name="Text Box 14">
            <a:hlinkClick r:id="rId9" action="ppaction://hlinkfile"/>
          </p:cNvPr>
          <p:cNvSpPr txBox="1">
            <a:spLocks noChangeArrowheads="1"/>
          </p:cNvSpPr>
          <p:nvPr/>
        </p:nvSpPr>
        <p:spPr bwMode="auto">
          <a:xfrm>
            <a:off x="2935288" y="501491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MR27.1 - Aspectos primitivos observados na personalidade de mulheres com Síndrome Pré-menstrual: análise por meio do teste de apercepção temática</a:t>
            </a:r>
          </a:p>
        </p:txBody>
      </p:sp>
      <p:sp>
        <p:nvSpPr>
          <p:cNvPr id="166927" name="Text Box 15">
            <a:hlinkClick r:id="rId10" action="ppaction://hlinkfile"/>
          </p:cNvPr>
          <p:cNvSpPr txBox="1">
            <a:spLocks noChangeArrowheads="1"/>
          </p:cNvSpPr>
          <p:nvPr/>
        </p:nvSpPr>
        <p:spPr bwMode="auto">
          <a:xfrm>
            <a:off x="2935288" y="5449888"/>
            <a:ext cx="5580062" cy="274637"/>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MR28.1 - Qualidade de Vida de Professores Universitários</a:t>
            </a:r>
          </a:p>
        </p:txBody>
      </p:sp>
      <p:sp>
        <p:nvSpPr>
          <p:cNvPr id="166939" name="WordArt 27">
            <a:hlinkClick r:id="rId11" action="ppaction://hlinksldjump"/>
          </p:cNvPr>
          <p:cNvSpPr>
            <a:spLocks noChangeArrowheads="1" noChangeShapeType="1" noTextEdit="1"/>
          </p:cNvSpPr>
          <p:nvPr/>
        </p:nvSpPr>
        <p:spPr bwMode="auto">
          <a:xfrm>
            <a:off x="3186113" y="6240463"/>
            <a:ext cx="1238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800" b="1" kern="10" spc="-9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2</a:t>
            </a:r>
          </a:p>
        </p:txBody>
      </p:sp>
      <p:sp>
        <p:nvSpPr>
          <p:cNvPr id="166940" name="WordArt 28">
            <a:hlinkClick r:id="rId12" action="ppaction://hlinksldjump"/>
          </p:cNvPr>
          <p:cNvSpPr>
            <a:spLocks noChangeArrowheads="1" noChangeShapeType="1" noTextEdit="1"/>
          </p:cNvSpPr>
          <p:nvPr/>
        </p:nvSpPr>
        <p:spPr bwMode="auto">
          <a:xfrm>
            <a:off x="3028950" y="6335713"/>
            <a:ext cx="85725" cy="1809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b="1" kern="10" spc="-6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1</a:t>
            </a:r>
          </a:p>
        </p:txBody>
      </p:sp>
      <p:sp>
        <p:nvSpPr>
          <p:cNvPr id="166941" name="Text Box 29">
            <a:hlinkClick r:id="rId13" action="ppaction://hlinkfile"/>
          </p:cNvPr>
          <p:cNvSpPr txBox="1">
            <a:spLocks noChangeArrowheads="1"/>
          </p:cNvSpPr>
          <p:nvPr/>
        </p:nvSpPr>
        <p:spPr bwMode="auto">
          <a:xfrm>
            <a:off x="2935288" y="2736850"/>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MR11.3 - Identidade, Política e Educação: contribuições para a psicologia da saúde</a:t>
            </a:r>
          </a:p>
        </p:txBody>
      </p:sp>
      <p:sp>
        <p:nvSpPr>
          <p:cNvPr id="166942" name="Text Box 30">
            <a:hlinkClick r:id="rId14" action="ppaction://hlinkfile"/>
          </p:cNvPr>
          <p:cNvSpPr txBox="1">
            <a:spLocks noChangeArrowheads="1"/>
          </p:cNvSpPr>
          <p:nvPr/>
        </p:nvSpPr>
        <p:spPr bwMode="auto">
          <a:xfrm>
            <a:off x="2935288" y="231457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MR11.2 - Identidade, Política e Educação: contribuições para a psicologia da saúde</a:t>
            </a:r>
          </a:p>
        </p:txBody>
      </p:sp>
      <p:sp>
        <p:nvSpPr>
          <p:cNvPr id="166943" name="Text Box 31">
            <a:hlinkClick r:id="rId15" action="ppaction://hlinkfile"/>
          </p:cNvPr>
          <p:cNvSpPr txBox="1">
            <a:spLocks noChangeArrowheads="1"/>
          </p:cNvSpPr>
          <p:nvPr/>
        </p:nvSpPr>
        <p:spPr bwMode="auto">
          <a:xfrm>
            <a:off x="2935288" y="1450975"/>
            <a:ext cx="5580062" cy="457200"/>
          </a:xfrm>
          <a:prstGeom prst="rect">
            <a:avLst/>
          </a:prstGeom>
          <a:gradFill rotWithShape="1">
            <a:gsLst>
              <a:gs pos="0">
                <a:srgbClr val="F8F8F8"/>
              </a:gs>
              <a:gs pos="50000">
                <a:srgbClr val="9DC7F9"/>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pt-BR" altLang="pt-BR" sz="1200">
                <a:latin typeface="Tahoma" panose="020B0604030504040204" pitchFamily="34" charset="0"/>
              </a:rPr>
              <a:t>MR10.1 - Trabalho no ensino superior: perspectivas a partir do olhar do professor-trabalhador</a:t>
            </a:r>
          </a:p>
        </p:txBody>
      </p:sp>
      <p:sp>
        <p:nvSpPr>
          <p:cNvPr id="166944" name="Text Box 32">
            <a:hlinkClick r:id="rId16" action="ppaction://hlinkfile"/>
          </p:cNvPr>
          <p:cNvSpPr txBox="1">
            <a:spLocks noChangeArrowheads="1"/>
          </p:cNvSpPr>
          <p:nvPr/>
        </p:nvSpPr>
        <p:spPr bwMode="auto">
          <a:xfrm>
            <a:off x="2935288" y="187166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MR11.1 - Identidade, Política e Educação: contribuições para a psicologia da saúde</a:t>
            </a:r>
          </a:p>
        </p:txBody>
      </p:sp>
      <p:sp>
        <p:nvSpPr>
          <p:cNvPr id="166945" name="Text Box 33">
            <a:hlinkClick r:id="rId17" action="ppaction://hlinkfile"/>
          </p:cNvPr>
          <p:cNvSpPr txBox="1">
            <a:spLocks noChangeArrowheads="1"/>
          </p:cNvSpPr>
          <p:nvPr/>
        </p:nvSpPr>
        <p:spPr bwMode="auto">
          <a:xfrm>
            <a:off x="2935288" y="1052513"/>
            <a:ext cx="5580062" cy="457200"/>
          </a:xfrm>
          <a:prstGeom prst="rect">
            <a:avLst/>
          </a:prstGeom>
          <a:gradFill rotWithShape="1">
            <a:gsLst>
              <a:gs pos="0">
                <a:srgbClr val="F8F8F8"/>
              </a:gs>
              <a:gs pos="50000">
                <a:srgbClr val="CCE2FC"/>
              </a:gs>
              <a:gs pos="100000">
                <a:srgbClr val="F8F8F8"/>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200">
                <a:latin typeface="Tahoma" panose="020B0604030504040204" pitchFamily="34" charset="0"/>
              </a:rPr>
              <a:t>MR9.3 - Enquadres diferenciados na intervenção junto a pacientes internados em hospital psiquiátrico: reflexões, possibilidades e relato de experiências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91140"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91145" name="WordArt 9"/>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Programação</a:t>
            </a:r>
          </a:p>
        </p:txBody>
      </p:sp>
      <p:sp>
        <p:nvSpPr>
          <p:cNvPr id="91146" name="WordArt 10"/>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Programação</a:t>
            </a:r>
          </a:p>
        </p:txBody>
      </p:sp>
      <p:sp>
        <p:nvSpPr>
          <p:cNvPr id="91147" name="Text Box 11"/>
          <p:cNvSpPr txBox="1">
            <a:spLocks noChangeArrowheads="1"/>
          </p:cNvSpPr>
          <p:nvPr/>
        </p:nvSpPr>
        <p:spPr bwMode="auto">
          <a:xfrm>
            <a:off x="3475038" y="900113"/>
            <a:ext cx="4860925"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000" b="1">
                <a:latin typeface="Verdana" panose="020B0604030504040204" pitchFamily="34" charset="0"/>
              </a:rPr>
              <a:t>28/09 – sexta-feira</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7h45: </a:t>
            </a:r>
            <a:r>
              <a:rPr kumimoji="0" lang="pt-BR" altLang="pt-BR" sz="1000">
                <a:latin typeface="Verdana" panose="020B0604030504040204" pitchFamily="34" charset="0"/>
              </a:rPr>
              <a:t>Credenciamento</a:t>
            </a:r>
          </a:p>
          <a:p>
            <a:r>
              <a:rPr kumimoji="0" lang="pt-BR" altLang="pt-BR" sz="1000" b="1">
                <a:latin typeface="Verdana" panose="020B0604030504040204" pitchFamily="34" charset="0"/>
              </a:rPr>
              <a:t>9h: Simpósio 1</a:t>
            </a:r>
          </a:p>
          <a:p>
            <a:r>
              <a:rPr kumimoji="0" lang="pt-BR" altLang="pt-BR" sz="1000" b="1">
                <a:latin typeface="Verdana" panose="020B0604030504040204" pitchFamily="34" charset="0"/>
              </a:rPr>
              <a:t>            Tema: “O ciclo vital: da infância ao envelhecimento”</a:t>
            </a:r>
          </a:p>
          <a:p>
            <a:r>
              <a:rPr kumimoji="0" lang="pt-BR" altLang="pt-BR" sz="1000">
                <a:latin typeface="Verdana" panose="020B0604030504040204" pitchFamily="34" charset="0"/>
              </a:rPr>
              <a:t>            Palestrantes:</a:t>
            </a:r>
          </a:p>
          <a:p>
            <a:r>
              <a:rPr kumimoji="0" lang="pt-BR" altLang="pt-BR" sz="1000">
                <a:latin typeface="Verdana" panose="020B0604030504040204" pitchFamily="34" charset="0"/>
              </a:rPr>
              <a:t>          - Profa. Dra. Anita Liberalesso Nery (Unicamp)</a:t>
            </a:r>
          </a:p>
          <a:p>
            <a:r>
              <a:rPr kumimoji="0" lang="pt-BR" altLang="pt-BR" sz="1000">
                <a:latin typeface="Verdana" panose="020B0604030504040204" pitchFamily="34" charset="0"/>
              </a:rPr>
              <a:t>          - Prof. Dr. Mohamed Ali Abdul Rahim (UNIP/Santos)</a:t>
            </a:r>
          </a:p>
          <a:p>
            <a:r>
              <a:rPr kumimoji="0" lang="pt-BR" altLang="pt-BR" sz="1000">
                <a:latin typeface="Verdana" panose="020B0604030504040204" pitchFamily="34" charset="0"/>
              </a:rPr>
              <a:t>          - Coordenadora: Profa. Dra. Hilda Rosa Capelão Avoglia</a:t>
            </a:r>
          </a:p>
          <a:p>
            <a:r>
              <a:rPr kumimoji="0" lang="pt-BR" altLang="pt-BR" sz="1000" b="1">
                <a:latin typeface="Verdana" panose="020B0604030504040204" pitchFamily="34" charset="0"/>
              </a:rPr>
              <a:t>10h30: </a:t>
            </a:r>
            <a:r>
              <a:rPr kumimoji="0" lang="pt-BR" altLang="pt-BR" sz="1000">
                <a:latin typeface="Verdana" panose="020B0604030504040204" pitchFamily="34" charset="0"/>
              </a:rPr>
              <a:t>Intervalo para o café</a:t>
            </a:r>
          </a:p>
          <a:p>
            <a:r>
              <a:rPr kumimoji="0" lang="pt-BR" altLang="pt-BR" sz="1000" b="1">
                <a:latin typeface="Verdana" panose="020B0604030504040204" pitchFamily="34" charset="0"/>
              </a:rPr>
              <a:t>11h: </a:t>
            </a:r>
            <a:r>
              <a:rPr kumimoji="0" lang="pt-BR" altLang="pt-BR" sz="1000">
                <a:latin typeface="Verdana" panose="020B0604030504040204" pitchFamily="34" charset="0"/>
              </a:rPr>
              <a:t>Apresentação de Mesas-redonda</a:t>
            </a:r>
          </a:p>
          <a:p>
            <a:r>
              <a:rPr kumimoji="0" lang="pt-BR" altLang="pt-BR" sz="1000" b="1">
                <a:latin typeface="Verdana" panose="020B0604030504040204" pitchFamily="34" charset="0"/>
              </a:rPr>
              <a:t>12h30: </a:t>
            </a:r>
            <a:r>
              <a:rPr kumimoji="0" lang="pt-BR" altLang="pt-BR" sz="1000">
                <a:latin typeface="Verdana" panose="020B0604030504040204" pitchFamily="34" charset="0"/>
              </a:rPr>
              <a:t>Intervalo para o almoço</a:t>
            </a:r>
          </a:p>
          <a:p>
            <a:r>
              <a:rPr kumimoji="0" lang="pt-BR" altLang="pt-BR" sz="1000" b="1">
                <a:latin typeface="Verdana" panose="020B0604030504040204" pitchFamily="34" charset="0"/>
              </a:rPr>
              <a:t>14h30: </a:t>
            </a:r>
            <a:r>
              <a:rPr kumimoji="0" lang="pt-BR" altLang="pt-BR" sz="1000">
                <a:latin typeface="Verdana" panose="020B0604030504040204" pitchFamily="34" charset="0"/>
              </a:rPr>
              <a:t>Apresentação de Mesas-redonda</a:t>
            </a:r>
          </a:p>
          <a:p>
            <a:r>
              <a:rPr kumimoji="0" lang="pt-BR" altLang="pt-BR" sz="1000" b="1">
                <a:latin typeface="Verdana" panose="020B0604030504040204" pitchFamily="34" charset="0"/>
              </a:rPr>
              <a:t>16h: </a:t>
            </a:r>
            <a:r>
              <a:rPr kumimoji="0" lang="pt-BR" altLang="pt-BR" sz="1000">
                <a:latin typeface="Verdana" panose="020B0604030504040204" pitchFamily="34" charset="0"/>
              </a:rPr>
              <a:t>Intervalo para o café</a:t>
            </a:r>
          </a:p>
          <a:p>
            <a:r>
              <a:rPr kumimoji="0" lang="pt-BR" altLang="pt-BR" sz="1000" b="1">
                <a:latin typeface="Verdana" panose="020B0604030504040204" pitchFamily="34" charset="0"/>
              </a:rPr>
              <a:t>16h30: </a:t>
            </a:r>
            <a:r>
              <a:rPr kumimoji="0" lang="pt-BR" altLang="pt-BR" sz="1000">
                <a:latin typeface="Verdana" panose="020B0604030504040204" pitchFamily="34" charset="0"/>
              </a:rPr>
              <a:t>Apresentação de pôsteres</a:t>
            </a:r>
          </a:p>
          <a:p>
            <a:r>
              <a:rPr kumimoji="0" lang="pt-BR" altLang="pt-BR" sz="1000" b="1">
                <a:latin typeface="Verdana" panose="020B0604030504040204" pitchFamily="34" charset="0"/>
              </a:rPr>
              <a:t>18h: </a:t>
            </a:r>
            <a:r>
              <a:rPr kumimoji="0" lang="pt-BR" altLang="pt-BR" sz="1000">
                <a:latin typeface="Verdana" panose="020B0604030504040204" pitchFamily="34" charset="0"/>
              </a:rPr>
              <a:t>Intervalo para o jantar</a:t>
            </a:r>
          </a:p>
          <a:p>
            <a:r>
              <a:rPr kumimoji="0" lang="pt-BR" altLang="pt-BR" sz="1000" b="1">
                <a:latin typeface="Verdana" panose="020B0604030504040204" pitchFamily="34" charset="0"/>
              </a:rPr>
              <a:t>20h: </a:t>
            </a:r>
            <a:r>
              <a:rPr kumimoji="0" lang="pt-BR" altLang="pt-BR" sz="1000">
                <a:latin typeface="Verdana" panose="020B0604030504040204" pitchFamily="34" charset="0"/>
              </a:rPr>
              <a:t>Abertura oficial</a:t>
            </a:r>
          </a:p>
          <a:p>
            <a:r>
              <a:rPr kumimoji="0" lang="pt-BR" altLang="pt-BR" sz="1000" b="1">
                <a:latin typeface="Verdana" panose="020B0604030504040204" pitchFamily="34" charset="0"/>
              </a:rPr>
              <a:t>20h30: Conferência de abertura</a:t>
            </a:r>
          </a:p>
          <a:p>
            <a:r>
              <a:rPr kumimoji="0" lang="pt-BR" altLang="pt-BR" sz="1000" b="1">
                <a:latin typeface="Verdana" panose="020B0604030504040204" pitchFamily="34" charset="0"/>
              </a:rPr>
              <a:t>             Tema: “Psicologia da Saúde e adaptação”</a:t>
            </a:r>
          </a:p>
          <a:p>
            <a:r>
              <a:rPr kumimoji="0" lang="pt-BR" altLang="pt-BR" sz="1000">
                <a:latin typeface="Verdana" panose="020B0604030504040204" pitchFamily="34" charset="0"/>
              </a:rPr>
              <a:t>            Palestrante: Prof. Dr. Ryad Simon (USP/SP)</a:t>
            </a:r>
          </a:p>
          <a:p>
            <a:br>
              <a:rPr kumimoji="0" lang="pt-BR" altLang="pt-BR" sz="1000">
                <a:latin typeface="Verdana" panose="020B0604030504040204" pitchFamily="34" charset="0"/>
              </a:rPr>
            </a:br>
            <a:r>
              <a:rPr kumimoji="0" lang="pt-BR" altLang="pt-BR" sz="1000" b="1">
                <a:latin typeface="Verdana" panose="020B0604030504040204" pitchFamily="34" charset="0"/>
              </a:rPr>
              <a:t>29/09 – sábado</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9h: Simpósio 2</a:t>
            </a:r>
          </a:p>
          <a:p>
            <a:r>
              <a:rPr kumimoji="0" lang="pt-BR" altLang="pt-BR" sz="1000" b="1">
                <a:latin typeface="Verdana" panose="020B0604030504040204" pitchFamily="34" charset="0"/>
              </a:rPr>
              <a:t>      Tema: “Psicologia da Saúde em diferentes contextos”</a:t>
            </a:r>
          </a:p>
          <a:p>
            <a:r>
              <a:rPr kumimoji="0" lang="pt-BR" altLang="pt-BR" sz="1000">
                <a:latin typeface="Verdana" panose="020B0604030504040204" pitchFamily="34" charset="0"/>
              </a:rPr>
              <a:t>      Palestrantes:- Profa. Dra. Eda Marconi Custódio (Metodista/USP)</a:t>
            </a:r>
          </a:p>
          <a:p>
            <a:r>
              <a:rPr kumimoji="0" lang="pt-BR" altLang="pt-BR" sz="1000">
                <a:latin typeface="Verdana" panose="020B0604030504040204" pitchFamily="34" charset="0"/>
              </a:rPr>
              <a:t>      Prof. Dr. José Roberto Montes Heloani (FGV)</a:t>
            </a:r>
          </a:p>
          <a:p>
            <a:r>
              <a:rPr kumimoji="0" lang="pt-BR" altLang="pt-BR" sz="1000" b="1">
                <a:latin typeface="Verdana" panose="020B0604030504040204" pitchFamily="34" charset="0"/>
              </a:rPr>
              <a:t>10h30: </a:t>
            </a:r>
            <a:r>
              <a:rPr kumimoji="0" lang="pt-BR" altLang="pt-BR" sz="1000">
                <a:latin typeface="Verdana" panose="020B0604030504040204" pitchFamily="34" charset="0"/>
              </a:rPr>
              <a:t>Intervalo para o café e lançamentos de livros</a:t>
            </a:r>
          </a:p>
          <a:p>
            <a:r>
              <a:rPr kumimoji="0" lang="pt-BR" altLang="pt-BR" sz="1000" b="1">
                <a:latin typeface="Verdana" panose="020B0604030504040204" pitchFamily="34" charset="0"/>
              </a:rPr>
              <a:t>11h: Conferência de encerramento</a:t>
            </a:r>
          </a:p>
          <a:p>
            <a:r>
              <a:rPr kumimoji="0" lang="pt-BR" altLang="pt-BR" sz="1000" b="1">
                <a:latin typeface="Verdana" panose="020B0604030504040204" pitchFamily="34" charset="0"/>
              </a:rPr>
              <a:t>        Tema: “A família e o Ciclo de Vida”</a:t>
            </a:r>
          </a:p>
          <a:p>
            <a:r>
              <a:rPr kumimoji="0" lang="pt-BR" altLang="pt-BR" sz="1000">
                <a:latin typeface="Verdana" panose="020B0604030504040204" pitchFamily="34" charset="0"/>
              </a:rPr>
              <a:t>        Palestrante: Profa. Dra. Rosa Maria Macedo (PUC-SP)</a:t>
            </a:r>
          </a:p>
          <a:p>
            <a:r>
              <a:rPr kumimoji="0" lang="pt-BR" altLang="pt-BR" sz="1000" b="1">
                <a:latin typeface="Verdana" panose="020B0604030504040204" pitchFamily="34" charset="0"/>
              </a:rPr>
              <a:t>12h30: </a:t>
            </a:r>
            <a:r>
              <a:rPr kumimoji="0" lang="pt-BR" altLang="pt-BR" sz="1000">
                <a:latin typeface="Verdana" panose="020B0604030504040204" pitchFamily="34" charset="0"/>
              </a:rPr>
              <a:t>Assembléia Geral da ABPSA</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78851"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78859" name="WordArt 11">
            <a:hlinkClick r:id="rId2" action="ppaction://hlinksldjump"/>
          </p:cNvPr>
          <p:cNvSpPr>
            <a:spLocks noChangeArrowheads="1" noChangeShapeType="1" noTextEdit="1"/>
          </p:cNvSpPr>
          <p:nvPr/>
        </p:nvSpPr>
        <p:spPr bwMode="auto">
          <a:xfrm>
            <a:off x="3798888" y="3563938"/>
            <a:ext cx="1655762" cy="5746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Apresentação</a:t>
            </a:r>
          </a:p>
          <a:p>
            <a:pPr algn="ctr"/>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e Diretoria</a:t>
            </a:r>
          </a:p>
        </p:txBody>
      </p:sp>
      <p:sp>
        <p:nvSpPr>
          <p:cNvPr id="78860" name="WordArt 12">
            <a:hlinkClick r:id="rId3" action="ppaction://hlinksldjump"/>
          </p:cNvPr>
          <p:cNvSpPr>
            <a:spLocks noChangeArrowheads="1" noChangeShapeType="1" noTextEdit="1"/>
          </p:cNvSpPr>
          <p:nvPr/>
        </p:nvSpPr>
        <p:spPr bwMode="auto">
          <a:xfrm>
            <a:off x="6211888" y="3744913"/>
            <a:ext cx="1619250"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Estatuto Social</a:t>
            </a:r>
          </a:p>
        </p:txBody>
      </p:sp>
      <p:sp>
        <p:nvSpPr>
          <p:cNvPr id="78861" name="Text Box 13"/>
          <p:cNvSpPr txBox="1">
            <a:spLocks noChangeArrowheads="1"/>
          </p:cNvSpPr>
          <p:nvPr/>
        </p:nvSpPr>
        <p:spPr bwMode="auto">
          <a:xfrm>
            <a:off x="4446588" y="2879725"/>
            <a:ext cx="1296987"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endParaRPr kumimoji="0" lang="pt-BR" altLang="pt-BR" sz="1500"/>
          </a:p>
        </p:txBody>
      </p:sp>
      <p:sp>
        <p:nvSpPr>
          <p:cNvPr id="78862" name="WordArt 14"/>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ABPSA</a:t>
            </a:r>
          </a:p>
        </p:txBody>
      </p:sp>
      <p:sp>
        <p:nvSpPr>
          <p:cNvPr id="78863" name="WordArt 15"/>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ABPSA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93188"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93195" name="WordArt 11">
            <a:hlinkClick r:id="rId3" action="ppaction://hlinksldjump"/>
          </p:cNvPr>
          <p:cNvSpPr>
            <a:spLocks noChangeArrowheads="1" noChangeShapeType="1" noTextEdit="1"/>
          </p:cNvSpPr>
          <p:nvPr/>
        </p:nvSpPr>
        <p:spPr bwMode="auto">
          <a:xfrm>
            <a:off x="7831138" y="6192838"/>
            <a:ext cx="1116012"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93197" name="WordArt 13"/>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ABPSA</a:t>
            </a:r>
          </a:p>
        </p:txBody>
      </p:sp>
      <p:sp>
        <p:nvSpPr>
          <p:cNvPr id="93198" name="WordArt 14"/>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ABPSA</a:t>
            </a:r>
          </a:p>
        </p:txBody>
      </p:sp>
      <p:sp>
        <p:nvSpPr>
          <p:cNvPr id="93200" name="Text Box 16"/>
          <p:cNvSpPr txBox="1">
            <a:spLocks noChangeArrowheads="1"/>
          </p:cNvSpPr>
          <p:nvPr/>
        </p:nvSpPr>
        <p:spPr bwMode="auto">
          <a:xfrm>
            <a:off x="3475038" y="1354138"/>
            <a:ext cx="4860925" cy="420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177800"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000">
                <a:latin typeface="Verdana" panose="020B0604030504040204" pitchFamily="34" charset="0"/>
              </a:rPr>
              <a:t>A Associação Brasileira de Psicologia da Saúde, também designada pela sigla ABPSA, fundada em 14/11/2006, é uma associação de direito privado e fins sociais, com fins não econômicos, autônoma, com prazo de duração indeterminado e propósitos científicos e educacionais, regida pelo presente estatuto e, nos casos omissos, pela legislação vigente.</a:t>
            </a:r>
          </a:p>
          <a:p>
            <a:endParaRPr kumimoji="0" lang="pt-BR" altLang="pt-BR" sz="1000">
              <a:latin typeface="Verdana" panose="020B0604030504040204" pitchFamily="34" charset="0"/>
            </a:endParaRPr>
          </a:p>
          <a:p>
            <a:r>
              <a:rPr kumimoji="0" lang="pt-BR" altLang="pt-BR" sz="1000">
                <a:latin typeface="Verdana" panose="020B0604030504040204" pitchFamily="34" charset="0"/>
              </a:rPr>
              <a:t>Tem como sede nacional na cidade de São Bernardo do Campo em dependências da Universidade Metodista de São Paulo, especialmente cedida para este fim: Av. Dom Jaime de Barros Câmara, 1000. Jardim Planalto. CEP 09895-4000. São Bernardo do Campo, SP.</a:t>
            </a:r>
          </a:p>
          <a:p>
            <a:endParaRPr kumimoji="0" lang="pt-BR" altLang="pt-BR" sz="1000">
              <a:latin typeface="Verdana" panose="020B0604030504040204" pitchFamily="34" charset="0"/>
            </a:endParaRPr>
          </a:p>
          <a:p>
            <a:r>
              <a:rPr kumimoji="0" lang="pt-BR" altLang="pt-BR" sz="1000">
                <a:latin typeface="Verdana" panose="020B0604030504040204" pitchFamily="34" charset="0"/>
              </a:rPr>
              <a:t>A finalidade da Associação é de promover a produção e divulgar o conhecimento científico e tecnológico na área de Psicologia da Saúde. Para atingir esta finalidade, a </a:t>
            </a:r>
            <a:r>
              <a:rPr kumimoji="0" lang="pt-BR" altLang="pt-BR" sz="1000" b="1">
                <a:latin typeface="Verdana" panose="020B0604030504040204" pitchFamily="34" charset="0"/>
              </a:rPr>
              <a:t>ABPSA</a:t>
            </a:r>
            <a:r>
              <a:rPr kumimoji="0" lang="pt-BR" altLang="pt-BR" sz="1000">
                <a:latin typeface="Verdana" panose="020B0604030504040204" pitchFamily="34" charset="0"/>
              </a:rPr>
              <a:t> deverá:</a:t>
            </a:r>
          </a:p>
          <a:p>
            <a:endParaRPr kumimoji="0" lang="pt-BR" altLang="pt-BR" sz="1000">
              <a:latin typeface="Verdana" panose="020B0604030504040204" pitchFamily="34" charset="0"/>
            </a:endParaRPr>
          </a:p>
          <a:p>
            <a:r>
              <a:rPr kumimoji="0" lang="pt-BR" altLang="pt-BR" sz="1000">
                <a:latin typeface="Verdana" panose="020B0604030504040204" pitchFamily="34" charset="0"/>
              </a:rPr>
              <a:t>a) Desenvolver o </a:t>
            </a:r>
            <a:r>
              <a:rPr kumimoji="0" lang="pt-BR" altLang="pt-BR" sz="1000" i="1">
                <a:latin typeface="Verdana" panose="020B0604030504040204" pitchFamily="34" charset="0"/>
              </a:rPr>
              <a:t>status</a:t>
            </a:r>
            <a:r>
              <a:rPr kumimoji="0" lang="pt-BR" altLang="pt-BR" sz="1000">
                <a:latin typeface="Verdana" panose="020B0604030504040204" pitchFamily="34" charset="0"/>
              </a:rPr>
              <a:t> científico da área por meio do estímulo à pesquisa, à comunicação e publicação de resultados de investigações, bem como da melhoria dos métodos e condições de pesquisa;</a:t>
            </a:r>
          </a:p>
          <a:p>
            <a:r>
              <a:rPr kumimoji="0" lang="pt-BR" altLang="pt-BR" sz="1000">
                <a:latin typeface="Verdana" panose="020B0604030504040204" pitchFamily="34" charset="0"/>
              </a:rPr>
              <a:t>b) Contribuir para o aprimoramento da prática profissional da área;</a:t>
            </a:r>
          </a:p>
          <a:p>
            <a:r>
              <a:rPr kumimoji="0" lang="pt-BR" altLang="pt-BR" sz="1000">
                <a:latin typeface="Verdana" panose="020B0604030504040204" pitchFamily="34" charset="0"/>
              </a:rPr>
              <a:t>c) Facilitar a troca de informação, conhecimento e experiência entre seus membros, estimulando iniciativas que viabilizem redes de apoio mútuo;</a:t>
            </a:r>
          </a:p>
          <a:p>
            <a:r>
              <a:rPr kumimoji="0" lang="pt-BR" altLang="pt-BR" sz="1000">
                <a:latin typeface="Verdana" panose="020B0604030504040204" pitchFamily="34" charset="0"/>
              </a:rPr>
              <a:t>d) Manter intercâmbio e parcerias com outras associações e entidades nacionais e internacionais científicas e profissionais;</a:t>
            </a:r>
          </a:p>
          <a:p>
            <a:r>
              <a:rPr kumimoji="0" lang="pt-BR" altLang="pt-BR" sz="1000">
                <a:latin typeface="Verdana" panose="020B0604030504040204" pitchFamily="34" charset="0"/>
              </a:rPr>
              <a:t>e) Promover a disseminação do conhecimento científico e de tecnologias para a sociedade em geral;</a:t>
            </a:r>
          </a:p>
          <a:p>
            <a:r>
              <a:rPr kumimoji="0" lang="pt-BR" altLang="pt-BR" sz="1000">
                <a:latin typeface="Verdana" panose="020B0604030504040204" pitchFamily="34" charset="0"/>
              </a:rPr>
              <a:t>f) Contribuir para o contínuo desenvolvimento da Psicologia.</a:t>
            </a:r>
          </a:p>
        </p:txBody>
      </p:sp>
      <p:grpSp>
        <p:nvGrpSpPr>
          <p:cNvPr id="93204" name="Group 20"/>
          <p:cNvGrpSpPr>
            <a:grpSpLocks/>
          </p:cNvGrpSpPr>
          <p:nvPr/>
        </p:nvGrpSpPr>
        <p:grpSpPr bwMode="auto">
          <a:xfrm>
            <a:off x="6894513" y="5667375"/>
            <a:ext cx="1260475" cy="344488"/>
            <a:chOff x="4933" y="3969"/>
            <a:chExt cx="794" cy="217"/>
          </a:xfrm>
        </p:grpSpPr>
        <p:graphicFrame>
          <p:nvGraphicFramePr>
            <p:cNvPr id="93205" name="Object 21">
              <a:hlinkClick r:id="rId4" action="ppaction://hlinksldjump"/>
            </p:cNvPr>
            <p:cNvGraphicFramePr>
              <a:graphicFrameLocks noChangeAspect="1"/>
            </p:cNvGraphicFramePr>
            <p:nvPr/>
          </p:nvGraphicFramePr>
          <p:xfrm>
            <a:off x="5432" y="3969"/>
            <a:ext cx="295" cy="217"/>
          </p:xfrm>
          <a:graphic>
            <a:graphicData uri="http://schemas.openxmlformats.org/presentationml/2006/ole">
              <mc:AlternateContent xmlns:mc="http://schemas.openxmlformats.org/markup-compatibility/2006">
                <mc:Choice xmlns:v="urn:schemas-microsoft-com:vml" Requires="v">
                  <p:oleObj spid="_x0000_s93208" name="Imagem de Bitmap" r:id="rId5" imgW="790476" imgH="581106" progId="Paint.Picture">
                    <p:embed/>
                  </p:oleObj>
                </mc:Choice>
                <mc:Fallback>
                  <p:oleObj name="Imagem de Bitmap" r:id="rId5" imgW="790476" imgH="581106" progId="Paint.Picture">
                    <p:embed/>
                    <p:pic>
                      <p:nvPicPr>
                        <p:cNvPr id="0" name="Object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2" y="3969"/>
                          <a:ext cx="295"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3206" name="WordArt 22">
              <a:hlinkClick r:id="rId4" action="ppaction://hlinksldjump"/>
            </p:cNvPr>
            <p:cNvSpPr>
              <a:spLocks noChangeArrowheads="1" noChangeShapeType="1" noTextEdit="1"/>
            </p:cNvSpPr>
            <p:nvPr/>
          </p:nvSpPr>
          <p:spPr bwMode="auto">
            <a:xfrm>
              <a:off x="4933" y="4014"/>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Seguinte</a:t>
              </a:r>
            </a:p>
          </p:txBody>
        </p:sp>
      </p:grpSp>
      <p:sp>
        <p:nvSpPr>
          <p:cNvPr id="93207" name="WordArt 23"/>
          <p:cNvSpPr>
            <a:spLocks noChangeArrowheads="1" noChangeShapeType="1" noTextEdit="1"/>
          </p:cNvSpPr>
          <p:nvPr/>
        </p:nvSpPr>
        <p:spPr bwMode="auto">
          <a:xfrm>
            <a:off x="6894513" y="900113"/>
            <a:ext cx="2197100" cy="28733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Apresentação e Diretoria</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94212"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94218" name="WordArt 10">
            <a:hlinkClick r:id="rId3" action="ppaction://hlinksldjump"/>
          </p:cNvPr>
          <p:cNvSpPr>
            <a:spLocks noChangeArrowheads="1" noChangeShapeType="1" noTextEdit="1"/>
          </p:cNvSpPr>
          <p:nvPr/>
        </p:nvSpPr>
        <p:spPr bwMode="auto">
          <a:xfrm>
            <a:off x="8010525" y="6445250"/>
            <a:ext cx="1116013"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94219" name="WordArt 11"/>
          <p:cNvSpPr>
            <a:spLocks noChangeArrowheads="1" noChangeShapeType="1" noTextEdit="1"/>
          </p:cNvSpPr>
          <p:nvPr/>
        </p:nvSpPr>
        <p:spPr bwMode="auto">
          <a:xfrm>
            <a:off x="7291388" y="936625"/>
            <a:ext cx="1908175"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Estatuto Social</a:t>
            </a:r>
          </a:p>
        </p:txBody>
      </p:sp>
      <p:sp>
        <p:nvSpPr>
          <p:cNvPr id="94220" name="Text Box 12"/>
          <p:cNvSpPr txBox="1">
            <a:spLocks noChangeArrowheads="1"/>
          </p:cNvSpPr>
          <p:nvPr/>
        </p:nvSpPr>
        <p:spPr bwMode="auto">
          <a:xfrm>
            <a:off x="3475038" y="1079500"/>
            <a:ext cx="4860925" cy="451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5175">
              <a:defRPr kumimoji="1" sz="2400">
                <a:solidFill>
                  <a:schemeClr val="tx1"/>
                </a:solidFill>
                <a:latin typeface="Times New Roman" panose="02020603050405020304" pitchFamily="18" charset="0"/>
              </a:defRPr>
            </a:lvl1pPr>
            <a:lvl2pPr defTabSz="765175">
              <a:defRPr kumimoji="1" sz="2400">
                <a:solidFill>
                  <a:schemeClr val="tx1"/>
                </a:solidFill>
                <a:latin typeface="Times New Roman" panose="02020603050405020304" pitchFamily="18" charset="0"/>
              </a:defRPr>
            </a:lvl2pPr>
            <a:lvl3pPr defTabSz="765175">
              <a:defRPr kumimoji="1" sz="2400">
                <a:solidFill>
                  <a:schemeClr val="tx1"/>
                </a:solidFill>
                <a:latin typeface="Times New Roman" panose="02020603050405020304" pitchFamily="18" charset="0"/>
              </a:defRPr>
            </a:lvl3pPr>
            <a:lvl4pPr defTabSz="765175">
              <a:defRPr kumimoji="1" sz="2400">
                <a:solidFill>
                  <a:schemeClr val="tx1"/>
                </a:solidFill>
                <a:latin typeface="Times New Roman" panose="02020603050405020304" pitchFamily="18" charset="0"/>
              </a:defRPr>
            </a:lvl4pPr>
            <a:lvl5pPr defTabSz="765175">
              <a:defRPr kumimoji="1" sz="2400">
                <a:solidFill>
                  <a:schemeClr val="tx1"/>
                </a:solidFill>
                <a:latin typeface="Times New Roman" panose="02020603050405020304" pitchFamily="18" charset="0"/>
              </a:defRPr>
            </a:lvl5pPr>
            <a:lvl6pPr defTabSz="765175" fontAlgn="base">
              <a:spcBef>
                <a:spcPct val="0"/>
              </a:spcBef>
              <a:spcAft>
                <a:spcPct val="0"/>
              </a:spcAft>
              <a:defRPr kumimoji="1" sz="2400">
                <a:solidFill>
                  <a:schemeClr val="tx1"/>
                </a:solidFill>
                <a:latin typeface="Times New Roman" panose="02020603050405020304" pitchFamily="18" charset="0"/>
              </a:defRPr>
            </a:lvl6pPr>
            <a:lvl7pPr defTabSz="765175" fontAlgn="base">
              <a:spcBef>
                <a:spcPct val="0"/>
              </a:spcBef>
              <a:spcAft>
                <a:spcPct val="0"/>
              </a:spcAft>
              <a:defRPr kumimoji="1" sz="2400">
                <a:solidFill>
                  <a:schemeClr val="tx1"/>
                </a:solidFill>
                <a:latin typeface="Times New Roman" panose="02020603050405020304" pitchFamily="18" charset="0"/>
              </a:defRPr>
            </a:lvl7pPr>
            <a:lvl8pPr defTabSz="765175" fontAlgn="base">
              <a:spcBef>
                <a:spcPct val="0"/>
              </a:spcBef>
              <a:spcAft>
                <a:spcPct val="0"/>
              </a:spcAft>
              <a:defRPr kumimoji="1" sz="2400">
                <a:solidFill>
                  <a:schemeClr val="tx1"/>
                </a:solidFill>
                <a:latin typeface="Times New Roman" panose="02020603050405020304" pitchFamily="18" charset="0"/>
              </a:defRPr>
            </a:lvl8pPr>
            <a:lvl9pPr defTabSz="765175" fontAlgn="base">
              <a:spcBef>
                <a:spcPct val="0"/>
              </a:spcBef>
              <a:spcAft>
                <a:spcPct val="0"/>
              </a:spcAft>
              <a:defRPr kumimoji="1" sz="2400">
                <a:solidFill>
                  <a:schemeClr val="tx1"/>
                </a:solidFill>
                <a:latin typeface="Times New Roman" panose="02020603050405020304" pitchFamily="18" charset="0"/>
              </a:defRPr>
            </a:lvl9pPr>
          </a:lstStyle>
          <a:p>
            <a:r>
              <a:rPr kumimoji="0" lang="pt-BR" altLang="pt-BR" sz="1000" b="1">
                <a:latin typeface="Verdana" panose="020B0604030504040204" pitchFamily="34" charset="0"/>
              </a:rPr>
              <a:t>CAPÍTULO I - Da denominação, sede e finalidades</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1º</a:t>
            </a:r>
            <a:r>
              <a:rPr kumimoji="0" lang="pt-BR" altLang="pt-BR" sz="1000">
                <a:latin typeface="Verdana" panose="020B0604030504040204" pitchFamily="34" charset="0"/>
              </a:rPr>
              <a:t> - </a:t>
            </a:r>
            <a:r>
              <a:rPr kumimoji="0" lang="pt-BR" altLang="pt-BR" sz="1000" b="1">
                <a:latin typeface="Verdana" panose="020B0604030504040204" pitchFamily="34" charset="0"/>
              </a:rPr>
              <a:t>A Associação Brasileira de Psicologia da Saúde</a:t>
            </a:r>
            <a:r>
              <a:rPr kumimoji="0" lang="pt-BR" altLang="pt-BR" sz="1000">
                <a:latin typeface="Verdana" panose="020B0604030504040204" pitchFamily="34" charset="0"/>
              </a:rPr>
              <a:t>, também designada pela sigla </a:t>
            </a:r>
            <a:r>
              <a:rPr kumimoji="0" lang="pt-BR" altLang="pt-BR" sz="1000" b="1">
                <a:latin typeface="Verdana" panose="020B0604030504040204" pitchFamily="34" charset="0"/>
              </a:rPr>
              <a:t>ABPSA</a:t>
            </a:r>
            <a:r>
              <a:rPr kumimoji="0" lang="pt-BR" altLang="pt-BR" sz="1000">
                <a:latin typeface="Verdana" panose="020B0604030504040204" pitchFamily="34" charset="0"/>
              </a:rPr>
              <a:t>, fundada em 14/11/2006, é uma associação de direito privado e fins sociais, com fins não econômicos, autônoma, com prazo de duração indeterminado e propósitos científicos e educacionais, regida pelo presente estatuto e, nos casos omissos, pela legislação vigente.</a:t>
            </a:r>
          </a:p>
          <a:p>
            <a:endParaRPr kumimoji="0" lang="pt-BR" altLang="pt-BR" sz="1000" b="1">
              <a:latin typeface="Verdana" panose="020B0604030504040204" pitchFamily="34" charset="0"/>
            </a:endParaRPr>
          </a:p>
          <a:p>
            <a:r>
              <a:rPr kumimoji="0" lang="pt-BR" altLang="pt-BR" sz="1000" b="1">
                <a:latin typeface="Verdana" panose="020B0604030504040204" pitchFamily="34" charset="0"/>
              </a:rPr>
              <a:t>ART. 2</a:t>
            </a:r>
            <a:r>
              <a:rPr kumimoji="0" lang="pt-BR" altLang="pt-BR" sz="1000">
                <a:latin typeface="Verdana" panose="020B0604030504040204" pitchFamily="34" charset="0"/>
              </a:rPr>
              <a:t>º - A </a:t>
            </a:r>
            <a:r>
              <a:rPr kumimoji="0" lang="pt-BR" altLang="pt-BR" sz="1000" b="1">
                <a:latin typeface="Verdana" panose="020B0604030504040204" pitchFamily="34" charset="0"/>
              </a:rPr>
              <a:t>ABPSA </a:t>
            </a:r>
            <a:r>
              <a:rPr kumimoji="0" lang="pt-BR" altLang="pt-BR" sz="1000">
                <a:latin typeface="Verdana" panose="020B0604030504040204" pitchFamily="34" charset="0"/>
              </a:rPr>
              <a:t>tem sua sede nacional na cidade de São Bernardo do Campo em dependências da Universidade Metodista de São Paulo, especialmente cedida para este fim: Av. Dom Jaime de Barros Câmara, 1000. Jardim Planato. CEP 09895-4000. São Bernardo do Campo, SP.</a:t>
            </a:r>
          </a:p>
          <a:p>
            <a:endParaRPr kumimoji="0" lang="pt-BR" altLang="pt-BR" sz="1000">
              <a:latin typeface="Verdana" panose="020B0604030504040204" pitchFamily="34" charset="0"/>
            </a:endParaRPr>
          </a:p>
          <a:p>
            <a:r>
              <a:rPr kumimoji="0" lang="pt-BR" altLang="pt-BR" sz="1000" b="1">
                <a:latin typeface="Verdana" panose="020B0604030504040204" pitchFamily="34" charset="0"/>
              </a:rPr>
              <a:t>ART. 3</a:t>
            </a:r>
            <a:r>
              <a:rPr kumimoji="0" lang="pt-BR" altLang="pt-BR" sz="1000">
                <a:latin typeface="Verdana" panose="020B0604030504040204" pitchFamily="34" charset="0"/>
              </a:rPr>
              <a:t>º - A </a:t>
            </a:r>
            <a:r>
              <a:rPr kumimoji="0" lang="pt-BR" altLang="pt-BR" sz="1000" b="1">
                <a:latin typeface="Verdana" panose="020B0604030504040204" pitchFamily="34" charset="0"/>
              </a:rPr>
              <a:t>ABPSA</a:t>
            </a:r>
            <a:r>
              <a:rPr kumimoji="0" lang="pt-BR" altLang="pt-BR" sz="1000">
                <a:latin typeface="Verdana" panose="020B0604030504040204" pitchFamily="34" charset="0"/>
              </a:rPr>
              <a:t> tem por finalidade promover a produção e divulgar o conhecimento científico e tecnológico na área de Psicologia da Saúde. Para atingir esta finalidade, a </a:t>
            </a:r>
            <a:r>
              <a:rPr kumimoji="0" lang="pt-BR" altLang="pt-BR" sz="1000" b="1">
                <a:latin typeface="Verdana" panose="020B0604030504040204" pitchFamily="34" charset="0"/>
              </a:rPr>
              <a:t>ABPSA</a:t>
            </a:r>
            <a:r>
              <a:rPr kumimoji="0" lang="pt-BR" altLang="pt-BR" sz="1000">
                <a:latin typeface="Verdana" panose="020B0604030504040204" pitchFamily="34" charset="0"/>
              </a:rPr>
              <a:t> deverá:</a:t>
            </a:r>
          </a:p>
          <a:p>
            <a:r>
              <a:rPr kumimoji="0" lang="pt-BR" altLang="pt-BR" sz="1000">
                <a:latin typeface="Verdana" panose="020B0604030504040204" pitchFamily="34" charset="0"/>
              </a:rPr>
              <a:t>a - Desenvolver o </a:t>
            </a:r>
            <a:r>
              <a:rPr kumimoji="0" lang="pt-BR" altLang="pt-BR" sz="1000" i="1">
                <a:latin typeface="Verdana" panose="020B0604030504040204" pitchFamily="34" charset="0"/>
              </a:rPr>
              <a:t>status</a:t>
            </a:r>
            <a:r>
              <a:rPr kumimoji="0" lang="pt-BR" altLang="pt-BR" sz="1000">
                <a:latin typeface="Verdana" panose="020B0604030504040204" pitchFamily="34" charset="0"/>
              </a:rPr>
              <a:t> científico da área por meio do estímulo à pesquisa, à    comunicação e publicação de resultados de investigações, bem como da melhoria dos métodos e condições de pesquisa.</a:t>
            </a:r>
          </a:p>
          <a:p>
            <a:r>
              <a:rPr kumimoji="0" lang="pt-BR" altLang="pt-BR" sz="1000">
                <a:latin typeface="Verdana" panose="020B0604030504040204" pitchFamily="34" charset="0"/>
              </a:rPr>
              <a:t>b - Contribuir para o aprimoramento da prática profissional da área.</a:t>
            </a:r>
          </a:p>
          <a:p>
            <a:r>
              <a:rPr kumimoji="0" lang="pt-BR" altLang="pt-BR" sz="1000">
                <a:latin typeface="Verdana" panose="020B0604030504040204" pitchFamily="34" charset="0"/>
              </a:rPr>
              <a:t>c - Facilitar a troca de informação, conhecimento e experiência entre seus membros, estimulando iniciativas que viabilizem redes de apoio mútuo.</a:t>
            </a:r>
          </a:p>
          <a:p>
            <a:r>
              <a:rPr kumimoji="0" lang="pt-BR" altLang="pt-BR" sz="1000">
                <a:latin typeface="Verdana" panose="020B0604030504040204" pitchFamily="34" charset="0"/>
              </a:rPr>
              <a:t>d - Manter intercâmbio e parcerias com outras associações e entidades nacionais e internacionais científicas e profissionais.</a:t>
            </a:r>
          </a:p>
          <a:p>
            <a:r>
              <a:rPr kumimoji="0" lang="pt-BR" altLang="pt-BR" sz="1000">
                <a:latin typeface="Verdana" panose="020B0604030504040204" pitchFamily="34" charset="0"/>
              </a:rPr>
              <a:t>e - Promover a disseminação do conhecimento científico e de tecnologias para a sociedade em geral.</a:t>
            </a:r>
          </a:p>
          <a:p>
            <a:r>
              <a:rPr kumimoji="0" lang="pt-BR" altLang="pt-BR" sz="1000">
                <a:latin typeface="Verdana" panose="020B0604030504040204" pitchFamily="34" charset="0"/>
              </a:rPr>
              <a:t>f - Contribuir para o contínuo desenvolvimento da Psicologia.</a:t>
            </a:r>
          </a:p>
        </p:txBody>
      </p:sp>
      <p:sp>
        <p:nvSpPr>
          <p:cNvPr id="94227" name="WordArt 19"/>
          <p:cNvSpPr>
            <a:spLocks noChangeArrowheads="1" noChangeShapeType="1" noTextEdit="1"/>
          </p:cNvSpPr>
          <p:nvPr/>
        </p:nvSpPr>
        <p:spPr bwMode="auto">
          <a:xfrm>
            <a:off x="6607175" y="287338"/>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ABPSA</a:t>
            </a:r>
          </a:p>
        </p:txBody>
      </p:sp>
      <p:sp>
        <p:nvSpPr>
          <p:cNvPr id="94228" name="WordArt 20"/>
          <p:cNvSpPr>
            <a:spLocks noChangeArrowheads="1" noChangeShapeType="1" noTextEdit="1"/>
          </p:cNvSpPr>
          <p:nvPr/>
        </p:nvSpPr>
        <p:spPr bwMode="auto">
          <a:xfrm>
            <a:off x="6823075" y="431800"/>
            <a:ext cx="2376488"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ABPSA</a:t>
            </a:r>
          </a:p>
        </p:txBody>
      </p:sp>
      <p:grpSp>
        <p:nvGrpSpPr>
          <p:cNvPr id="94229" name="Group 21"/>
          <p:cNvGrpSpPr>
            <a:grpSpLocks/>
          </p:cNvGrpSpPr>
          <p:nvPr/>
        </p:nvGrpSpPr>
        <p:grpSpPr bwMode="auto">
          <a:xfrm>
            <a:off x="6894513" y="5940425"/>
            <a:ext cx="1260475" cy="344488"/>
            <a:chOff x="4933" y="3969"/>
            <a:chExt cx="794" cy="217"/>
          </a:xfrm>
        </p:grpSpPr>
        <p:graphicFrame>
          <p:nvGraphicFramePr>
            <p:cNvPr id="94230" name="Object 22">
              <a:hlinkClick r:id="rId4" action="ppaction://hlinksldjump"/>
            </p:cNvPr>
            <p:cNvGraphicFramePr>
              <a:graphicFrameLocks noChangeAspect="1"/>
            </p:cNvGraphicFramePr>
            <p:nvPr/>
          </p:nvGraphicFramePr>
          <p:xfrm>
            <a:off x="5432" y="3969"/>
            <a:ext cx="295" cy="217"/>
          </p:xfrm>
          <a:graphic>
            <a:graphicData uri="http://schemas.openxmlformats.org/presentationml/2006/ole">
              <mc:AlternateContent xmlns:mc="http://schemas.openxmlformats.org/markup-compatibility/2006">
                <mc:Choice xmlns:v="urn:schemas-microsoft-com:vml" Requires="v">
                  <p:oleObj spid="_x0000_s94232" name="Imagem de Bitmap" r:id="rId5" imgW="790476" imgH="581106" progId="Paint.Picture">
                    <p:embed/>
                  </p:oleObj>
                </mc:Choice>
                <mc:Fallback>
                  <p:oleObj name="Imagem de Bitmap" r:id="rId5" imgW="790476" imgH="581106" progId="Paint.Picture">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2" y="3969"/>
                          <a:ext cx="295"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4231" name="WordArt 23">
              <a:hlinkClick r:id="rId4" action="ppaction://hlinksldjump"/>
            </p:cNvPr>
            <p:cNvSpPr>
              <a:spLocks noChangeArrowheads="1" noChangeShapeType="1" noTextEdit="1"/>
            </p:cNvSpPr>
            <p:nvPr/>
          </p:nvSpPr>
          <p:spPr bwMode="auto">
            <a:xfrm>
              <a:off x="4933" y="4014"/>
              <a:ext cx="444" cy="1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400" b="1" kern="10" spc="-7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Seguinte</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3"/>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95236" name="Rectangle 4"/>
          <p:cNvSpPr>
            <a:spLocks noChangeArrowheads="1"/>
          </p:cNvSpPr>
          <p:nvPr/>
        </p:nvSpPr>
        <p:spPr bwMode="auto">
          <a:xfrm>
            <a:off x="0" y="2284413"/>
            <a:ext cx="925353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pt-BR"/>
          </a:p>
        </p:txBody>
      </p:sp>
      <p:sp>
        <p:nvSpPr>
          <p:cNvPr id="95246" name="WordArt 14">
            <a:hlinkClick r:id="rId2" action="ppaction://hlinksldjump"/>
          </p:cNvPr>
          <p:cNvSpPr>
            <a:spLocks noChangeArrowheads="1" noChangeShapeType="1" noTextEdit="1"/>
          </p:cNvSpPr>
          <p:nvPr/>
        </p:nvSpPr>
        <p:spPr bwMode="auto">
          <a:xfrm>
            <a:off x="7902575" y="6264275"/>
            <a:ext cx="1116013"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Voltar</a:t>
            </a:r>
          </a:p>
        </p:txBody>
      </p:sp>
      <p:sp>
        <p:nvSpPr>
          <p:cNvPr id="95247" name="WordArt 15">
            <a:hlinkClick r:id="rId3" action="ppaction://hlinksldjump"/>
          </p:cNvPr>
          <p:cNvSpPr>
            <a:spLocks noChangeArrowheads="1" noChangeShapeType="1" noTextEdit="1"/>
          </p:cNvSpPr>
          <p:nvPr/>
        </p:nvSpPr>
        <p:spPr bwMode="auto">
          <a:xfrm>
            <a:off x="4122738" y="3240088"/>
            <a:ext cx="1223962" cy="2159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Resumos</a:t>
            </a:r>
          </a:p>
        </p:txBody>
      </p:sp>
      <p:sp>
        <p:nvSpPr>
          <p:cNvPr id="95248" name="WordArt 16">
            <a:hlinkClick r:id="rId4" action="ppaction://hlinksldjump"/>
          </p:cNvPr>
          <p:cNvSpPr>
            <a:spLocks noChangeArrowheads="1" noChangeShapeType="1" noTextEdit="1"/>
          </p:cNvSpPr>
          <p:nvPr/>
        </p:nvSpPr>
        <p:spPr bwMode="auto">
          <a:xfrm>
            <a:off x="6030913" y="3276600"/>
            <a:ext cx="1765300"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1600" b="1" kern="10" spc="-80">
                <a:ln w="9525">
                  <a:solidFill>
                    <a:srgbClr val="0033CC"/>
                  </a:solidFill>
                  <a:round/>
                  <a:headEnd/>
                  <a:tailEnd/>
                </a:ln>
                <a:solidFill>
                  <a:srgbClr val="2E03B9">
                    <a:alpha val="50000"/>
                  </a:srgbClr>
                </a:solidFill>
                <a:ea typeface="Tahoma" panose="020B0604030504040204" pitchFamily="34" charset="0"/>
                <a:cs typeface="Tahoma" panose="020B0604030504040204" pitchFamily="34" charset="0"/>
              </a:rPr>
              <a:t>Textos Integrais</a:t>
            </a:r>
          </a:p>
        </p:txBody>
      </p:sp>
      <p:sp>
        <p:nvSpPr>
          <p:cNvPr id="95249" name="WordArt 17"/>
          <p:cNvSpPr>
            <a:spLocks noChangeArrowheads="1" noChangeShapeType="1" noTextEdit="1"/>
          </p:cNvSpPr>
          <p:nvPr/>
        </p:nvSpPr>
        <p:spPr bwMode="auto">
          <a:xfrm>
            <a:off x="6462713" y="0"/>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E6E6E6">
                        <a:alpha val="50000"/>
                      </a:srgbClr>
                    </a:gs>
                    <a:gs pos="100000">
                      <a:srgbClr val="E6E6E6"/>
                    </a:gs>
                  </a:gsLst>
                  <a:lin ang="5400000" scaled="1"/>
                </a:gradFill>
                <a:ea typeface="Tahoma" panose="020B0604030504040204" pitchFamily="34" charset="0"/>
                <a:cs typeface="Tahoma" panose="020B0604030504040204" pitchFamily="34" charset="0"/>
              </a:rPr>
              <a:t>Mesas-redonda</a:t>
            </a:r>
          </a:p>
        </p:txBody>
      </p:sp>
      <p:sp>
        <p:nvSpPr>
          <p:cNvPr id="95250" name="WordArt 18"/>
          <p:cNvSpPr>
            <a:spLocks noChangeArrowheads="1" noChangeShapeType="1" noTextEdit="1"/>
          </p:cNvSpPr>
          <p:nvPr/>
        </p:nvSpPr>
        <p:spPr bwMode="auto">
          <a:xfrm>
            <a:off x="6678613" y="144463"/>
            <a:ext cx="2376487" cy="428625"/>
          </a:xfrm>
          <a:prstGeom prst="rect">
            <a:avLst/>
          </a:prstGeom>
          <a:extLst>
            <a:ext uri="{91240B29-F687-4F45-9708-019B960494DF}">
              <a14:hiddenLine xmlns:a14="http://schemas.microsoft.com/office/drawing/2010/main" w="34925">
                <a:solidFill>
                  <a:srgbClr val="0082B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dist"/>
            <a:r>
              <a:rPr lang="pt-BR" sz="2800" b="1" kern="10" spc="-140">
                <a:gradFill rotWithShape="1">
                  <a:gsLst>
                    <a:gs pos="0">
                      <a:srgbClr val="0066CC"/>
                    </a:gs>
                    <a:gs pos="50000">
                      <a:srgbClr val="007FB8">
                        <a:alpha val="50000"/>
                      </a:srgbClr>
                    </a:gs>
                    <a:gs pos="100000">
                      <a:srgbClr val="0066CC"/>
                    </a:gs>
                  </a:gsLst>
                  <a:lin ang="5400000" scaled="1"/>
                </a:gradFill>
                <a:ea typeface="Tahoma" panose="020B0604030504040204" pitchFamily="34" charset="0"/>
                <a:cs typeface="Tahoma" panose="020B0604030504040204" pitchFamily="34" charset="0"/>
              </a:rPr>
              <a:t>Mesas-redonda</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DEFINEDINNAVIGATOR" val="True"/>
  <p:tag name="HOTSPOTTYPE" val="DefinedInNavigator"/>
  <p:tag name="BRANCHTO" val="264"/>
</p:tagLst>
</file>

<file path=ppt/theme/theme1.xml><?xml version="1.0" encoding="utf-8"?>
<a:theme xmlns:a="http://schemas.openxmlformats.org/drawingml/2006/main" name=" Home page do grupo">
  <a:themeElements>
    <a:clrScheme name=" Home page do grupo 1">
      <a:dk1>
        <a:srgbClr val="000000"/>
      </a:dk1>
      <a:lt1>
        <a:srgbClr val="FFFFCC"/>
      </a:lt1>
      <a:dk2>
        <a:srgbClr val="999933"/>
      </a:dk2>
      <a:lt2>
        <a:srgbClr val="808000"/>
      </a:lt2>
      <a:accent1>
        <a:srgbClr val="99CC00"/>
      </a:accent1>
      <a:accent2>
        <a:srgbClr val="800000"/>
      </a:accent2>
      <a:accent3>
        <a:srgbClr val="FFFFE2"/>
      </a:accent3>
      <a:accent4>
        <a:srgbClr val="000000"/>
      </a:accent4>
      <a:accent5>
        <a:srgbClr val="CAE2AA"/>
      </a:accent5>
      <a:accent6>
        <a:srgbClr val="730000"/>
      </a:accent6>
      <a:hlink>
        <a:srgbClr val="CC6600"/>
      </a:hlink>
      <a:folHlink>
        <a:srgbClr val="FFCC66"/>
      </a:folHlink>
    </a:clrScheme>
    <a:fontScheme name=" Home page do grupo">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765175" rtl="0" eaLnBrk="0" fontAlgn="base" latinLnBrk="0" hangingPunct="0">
          <a:lnSpc>
            <a:spcPct val="100000"/>
          </a:lnSpc>
          <a:spcBef>
            <a:spcPct val="0"/>
          </a:spcBef>
          <a:spcAft>
            <a:spcPct val="0"/>
          </a:spcAft>
          <a:buClrTx/>
          <a:buSzTx/>
          <a:buFontTx/>
          <a:buNone/>
          <a:tabLst/>
          <a:defRPr kumimoji="0" lang="en-US" altLang="pt-BR" sz="1200" b="0" i="0" u="none" strike="noStrike" cap="none" normalizeH="0" baseline="0" smtClean="0">
            <a:ln>
              <a:noFill/>
            </a:ln>
            <a:solidFill>
              <a:schemeClr val="tx1"/>
            </a:solidFill>
            <a:effectLst/>
            <a:latin typeface="Tahoma" panose="020B060403050404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765175" rtl="0" eaLnBrk="0" fontAlgn="base" latinLnBrk="0" hangingPunct="0">
          <a:lnSpc>
            <a:spcPct val="100000"/>
          </a:lnSpc>
          <a:spcBef>
            <a:spcPct val="0"/>
          </a:spcBef>
          <a:spcAft>
            <a:spcPct val="0"/>
          </a:spcAft>
          <a:buClrTx/>
          <a:buSzTx/>
          <a:buFontTx/>
          <a:buNone/>
          <a:tabLst/>
          <a:defRPr kumimoji="0" lang="en-US" altLang="pt-BR" sz="1200" b="0" i="0" u="none" strike="noStrike" cap="none" normalizeH="0" baseline="0" smtClean="0">
            <a:ln>
              <a:noFill/>
            </a:ln>
            <a:solidFill>
              <a:schemeClr val="tx1"/>
            </a:solidFill>
            <a:effectLst/>
            <a:latin typeface="Tahoma" panose="020B0604030504040204" pitchFamily="34" charset="0"/>
          </a:defRPr>
        </a:defPPr>
      </a:lstStyle>
    </a:lnDef>
  </a:objectDefaults>
  <a:extraClrSchemeLst>
    <a:extraClrScheme>
      <a:clrScheme name=" Home page do grupo 1">
        <a:dk1>
          <a:srgbClr val="000000"/>
        </a:dk1>
        <a:lt1>
          <a:srgbClr val="FFFFCC"/>
        </a:lt1>
        <a:dk2>
          <a:srgbClr val="999933"/>
        </a:dk2>
        <a:lt2>
          <a:srgbClr val="808000"/>
        </a:lt2>
        <a:accent1>
          <a:srgbClr val="99CC00"/>
        </a:accent1>
        <a:accent2>
          <a:srgbClr val="800000"/>
        </a:accent2>
        <a:accent3>
          <a:srgbClr val="FFFFE2"/>
        </a:accent3>
        <a:accent4>
          <a:srgbClr val="000000"/>
        </a:accent4>
        <a:accent5>
          <a:srgbClr val="CAE2AA"/>
        </a:accent5>
        <a:accent6>
          <a:srgbClr val="730000"/>
        </a:accent6>
        <a:hlink>
          <a:srgbClr val="CC6600"/>
        </a:hlink>
        <a:folHlink>
          <a:srgbClr val="FFCC66"/>
        </a:folHlink>
      </a:clrScheme>
      <a:clrMap bg1="lt1" tx1="dk1" bg2="lt2" tx2="dk2" accent1="accent1" accent2="accent2" accent3="accent3" accent4="accent4" accent5="accent5" accent6="accent6" hlink="hlink" folHlink="folHlink"/>
    </a:extraClrScheme>
    <a:extraClrScheme>
      <a:clrScheme name=" Home page do grupo 2">
        <a:dk1>
          <a:srgbClr val="000000"/>
        </a:dk1>
        <a:lt1>
          <a:srgbClr val="FFFFFF"/>
        </a:lt1>
        <a:dk2>
          <a:srgbClr val="000000"/>
        </a:dk2>
        <a:lt2>
          <a:srgbClr val="777777"/>
        </a:lt2>
        <a:accent1>
          <a:srgbClr val="FFFFCC"/>
        </a:accent1>
        <a:accent2>
          <a:srgbClr val="CC3300"/>
        </a:accent2>
        <a:accent3>
          <a:srgbClr val="FFFFFF"/>
        </a:accent3>
        <a:accent4>
          <a:srgbClr val="000000"/>
        </a:accent4>
        <a:accent5>
          <a:srgbClr val="FFFFE2"/>
        </a:accent5>
        <a:accent6>
          <a:srgbClr val="B92D00"/>
        </a:accent6>
        <a:hlink>
          <a:srgbClr val="CCCC00"/>
        </a:hlink>
        <a:folHlink>
          <a:srgbClr val="B2B2B2"/>
        </a:folHlink>
      </a:clrScheme>
      <a:clrMap bg1="lt1" tx1="dk1" bg2="lt2" tx2="dk2" accent1="accent1" accent2="accent2" accent3="accent3" accent4="accent4" accent5="accent5" accent6="accent6" hlink="hlink" folHlink="folHlink"/>
    </a:extraClrScheme>
    <a:extraClrScheme>
      <a:clrScheme name=" Home page do grupo 3">
        <a:dk1>
          <a:srgbClr val="000000"/>
        </a:dk1>
        <a:lt1>
          <a:srgbClr val="FFFFFF"/>
        </a:lt1>
        <a:dk2>
          <a:srgbClr val="000000"/>
        </a:dk2>
        <a:lt2>
          <a:srgbClr val="696969"/>
        </a:lt2>
        <a:accent1>
          <a:srgbClr val="CBCBCB"/>
        </a:accent1>
        <a:accent2>
          <a:srgbClr val="868686"/>
        </a:accent2>
        <a:accent3>
          <a:srgbClr val="FFFFFF"/>
        </a:accent3>
        <a:accent4>
          <a:srgbClr val="000000"/>
        </a:accent4>
        <a:accent5>
          <a:srgbClr val="E2E2E2"/>
        </a:accent5>
        <a:accent6>
          <a:srgbClr val="797979"/>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 Home page do grupo 4">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0099CC"/>
        </a:folHlink>
      </a:clrScheme>
      <a:clrMap bg1="dk2" tx1="lt1" bg2="dk1" tx2="lt2" accent1="accent1" accent2="accent2" accent3="accent3" accent4="accent4" accent5="accent5" accent6="accent6" hlink="hlink" folHlink="folHlink"/>
    </a:extraClrScheme>
    <a:extraClrScheme>
      <a:clrScheme name=" Home page do grupo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FF3300"/>
        </a:folHlink>
      </a:clrScheme>
      <a:clrMap bg1="dk2" tx1="lt1" bg2="dk1" tx2="lt2" accent1="accent1" accent2="accent2" accent3="accent3" accent4="accent4" accent5="accent5" accent6="accent6" hlink="hlink" folHlink="folHlink"/>
    </a:extraClrScheme>
    <a:extraClrScheme>
      <a:clrScheme name=" Home page do grupo 6">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Home page do grupo 7">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o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Home page do grupo</Template>
  <TotalTime>2110</TotalTime>
  <Words>6931</Words>
  <Application>Microsoft Office PowerPoint</Application>
  <PresentationFormat>Personalizar</PresentationFormat>
  <Paragraphs>973</Paragraphs>
  <Slides>43</Slides>
  <Notes>0</Notes>
  <HiddenSlides>0</HiddenSlides>
  <MMClips>0</MMClips>
  <ScaleCrop>false</ScaleCrop>
  <HeadingPairs>
    <vt:vector size="8" baseType="variant">
      <vt:variant>
        <vt:lpstr>Fontes usadas</vt:lpstr>
      </vt:variant>
      <vt:variant>
        <vt:i4>4</vt:i4>
      </vt:variant>
      <vt:variant>
        <vt:lpstr>Tema</vt:lpstr>
      </vt:variant>
      <vt:variant>
        <vt:i4>1</vt:i4>
      </vt:variant>
      <vt:variant>
        <vt:lpstr>Servidores OLE inseridos</vt:lpstr>
      </vt:variant>
      <vt:variant>
        <vt:i4>2</vt:i4>
      </vt:variant>
      <vt:variant>
        <vt:lpstr>Títulos de slides</vt:lpstr>
      </vt:variant>
      <vt:variant>
        <vt:i4>43</vt:i4>
      </vt:variant>
    </vt:vector>
  </HeadingPairs>
  <TitlesOfParts>
    <vt:vector size="50" baseType="lpstr">
      <vt:lpstr>Times New Roman</vt:lpstr>
      <vt:lpstr>Tahoma</vt:lpstr>
      <vt:lpstr>Arial</vt:lpstr>
      <vt:lpstr>Verdana</vt:lpstr>
      <vt:lpstr> Home page do grupo</vt:lpstr>
      <vt:lpstr>Imagem do Paintbrush</vt:lpstr>
      <vt:lpstr>Foto do Microsoft Photo Editor 3.0</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Claudio</dc:creator>
  <cp:lastModifiedBy>Claudio</cp:lastModifiedBy>
  <cp:revision>83</cp:revision>
  <cp:lastPrinted>1601-01-01T00:00:00Z</cp:lastPrinted>
  <dcterms:created xsi:type="dcterms:W3CDTF">1601-01-01T00:00:00Z</dcterms:created>
  <dcterms:modified xsi:type="dcterms:W3CDTF">2017-04-23T22:47:51Z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3</vt:i4>
  </property>
  <property fmtid="{D5CDD505-2E9C-101B-9397-08002B2CF9AE}" pid="3" name="LCID">
    <vt:i4>1046</vt:i4>
  </property>
</Properties>
</file>