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slideshow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2" r:id="rId5"/>
    <p:sldId id="263" r:id="rId6"/>
    <p:sldId id="264" r:id="rId7"/>
    <p:sldId id="258" r:id="rId8"/>
    <p:sldId id="311" r:id="rId9"/>
    <p:sldId id="259" r:id="rId10"/>
    <p:sldId id="260" r:id="rId11"/>
    <p:sldId id="266" r:id="rId12"/>
    <p:sldId id="268" r:id="rId13"/>
    <p:sldId id="277" r:id="rId14"/>
    <p:sldId id="276" r:id="rId15"/>
    <p:sldId id="275" r:id="rId16"/>
    <p:sldId id="274" r:id="rId17"/>
    <p:sldId id="273" r:id="rId18"/>
    <p:sldId id="272" r:id="rId19"/>
    <p:sldId id="271" r:id="rId20"/>
    <p:sldId id="284" r:id="rId21"/>
    <p:sldId id="270" r:id="rId22"/>
    <p:sldId id="283" r:id="rId23"/>
    <p:sldId id="269" r:id="rId24"/>
    <p:sldId id="261" r:id="rId25"/>
    <p:sldId id="278" r:id="rId26"/>
    <p:sldId id="279" r:id="rId27"/>
    <p:sldId id="280" r:id="rId28"/>
    <p:sldId id="281" r:id="rId29"/>
    <p:sldId id="282" r:id="rId30"/>
    <p:sldId id="267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307" r:id="rId39"/>
    <p:sldId id="306" r:id="rId40"/>
    <p:sldId id="305" r:id="rId41"/>
    <p:sldId id="304" r:id="rId42"/>
    <p:sldId id="310" r:id="rId43"/>
    <p:sldId id="313" r:id="rId44"/>
    <p:sldId id="292" r:id="rId45"/>
    <p:sldId id="312" r:id="rId46"/>
    <p:sldId id="293" r:id="rId47"/>
    <p:sldId id="296" r:id="rId48"/>
    <p:sldId id="297" r:id="rId49"/>
    <p:sldId id="299" r:id="rId50"/>
    <p:sldId id="314" r:id="rId51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édio 2 - Ênfas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2D5ABB26-0587-4C30-8999-92F81FD0307C}" styleName="Nenhum Estilo, Nenhuma Grade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75" autoAdjust="0"/>
    <p:restoredTop sz="94677" autoAdjust="0"/>
  </p:normalViewPr>
  <p:slideViewPr>
    <p:cSldViewPr>
      <p:cViewPr varScale="1">
        <p:scale>
          <a:sx n="42" d="100"/>
          <a:sy n="42" d="100"/>
        </p:scale>
        <p:origin x="-61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3213C1-1144-45F1-8FD4-24EDD76622CE}" type="datetimeFigureOut">
              <a:rPr lang="pt-BR" smtClean="0"/>
              <a:pPr/>
              <a:t>24/5/2011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2457BF-45EF-4BE9-8712-E9C89EE6EF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3213C1-1144-45F1-8FD4-24EDD76622CE}" type="datetimeFigureOut">
              <a:rPr lang="pt-BR" smtClean="0"/>
              <a:pPr/>
              <a:t>24/5/2011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2457BF-45EF-4BE9-8712-E9C89EE6EF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3213C1-1144-45F1-8FD4-24EDD76622CE}" type="datetimeFigureOut">
              <a:rPr lang="pt-BR" smtClean="0"/>
              <a:pPr/>
              <a:t>24/5/2011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2457BF-45EF-4BE9-8712-E9C89EE6EF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3213C1-1144-45F1-8FD4-24EDD76622CE}" type="datetimeFigureOut">
              <a:rPr lang="pt-BR" smtClean="0"/>
              <a:pPr/>
              <a:t>24/5/2011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2457BF-45EF-4BE9-8712-E9C89EE6EF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3213C1-1144-45F1-8FD4-24EDD76622CE}" type="datetimeFigureOut">
              <a:rPr lang="pt-BR" smtClean="0"/>
              <a:pPr/>
              <a:t>24/5/2011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2457BF-45EF-4BE9-8712-E9C89EE6EF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3213C1-1144-45F1-8FD4-24EDD76622CE}" type="datetimeFigureOut">
              <a:rPr lang="pt-BR" smtClean="0"/>
              <a:pPr/>
              <a:t>24/5/2011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2457BF-45EF-4BE9-8712-E9C89EE6EF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3213C1-1144-45F1-8FD4-24EDD76622CE}" type="datetimeFigureOut">
              <a:rPr lang="pt-BR" smtClean="0"/>
              <a:pPr/>
              <a:t>24/5/2011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2457BF-45EF-4BE9-8712-E9C89EE6EF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3213C1-1144-45F1-8FD4-24EDD76622CE}" type="datetimeFigureOut">
              <a:rPr lang="pt-BR" smtClean="0"/>
              <a:pPr/>
              <a:t>24/5/2011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2457BF-45EF-4BE9-8712-E9C89EE6EF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3213C1-1144-45F1-8FD4-24EDD76622CE}" type="datetimeFigureOut">
              <a:rPr lang="pt-BR" smtClean="0"/>
              <a:pPr/>
              <a:t>24/5/2011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2457BF-45EF-4BE9-8712-E9C89EE6EF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B3213C1-1144-45F1-8FD4-24EDD76622CE}" type="datetimeFigureOut">
              <a:rPr lang="pt-BR" smtClean="0"/>
              <a:pPr/>
              <a:t>24/5/2011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32457BF-45EF-4BE9-8712-E9C89EE6EFC9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5.jpeg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slide" Target="../slides/slide9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" Target="../slides/slide7.xml"/><Relationship Id="rId10" Type="http://schemas.openxmlformats.org/officeDocument/2006/relationships/slideLayout" Target="../slideLayouts/slideLayout10.xml"/><Relationship Id="rId19" Type="http://schemas.openxmlformats.org/officeDocument/2006/relationships/slide" Target="../slides/slide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67">
            <a:hlinkClick r:id="rId13" action="ppaction://hlinksldjump"/>
          </p:cNvPr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2844800"/>
            <a:ext cx="2514600" cy="612775"/>
          </a:xfrm>
          <a:prstGeom prst="rect">
            <a:avLst/>
          </a:prstGeom>
          <a:solidFill>
            <a:schemeClr val="bg1">
              <a:alpha val="0"/>
            </a:schemeClr>
          </a:solidFill>
          <a:ln w="9525">
            <a:noFill/>
            <a:miter lim="800000"/>
            <a:headEnd/>
            <a:tailEnd/>
          </a:ln>
        </p:spPr>
      </p:pic>
      <p:pic>
        <p:nvPicPr>
          <p:cNvPr id="9" name="Picture 68">
            <a:hlinkClick r:id="rId15" action="ppaction://hlinksldjump"/>
          </p:cNvPr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3600450"/>
            <a:ext cx="2514600" cy="627063"/>
          </a:xfrm>
          <a:prstGeom prst="rect">
            <a:avLst/>
          </a:prstGeom>
          <a:noFill/>
        </p:spPr>
      </p:pic>
      <p:pic>
        <p:nvPicPr>
          <p:cNvPr id="10" name="Picture 69">
            <a:hlinkClick r:id="rId17" action="ppaction://hlinksldjump"/>
          </p:cNvPr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4318000"/>
            <a:ext cx="2514600" cy="617538"/>
          </a:xfrm>
          <a:prstGeom prst="rect">
            <a:avLst/>
          </a:prstGeom>
          <a:noFill/>
        </p:spPr>
      </p:pic>
      <p:pic>
        <p:nvPicPr>
          <p:cNvPr id="11" name="Picture 70">
            <a:hlinkClick r:id="rId19" action="ppaction://hlinksldjump"/>
          </p:cNvPr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0" y="5037138"/>
            <a:ext cx="2514600" cy="608012"/>
          </a:xfrm>
          <a:prstGeom prst="rect">
            <a:avLst/>
          </a:prstGeom>
          <a:noFill/>
        </p:spPr>
      </p:pic>
      <p:sp>
        <p:nvSpPr>
          <p:cNvPr id="13" name="Freeform 81"/>
          <p:cNvSpPr>
            <a:spLocks/>
          </p:cNvSpPr>
          <p:nvPr userDrawn="1"/>
        </p:nvSpPr>
        <p:spPr bwMode="auto">
          <a:xfrm>
            <a:off x="2674938" y="2860675"/>
            <a:ext cx="1136650" cy="1135063"/>
          </a:xfrm>
          <a:custGeom>
            <a:avLst/>
            <a:gdLst/>
            <a:ahLst/>
            <a:cxnLst>
              <a:cxn ang="0">
                <a:pos x="1181" y="172"/>
              </a:cxn>
              <a:cxn ang="0">
                <a:pos x="1096" y="108"/>
              </a:cxn>
              <a:cxn ang="0">
                <a:pos x="1001" y="58"/>
              </a:cxn>
              <a:cxn ang="0">
                <a:pos x="899" y="23"/>
              </a:cxn>
              <a:cxn ang="0">
                <a:pos x="791" y="3"/>
              </a:cxn>
              <a:cxn ang="0">
                <a:pos x="693" y="0"/>
              </a:cxn>
              <a:cxn ang="0">
                <a:pos x="627" y="4"/>
              </a:cxn>
              <a:cxn ang="0">
                <a:pos x="563" y="15"/>
              </a:cxn>
              <a:cxn ang="0">
                <a:pos x="501" y="33"/>
              </a:cxn>
              <a:cxn ang="0">
                <a:pos x="441" y="53"/>
              </a:cxn>
              <a:cxn ang="0">
                <a:pos x="384" y="80"/>
              </a:cxn>
              <a:cxn ang="0">
                <a:pos x="322" y="117"/>
              </a:cxn>
              <a:cxn ang="0">
                <a:pos x="263" y="160"/>
              </a:cxn>
              <a:cxn ang="0">
                <a:pos x="211" y="208"/>
              </a:cxn>
              <a:cxn ang="0">
                <a:pos x="162" y="261"/>
              </a:cxn>
              <a:cxn ang="0">
                <a:pos x="119" y="319"/>
              </a:cxn>
              <a:cxn ang="0">
                <a:pos x="82" y="381"/>
              </a:cxn>
              <a:cxn ang="0">
                <a:pos x="52" y="448"/>
              </a:cxn>
              <a:cxn ang="0">
                <a:pos x="27" y="516"/>
              </a:cxn>
              <a:cxn ang="0">
                <a:pos x="11" y="588"/>
              </a:cxn>
              <a:cxn ang="0">
                <a:pos x="1" y="664"/>
              </a:cxn>
              <a:cxn ang="0">
                <a:pos x="0" y="741"/>
              </a:cxn>
              <a:cxn ang="0">
                <a:pos x="6" y="817"/>
              </a:cxn>
              <a:cxn ang="0">
                <a:pos x="21" y="892"/>
              </a:cxn>
              <a:cxn ang="0">
                <a:pos x="43" y="963"/>
              </a:cxn>
              <a:cxn ang="0">
                <a:pos x="72" y="1030"/>
              </a:cxn>
              <a:cxn ang="0">
                <a:pos x="108" y="1094"/>
              </a:cxn>
              <a:cxn ang="0">
                <a:pos x="149" y="1154"/>
              </a:cxn>
              <a:cxn ang="0">
                <a:pos x="197" y="1209"/>
              </a:cxn>
              <a:cxn ang="0">
                <a:pos x="250" y="1258"/>
              </a:cxn>
              <a:cxn ang="0">
                <a:pos x="307" y="1303"/>
              </a:cxn>
              <a:cxn ang="0">
                <a:pos x="369" y="1341"/>
              </a:cxn>
              <a:cxn ang="0">
                <a:pos x="465" y="1386"/>
              </a:cxn>
              <a:cxn ang="0">
                <a:pos x="525" y="1405"/>
              </a:cxn>
              <a:cxn ang="0">
                <a:pos x="586" y="1419"/>
              </a:cxn>
              <a:cxn ang="0">
                <a:pos x="650" y="1428"/>
              </a:cxn>
              <a:cxn ang="0">
                <a:pos x="715" y="1430"/>
              </a:cxn>
              <a:cxn ang="0">
                <a:pos x="829" y="1422"/>
              </a:cxn>
              <a:cxn ang="0">
                <a:pos x="937" y="1396"/>
              </a:cxn>
              <a:cxn ang="0">
                <a:pos x="1037" y="1354"/>
              </a:cxn>
              <a:cxn ang="0">
                <a:pos x="1130" y="1298"/>
              </a:cxn>
              <a:cxn ang="0">
                <a:pos x="1212" y="1230"/>
              </a:cxn>
              <a:cxn ang="0">
                <a:pos x="1280" y="1154"/>
              </a:cxn>
              <a:cxn ang="0">
                <a:pos x="1336" y="1072"/>
              </a:cxn>
              <a:cxn ang="0">
                <a:pos x="1380" y="982"/>
              </a:cxn>
              <a:cxn ang="0">
                <a:pos x="1410" y="887"/>
              </a:cxn>
              <a:cxn ang="0">
                <a:pos x="1427" y="785"/>
              </a:cxn>
              <a:cxn ang="0">
                <a:pos x="1430" y="679"/>
              </a:cxn>
              <a:cxn ang="0">
                <a:pos x="1418" y="575"/>
              </a:cxn>
              <a:cxn ang="0">
                <a:pos x="1389" y="476"/>
              </a:cxn>
              <a:cxn ang="0">
                <a:pos x="1349" y="383"/>
              </a:cxn>
              <a:cxn ang="0">
                <a:pos x="1296" y="297"/>
              </a:cxn>
              <a:cxn ang="0">
                <a:pos x="1233" y="220"/>
              </a:cxn>
            </a:cxnLst>
            <a:rect l="0" t="0" r="r" b="b"/>
            <a:pathLst>
              <a:path w="1431" h="1430">
                <a:moveTo>
                  <a:pt x="1233" y="220"/>
                </a:moveTo>
                <a:lnTo>
                  <a:pt x="1207" y="195"/>
                </a:lnTo>
                <a:lnTo>
                  <a:pt x="1181" y="172"/>
                </a:lnTo>
                <a:lnTo>
                  <a:pt x="1153" y="149"/>
                </a:lnTo>
                <a:lnTo>
                  <a:pt x="1125" y="128"/>
                </a:lnTo>
                <a:lnTo>
                  <a:pt x="1096" y="108"/>
                </a:lnTo>
                <a:lnTo>
                  <a:pt x="1065" y="90"/>
                </a:lnTo>
                <a:lnTo>
                  <a:pt x="1033" y="74"/>
                </a:lnTo>
                <a:lnTo>
                  <a:pt x="1001" y="58"/>
                </a:lnTo>
                <a:lnTo>
                  <a:pt x="968" y="45"/>
                </a:lnTo>
                <a:lnTo>
                  <a:pt x="934" y="34"/>
                </a:lnTo>
                <a:lnTo>
                  <a:pt x="899" y="23"/>
                </a:lnTo>
                <a:lnTo>
                  <a:pt x="863" y="14"/>
                </a:lnTo>
                <a:lnTo>
                  <a:pt x="828" y="8"/>
                </a:lnTo>
                <a:lnTo>
                  <a:pt x="791" y="3"/>
                </a:lnTo>
                <a:lnTo>
                  <a:pt x="753" y="1"/>
                </a:lnTo>
                <a:lnTo>
                  <a:pt x="715" y="0"/>
                </a:lnTo>
                <a:lnTo>
                  <a:pt x="693" y="0"/>
                </a:lnTo>
                <a:lnTo>
                  <a:pt x="671" y="1"/>
                </a:lnTo>
                <a:lnTo>
                  <a:pt x="649" y="2"/>
                </a:lnTo>
                <a:lnTo>
                  <a:pt x="627" y="4"/>
                </a:lnTo>
                <a:lnTo>
                  <a:pt x="605" y="8"/>
                </a:lnTo>
                <a:lnTo>
                  <a:pt x="584" y="12"/>
                </a:lnTo>
                <a:lnTo>
                  <a:pt x="563" y="15"/>
                </a:lnTo>
                <a:lnTo>
                  <a:pt x="542" y="20"/>
                </a:lnTo>
                <a:lnTo>
                  <a:pt x="522" y="26"/>
                </a:lnTo>
                <a:lnTo>
                  <a:pt x="501" y="33"/>
                </a:lnTo>
                <a:lnTo>
                  <a:pt x="481" y="39"/>
                </a:lnTo>
                <a:lnTo>
                  <a:pt x="460" y="46"/>
                </a:lnTo>
                <a:lnTo>
                  <a:pt x="441" y="53"/>
                </a:lnTo>
                <a:lnTo>
                  <a:pt x="421" y="62"/>
                </a:lnTo>
                <a:lnTo>
                  <a:pt x="403" y="72"/>
                </a:lnTo>
                <a:lnTo>
                  <a:pt x="384" y="80"/>
                </a:lnTo>
                <a:lnTo>
                  <a:pt x="362" y="93"/>
                </a:lnTo>
                <a:lnTo>
                  <a:pt x="342" y="105"/>
                </a:lnTo>
                <a:lnTo>
                  <a:pt x="322" y="117"/>
                </a:lnTo>
                <a:lnTo>
                  <a:pt x="301" y="131"/>
                </a:lnTo>
                <a:lnTo>
                  <a:pt x="283" y="145"/>
                </a:lnTo>
                <a:lnTo>
                  <a:pt x="263" y="160"/>
                </a:lnTo>
                <a:lnTo>
                  <a:pt x="245" y="176"/>
                </a:lnTo>
                <a:lnTo>
                  <a:pt x="228" y="192"/>
                </a:lnTo>
                <a:lnTo>
                  <a:pt x="211" y="208"/>
                </a:lnTo>
                <a:lnTo>
                  <a:pt x="194" y="225"/>
                </a:lnTo>
                <a:lnTo>
                  <a:pt x="178" y="243"/>
                </a:lnTo>
                <a:lnTo>
                  <a:pt x="162" y="261"/>
                </a:lnTo>
                <a:lnTo>
                  <a:pt x="147" y="280"/>
                </a:lnTo>
                <a:lnTo>
                  <a:pt x="132" y="299"/>
                </a:lnTo>
                <a:lnTo>
                  <a:pt x="119" y="319"/>
                </a:lnTo>
                <a:lnTo>
                  <a:pt x="107" y="340"/>
                </a:lnTo>
                <a:lnTo>
                  <a:pt x="93" y="359"/>
                </a:lnTo>
                <a:lnTo>
                  <a:pt x="82" y="381"/>
                </a:lnTo>
                <a:lnTo>
                  <a:pt x="71" y="402"/>
                </a:lnTo>
                <a:lnTo>
                  <a:pt x="61" y="424"/>
                </a:lnTo>
                <a:lnTo>
                  <a:pt x="52" y="448"/>
                </a:lnTo>
                <a:lnTo>
                  <a:pt x="43" y="470"/>
                </a:lnTo>
                <a:lnTo>
                  <a:pt x="34" y="493"/>
                </a:lnTo>
                <a:lnTo>
                  <a:pt x="27" y="516"/>
                </a:lnTo>
                <a:lnTo>
                  <a:pt x="21" y="541"/>
                </a:lnTo>
                <a:lnTo>
                  <a:pt x="15" y="564"/>
                </a:lnTo>
                <a:lnTo>
                  <a:pt x="11" y="588"/>
                </a:lnTo>
                <a:lnTo>
                  <a:pt x="6" y="614"/>
                </a:lnTo>
                <a:lnTo>
                  <a:pt x="4" y="638"/>
                </a:lnTo>
                <a:lnTo>
                  <a:pt x="1" y="664"/>
                </a:lnTo>
                <a:lnTo>
                  <a:pt x="0" y="690"/>
                </a:lnTo>
                <a:lnTo>
                  <a:pt x="0" y="716"/>
                </a:lnTo>
                <a:lnTo>
                  <a:pt x="0" y="741"/>
                </a:lnTo>
                <a:lnTo>
                  <a:pt x="1" y="767"/>
                </a:lnTo>
                <a:lnTo>
                  <a:pt x="4" y="793"/>
                </a:lnTo>
                <a:lnTo>
                  <a:pt x="6" y="817"/>
                </a:lnTo>
                <a:lnTo>
                  <a:pt x="11" y="843"/>
                </a:lnTo>
                <a:lnTo>
                  <a:pt x="16" y="867"/>
                </a:lnTo>
                <a:lnTo>
                  <a:pt x="21" y="892"/>
                </a:lnTo>
                <a:lnTo>
                  <a:pt x="28" y="915"/>
                </a:lnTo>
                <a:lnTo>
                  <a:pt x="36" y="940"/>
                </a:lnTo>
                <a:lnTo>
                  <a:pt x="43" y="963"/>
                </a:lnTo>
                <a:lnTo>
                  <a:pt x="53" y="985"/>
                </a:lnTo>
                <a:lnTo>
                  <a:pt x="63" y="1008"/>
                </a:lnTo>
                <a:lnTo>
                  <a:pt x="72" y="1030"/>
                </a:lnTo>
                <a:lnTo>
                  <a:pt x="83" y="1052"/>
                </a:lnTo>
                <a:lnTo>
                  <a:pt x="96" y="1073"/>
                </a:lnTo>
                <a:lnTo>
                  <a:pt x="108" y="1094"/>
                </a:lnTo>
                <a:lnTo>
                  <a:pt x="121" y="1115"/>
                </a:lnTo>
                <a:lnTo>
                  <a:pt x="135" y="1134"/>
                </a:lnTo>
                <a:lnTo>
                  <a:pt x="149" y="1154"/>
                </a:lnTo>
                <a:lnTo>
                  <a:pt x="165" y="1172"/>
                </a:lnTo>
                <a:lnTo>
                  <a:pt x="180" y="1190"/>
                </a:lnTo>
                <a:lnTo>
                  <a:pt x="197" y="1209"/>
                </a:lnTo>
                <a:lnTo>
                  <a:pt x="214" y="1226"/>
                </a:lnTo>
                <a:lnTo>
                  <a:pt x="231" y="1242"/>
                </a:lnTo>
                <a:lnTo>
                  <a:pt x="250" y="1258"/>
                </a:lnTo>
                <a:lnTo>
                  <a:pt x="268" y="1274"/>
                </a:lnTo>
                <a:lnTo>
                  <a:pt x="288" y="1288"/>
                </a:lnTo>
                <a:lnTo>
                  <a:pt x="307" y="1303"/>
                </a:lnTo>
                <a:lnTo>
                  <a:pt x="327" y="1317"/>
                </a:lnTo>
                <a:lnTo>
                  <a:pt x="348" y="1329"/>
                </a:lnTo>
                <a:lnTo>
                  <a:pt x="369" y="1341"/>
                </a:lnTo>
                <a:lnTo>
                  <a:pt x="391" y="1353"/>
                </a:lnTo>
                <a:lnTo>
                  <a:pt x="427" y="1370"/>
                </a:lnTo>
                <a:lnTo>
                  <a:pt x="465" y="1386"/>
                </a:lnTo>
                <a:lnTo>
                  <a:pt x="485" y="1392"/>
                </a:lnTo>
                <a:lnTo>
                  <a:pt x="506" y="1400"/>
                </a:lnTo>
                <a:lnTo>
                  <a:pt x="525" y="1405"/>
                </a:lnTo>
                <a:lnTo>
                  <a:pt x="546" y="1411"/>
                </a:lnTo>
                <a:lnTo>
                  <a:pt x="566" y="1414"/>
                </a:lnTo>
                <a:lnTo>
                  <a:pt x="586" y="1419"/>
                </a:lnTo>
                <a:lnTo>
                  <a:pt x="607" y="1423"/>
                </a:lnTo>
                <a:lnTo>
                  <a:pt x="629" y="1425"/>
                </a:lnTo>
                <a:lnTo>
                  <a:pt x="650" y="1428"/>
                </a:lnTo>
                <a:lnTo>
                  <a:pt x="672" y="1429"/>
                </a:lnTo>
                <a:lnTo>
                  <a:pt x="693" y="1430"/>
                </a:lnTo>
                <a:lnTo>
                  <a:pt x="715" y="1430"/>
                </a:lnTo>
                <a:lnTo>
                  <a:pt x="754" y="1429"/>
                </a:lnTo>
                <a:lnTo>
                  <a:pt x="792" y="1427"/>
                </a:lnTo>
                <a:lnTo>
                  <a:pt x="829" y="1422"/>
                </a:lnTo>
                <a:lnTo>
                  <a:pt x="866" y="1414"/>
                </a:lnTo>
                <a:lnTo>
                  <a:pt x="901" y="1406"/>
                </a:lnTo>
                <a:lnTo>
                  <a:pt x="937" y="1396"/>
                </a:lnTo>
                <a:lnTo>
                  <a:pt x="971" y="1384"/>
                </a:lnTo>
                <a:lnTo>
                  <a:pt x="1005" y="1369"/>
                </a:lnTo>
                <a:lnTo>
                  <a:pt x="1037" y="1354"/>
                </a:lnTo>
                <a:lnTo>
                  <a:pt x="1069" y="1337"/>
                </a:lnTo>
                <a:lnTo>
                  <a:pt x="1099" y="1319"/>
                </a:lnTo>
                <a:lnTo>
                  <a:pt x="1130" y="1298"/>
                </a:lnTo>
                <a:lnTo>
                  <a:pt x="1158" y="1277"/>
                </a:lnTo>
                <a:lnTo>
                  <a:pt x="1186" y="1254"/>
                </a:lnTo>
                <a:lnTo>
                  <a:pt x="1212" y="1230"/>
                </a:lnTo>
                <a:lnTo>
                  <a:pt x="1238" y="1204"/>
                </a:lnTo>
                <a:lnTo>
                  <a:pt x="1260" y="1179"/>
                </a:lnTo>
                <a:lnTo>
                  <a:pt x="1280" y="1154"/>
                </a:lnTo>
                <a:lnTo>
                  <a:pt x="1300" y="1128"/>
                </a:lnTo>
                <a:lnTo>
                  <a:pt x="1318" y="1100"/>
                </a:lnTo>
                <a:lnTo>
                  <a:pt x="1336" y="1072"/>
                </a:lnTo>
                <a:lnTo>
                  <a:pt x="1351" y="1044"/>
                </a:lnTo>
                <a:lnTo>
                  <a:pt x="1366" y="1013"/>
                </a:lnTo>
                <a:lnTo>
                  <a:pt x="1380" y="982"/>
                </a:lnTo>
                <a:lnTo>
                  <a:pt x="1391" y="952"/>
                </a:lnTo>
                <a:lnTo>
                  <a:pt x="1402" y="919"/>
                </a:lnTo>
                <a:lnTo>
                  <a:pt x="1410" y="887"/>
                </a:lnTo>
                <a:lnTo>
                  <a:pt x="1418" y="854"/>
                </a:lnTo>
                <a:lnTo>
                  <a:pt x="1424" y="820"/>
                </a:lnTo>
                <a:lnTo>
                  <a:pt x="1427" y="785"/>
                </a:lnTo>
                <a:lnTo>
                  <a:pt x="1430" y="750"/>
                </a:lnTo>
                <a:lnTo>
                  <a:pt x="1431" y="716"/>
                </a:lnTo>
                <a:lnTo>
                  <a:pt x="1430" y="679"/>
                </a:lnTo>
                <a:lnTo>
                  <a:pt x="1427" y="643"/>
                </a:lnTo>
                <a:lnTo>
                  <a:pt x="1424" y="609"/>
                </a:lnTo>
                <a:lnTo>
                  <a:pt x="1418" y="575"/>
                </a:lnTo>
                <a:lnTo>
                  <a:pt x="1410" y="541"/>
                </a:lnTo>
                <a:lnTo>
                  <a:pt x="1400" y="507"/>
                </a:lnTo>
                <a:lnTo>
                  <a:pt x="1389" y="476"/>
                </a:lnTo>
                <a:lnTo>
                  <a:pt x="1377" y="444"/>
                </a:lnTo>
                <a:lnTo>
                  <a:pt x="1364" y="413"/>
                </a:lnTo>
                <a:lnTo>
                  <a:pt x="1349" y="383"/>
                </a:lnTo>
                <a:lnTo>
                  <a:pt x="1333" y="353"/>
                </a:lnTo>
                <a:lnTo>
                  <a:pt x="1315" y="325"/>
                </a:lnTo>
                <a:lnTo>
                  <a:pt x="1296" y="297"/>
                </a:lnTo>
                <a:lnTo>
                  <a:pt x="1277" y="271"/>
                </a:lnTo>
                <a:lnTo>
                  <a:pt x="1255" y="246"/>
                </a:lnTo>
                <a:lnTo>
                  <a:pt x="1233" y="220"/>
                </a:lnTo>
                <a:close/>
              </a:path>
            </a:pathLst>
          </a:custGeom>
          <a:solidFill>
            <a:srgbClr val="F5F5F5"/>
          </a:solidFill>
          <a:ln w="9525">
            <a:noFill/>
            <a:round/>
            <a:headEnd/>
            <a:tailEnd/>
          </a:ln>
        </p:spPr>
        <p:txBody>
          <a:bodyPr/>
          <a:lstStyle/>
          <a:p>
            <a:endParaRPr lang="pt-BR"/>
          </a:p>
        </p:txBody>
      </p:sp>
      <p:grpSp>
        <p:nvGrpSpPr>
          <p:cNvPr id="14" name="Group 86"/>
          <p:cNvGrpSpPr>
            <a:grpSpLocks/>
          </p:cNvGrpSpPr>
          <p:nvPr userDrawn="1"/>
        </p:nvGrpSpPr>
        <p:grpSpPr bwMode="auto">
          <a:xfrm>
            <a:off x="2979738" y="481014"/>
            <a:ext cx="6151562" cy="6059488"/>
            <a:chOff x="1877" y="303"/>
            <a:chExt cx="3875" cy="3817"/>
          </a:xfrm>
        </p:grpSpPr>
        <p:sp>
          <p:nvSpPr>
            <p:cNvPr id="15" name="Freeform 76"/>
            <p:cNvSpPr>
              <a:spLocks/>
            </p:cNvSpPr>
            <p:nvPr userDrawn="1"/>
          </p:nvSpPr>
          <p:spPr bwMode="auto">
            <a:xfrm>
              <a:off x="1880" y="2404"/>
              <a:ext cx="1549" cy="1591"/>
            </a:xfrm>
            <a:custGeom>
              <a:avLst/>
              <a:gdLst/>
              <a:ahLst/>
              <a:cxnLst>
                <a:cxn ang="0">
                  <a:pos x="2954" y="2275"/>
                </a:cxn>
                <a:cxn ang="0">
                  <a:pos x="2749" y="2214"/>
                </a:cxn>
                <a:cxn ang="0">
                  <a:pos x="2549" y="2138"/>
                </a:cxn>
                <a:cxn ang="0">
                  <a:pos x="2358" y="2048"/>
                </a:cxn>
                <a:cxn ang="0">
                  <a:pos x="2175" y="1945"/>
                </a:cxn>
                <a:cxn ang="0">
                  <a:pos x="2001" y="1829"/>
                </a:cxn>
                <a:cxn ang="0">
                  <a:pos x="1836" y="1700"/>
                </a:cxn>
                <a:cxn ang="0">
                  <a:pos x="1680" y="1560"/>
                </a:cxn>
                <a:cxn ang="0">
                  <a:pos x="1535" y="1410"/>
                </a:cxn>
                <a:cxn ang="0">
                  <a:pos x="1401" y="1250"/>
                </a:cxn>
                <a:cxn ang="0">
                  <a:pos x="1279" y="1079"/>
                </a:cxn>
                <a:cxn ang="0">
                  <a:pos x="1170" y="901"/>
                </a:cxn>
                <a:cxn ang="0">
                  <a:pos x="1073" y="712"/>
                </a:cxn>
                <a:cxn ang="0">
                  <a:pos x="990" y="518"/>
                </a:cxn>
                <a:cxn ang="0">
                  <a:pos x="921" y="316"/>
                </a:cxn>
                <a:cxn ang="0">
                  <a:pos x="867" y="106"/>
                </a:cxn>
                <a:cxn ang="0">
                  <a:pos x="821" y="26"/>
                </a:cxn>
                <a:cxn ang="0">
                  <a:pos x="767" y="73"/>
                </a:cxn>
                <a:cxn ang="0">
                  <a:pos x="708" y="115"/>
                </a:cxn>
                <a:cxn ang="0">
                  <a:pos x="646" y="150"/>
                </a:cxn>
                <a:cxn ang="0">
                  <a:pos x="580" y="180"/>
                </a:cxn>
                <a:cxn ang="0">
                  <a:pos x="510" y="202"/>
                </a:cxn>
                <a:cxn ang="0">
                  <a:pos x="438" y="218"/>
                </a:cxn>
                <a:cxn ang="0">
                  <a:pos x="363" y="225"/>
                </a:cxn>
                <a:cxn ang="0">
                  <a:pos x="302" y="226"/>
                </a:cxn>
                <a:cxn ang="0">
                  <a:pos x="259" y="224"/>
                </a:cxn>
                <a:cxn ang="0">
                  <a:pos x="216" y="219"/>
                </a:cxn>
                <a:cxn ang="0">
                  <a:pos x="175" y="210"/>
                </a:cxn>
                <a:cxn ang="0">
                  <a:pos x="134" y="201"/>
                </a:cxn>
                <a:cxn ang="0">
                  <a:pos x="94" y="188"/>
                </a:cxn>
                <a:cxn ang="0">
                  <a:pos x="36" y="166"/>
                </a:cxn>
                <a:cxn ang="0">
                  <a:pos x="28" y="294"/>
                </a:cxn>
                <a:cxn ang="0">
                  <a:pos x="102" y="579"/>
                </a:cxn>
                <a:cxn ang="0">
                  <a:pos x="198" y="854"/>
                </a:cxn>
                <a:cxn ang="0">
                  <a:pos x="314" y="1119"/>
                </a:cxn>
                <a:cxn ang="0">
                  <a:pos x="449" y="1373"/>
                </a:cxn>
                <a:cxn ang="0">
                  <a:pos x="603" y="1614"/>
                </a:cxn>
                <a:cxn ang="0">
                  <a:pos x="774" y="1843"/>
                </a:cxn>
                <a:cxn ang="0">
                  <a:pos x="963" y="2057"/>
                </a:cxn>
                <a:cxn ang="0">
                  <a:pos x="1166" y="2258"/>
                </a:cxn>
                <a:cxn ang="0">
                  <a:pos x="1384" y="2442"/>
                </a:cxn>
                <a:cxn ang="0">
                  <a:pos x="1617" y="2608"/>
                </a:cxn>
                <a:cxn ang="0">
                  <a:pos x="1861" y="2757"/>
                </a:cxn>
                <a:cxn ang="0">
                  <a:pos x="2118" y="2887"/>
                </a:cxn>
                <a:cxn ang="0">
                  <a:pos x="2386" y="2999"/>
                </a:cxn>
                <a:cxn ang="0">
                  <a:pos x="2664" y="3088"/>
                </a:cxn>
                <a:cxn ang="0">
                  <a:pos x="2951" y="3156"/>
                </a:cxn>
                <a:cxn ang="0">
                  <a:pos x="3078" y="3159"/>
                </a:cxn>
                <a:cxn ang="0">
                  <a:pos x="3041" y="3108"/>
                </a:cxn>
                <a:cxn ang="0">
                  <a:pos x="3011" y="3055"/>
                </a:cxn>
                <a:cxn ang="0">
                  <a:pos x="2983" y="2999"/>
                </a:cxn>
                <a:cxn ang="0">
                  <a:pos x="2961" y="2940"/>
                </a:cxn>
                <a:cxn ang="0">
                  <a:pos x="2943" y="2879"/>
                </a:cxn>
                <a:cxn ang="0">
                  <a:pos x="2932" y="2815"/>
                </a:cxn>
                <a:cxn ang="0">
                  <a:pos x="2926" y="2750"/>
                </a:cxn>
                <a:cxn ang="0">
                  <a:pos x="2926" y="2688"/>
                </a:cxn>
                <a:cxn ang="0">
                  <a:pos x="2930" y="2630"/>
                </a:cxn>
                <a:cxn ang="0">
                  <a:pos x="2940" y="2575"/>
                </a:cxn>
                <a:cxn ang="0">
                  <a:pos x="2952" y="2521"/>
                </a:cxn>
                <a:cxn ang="0">
                  <a:pos x="2970" y="2469"/>
                </a:cxn>
                <a:cxn ang="0">
                  <a:pos x="2991" y="2417"/>
                </a:cxn>
                <a:cxn ang="0">
                  <a:pos x="3016" y="2369"/>
                </a:cxn>
                <a:cxn ang="0">
                  <a:pos x="3044" y="2323"/>
                </a:cxn>
              </a:cxnLst>
              <a:rect l="0" t="0" r="r" b="b"/>
              <a:pathLst>
                <a:path w="3098" h="3182">
                  <a:moveTo>
                    <a:pt x="3058" y="2301"/>
                  </a:moveTo>
                  <a:lnTo>
                    <a:pt x="2954" y="2275"/>
                  </a:lnTo>
                  <a:lnTo>
                    <a:pt x="2850" y="2247"/>
                  </a:lnTo>
                  <a:lnTo>
                    <a:pt x="2749" y="2214"/>
                  </a:lnTo>
                  <a:lnTo>
                    <a:pt x="2648" y="2177"/>
                  </a:lnTo>
                  <a:lnTo>
                    <a:pt x="2549" y="2138"/>
                  </a:lnTo>
                  <a:lnTo>
                    <a:pt x="2454" y="2094"/>
                  </a:lnTo>
                  <a:lnTo>
                    <a:pt x="2358" y="2048"/>
                  </a:lnTo>
                  <a:lnTo>
                    <a:pt x="2265" y="1997"/>
                  </a:lnTo>
                  <a:lnTo>
                    <a:pt x="2175" y="1945"/>
                  </a:lnTo>
                  <a:lnTo>
                    <a:pt x="2087" y="1888"/>
                  </a:lnTo>
                  <a:lnTo>
                    <a:pt x="2001" y="1829"/>
                  </a:lnTo>
                  <a:lnTo>
                    <a:pt x="1916" y="1766"/>
                  </a:lnTo>
                  <a:lnTo>
                    <a:pt x="1836" y="1700"/>
                  </a:lnTo>
                  <a:lnTo>
                    <a:pt x="1756" y="1631"/>
                  </a:lnTo>
                  <a:lnTo>
                    <a:pt x="1680" y="1560"/>
                  </a:lnTo>
                  <a:lnTo>
                    <a:pt x="1606" y="1487"/>
                  </a:lnTo>
                  <a:lnTo>
                    <a:pt x="1535" y="1410"/>
                  </a:lnTo>
                  <a:lnTo>
                    <a:pt x="1466" y="1332"/>
                  </a:lnTo>
                  <a:lnTo>
                    <a:pt x="1401" y="1250"/>
                  </a:lnTo>
                  <a:lnTo>
                    <a:pt x="1339" y="1166"/>
                  </a:lnTo>
                  <a:lnTo>
                    <a:pt x="1279" y="1079"/>
                  </a:lnTo>
                  <a:lnTo>
                    <a:pt x="1222" y="991"/>
                  </a:lnTo>
                  <a:lnTo>
                    <a:pt x="1170" y="901"/>
                  </a:lnTo>
                  <a:lnTo>
                    <a:pt x="1120" y="808"/>
                  </a:lnTo>
                  <a:lnTo>
                    <a:pt x="1073" y="712"/>
                  </a:lnTo>
                  <a:lnTo>
                    <a:pt x="1029" y="617"/>
                  </a:lnTo>
                  <a:lnTo>
                    <a:pt x="990" y="518"/>
                  </a:lnTo>
                  <a:lnTo>
                    <a:pt x="953" y="417"/>
                  </a:lnTo>
                  <a:lnTo>
                    <a:pt x="921" y="316"/>
                  </a:lnTo>
                  <a:lnTo>
                    <a:pt x="892" y="212"/>
                  </a:lnTo>
                  <a:lnTo>
                    <a:pt x="867" y="106"/>
                  </a:lnTo>
                  <a:lnTo>
                    <a:pt x="847" y="0"/>
                  </a:lnTo>
                  <a:lnTo>
                    <a:pt x="821" y="26"/>
                  </a:lnTo>
                  <a:lnTo>
                    <a:pt x="795" y="50"/>
                  </a:lnTo>
                  <a:lnTo>
                    <a:pt x="767" y="73"/>
                  </a:lnTo>
                  <a:lnTo>
                    <a:pt x="739" y="94"/>
                  </a:lnTo>
                  <a:lnTo>
                    <a:pt x="708" y="115"/>
                  </a:lnTo>
                  <a:lnTo>
                    <a:pt x="678" y="133"/>
                  </a:lnTo>
                  <a:lnTo>
                    <a:pt x="646" y="150"/>
                  </a:lnTo>
                  <a:lnTo>
                    <a:pt x="614" y="165"/>
                  </a:lnTo>
                  <a:lnTo>
                    <a:pt x="580" y="180"/>
                  </a:lnTo>
                  <a:lnTo>
                    <a:pt x="546" y="192"/>
                  </a:lnTo>
                  <a:lnTo>
                    <a:pt x="510" y="202"/>
                  </a:lnTo>
                  <a:lnTo>
                    <a:pt x="475" y="210"/>
                  </a:lnTo>
                  <a:lnTo>
                    <a:pt x="438" y="218"/>
                  </a:lnTo>
                  <a:lnTo>
                    <a:pt x="401" y="223"/>
                  </a:lnTo>
                  <a:lnTo>
                    <a:pt x="363" y="225"/>
                  </a:lnTo>
                  <a:lnTo>
                    <a:pt x="324" y="226"/>
                  </a:lnTo>
                  <a:lnTo>
                    <a:pt x="302" y="226"/>
                  </a:lnTo>
                  <a:lnTo>
                    <a:pt x="281" y="225"/>
                  </a:lnTo>
                  <a:lnTo>
                    <a:pt x="259" y="224"/>
                  </a:lnTo>
                  <a:lnTo>
                    <a:pt x="238" y="221"/>
                  </a:lnTo>
                  <a:lnTo>
                    <a:pt x="216" y="219"/>
                  </a:lnTo>
                  <a:lnTo>
                    <a:pt x="195" y="215"/>
                  </a:lnTo>
                  <a:lnTo>
                    <a:pt x="175" y="210"/>
                  </a:lnTo>
                  <a:lnTo>
                    <a:pt x="155" y="207"/>
                  </a:lnTo>
                  <a:lnTo>
                    <a:pt x="134" y="201"/>
                  </a:lnTo>
                  <a:lnTo>
                    <a:pt x="115" y="196"/>
                  </a:lnTo>
                  <a:lnTo>
                    <a:pt x="94" y="188"/>
                  </a:lnTo>
                  <a:lnTo>
                    <a:pt x="74" y="182"/>
                  </a:lnTo>
                  <a:lnTo>
                    <a:pt x="36" y="166"/>
                  </a:lnTo>
                  <a:lnTo>
                    <a:pt x="0" y="149"/>
                  </a:lnTo>
                  <a:lnTo>
                    <a:pt x="28" y="294"/>
                  </a:lnTo>
                  <a:lnTo>
                    <a:pt x="62" y="438"/>
                  </a:lnTo>
                  <a:lnTo>
                    <a:pt x="102" y="579"/>
                  </a:lnTo>
                  <a:lnTo>
                    <a:pt x="148" y="717"/>
                  </a:lnTo>
                  <a:lnTo>
                    <a:pt x="198" y="854"/>
                  </a:lnTo>
                  <a:lnTo>
                    <a:pt x="253" y="988"/>
                  </a:lnTo>
                  <a:lnTo>
                    <a:pt x="314" y="1119"/>
                  </a:lnTo>
                  <a:lnTo>
                    <a:pt x="379" y="1247"/>
                  </a:lnTo>
                  <a:lnTo>
                    <a:pt x="449" y="1373"/>
                  </a:lnTo>
                  <a:lnTo>
                    <a:pt x="523" y="1496"/>
                  </a:lnTo>
                  <a:lnTo>
                    <a:pt x="603" y="1614"/>
                  </a:lnTo>
                  <a:lnTo>
                    <a:pt x="686" y="1731"/>
                  </a:lnTo>
                  <a:lnTo>
                    <a:pt x="774" y="1843"/>
                  </a:lnTo>
                  <a:lnTo>
                    <a:pt x="866" y="1952"/>
                  </a:lnTo>
                  <a:lnTo>
                    <a:pt x="963" y="2057"/>
                  </a:lnTo>
                  <a:lnTo>
                    <a:pt x="1062" y="2160"/>
                  </a:lnTo>
                  <a:lnTo>
                    <a:pt x="1166" y="2258"/>
                  </a:lnTo>
                  <a:lnTo>
                    <a:pt x="1274" y="2351"/>
                  </a:lnTo>
                  <a:lnTo>
                    <a:pt x="1384" y="2442"/>
                  </a:lnTo>
                  <a:lnTo>
                    <a:pt x="1499" y="2527"/>
                  </a:lnTo>
                  <a:lnTo>
                    <a:pt x="1617" y="2608"/>
                  </a:lnTo>
                  <a:lnTo>
                    <a:pt x="1738" y="2685"/>
                  </a:lnTo>
                  <a:lnTo>
                    <a:pt x="1861" y="2757"/>
                  </a:lnTo>
                  <a:lnTo>
                    <a:pt x="1989" y="2825"/>
                  </a:lnTo>
                  <a:lnTo>
                    <a:pt x="2118" y="2887"/>
                  </a:lnTo>
                  <a:lnTo>
                    <a:pt x="2251" y="2946"/>
                  </a:lnTo>
                  <a:lnTo>
                    <a:pt x="2386" y="2999"/>
                  </a:lnTo>
                  <a:lnTo>
                    <a:pt x="2524" y="3046"/>
                  </a:lnTo>
                  <a:lnTo>
                    <a:pt x="2664" y="3088"/>
                  </a:lnTo>
                  <a:lnTo>
                    <a:pt x="2806" y="3125"/>
                  </a:lnTo>
                  <a:lnTo>
                    <a:pt x="2951" y="3156"/>
                  </a:lnTo>
                  <a:lnTo>
                    <a:pt x="3098" y="3182"/>
                  </a:lnTo>
                  <a:lnTo>
                    <a:pt x="3078" y="3159"/>
                  </a:lnTo>
                  <a:lnTo>
                    <a:pt x="3060" y="3133"/>
                  </a:lnTo>
                  <a:lnTo>
                    <a:pt x="3041" y="3108"/>
                  </a:lnTo>
                  <a:lnTo>
                    <a:pt x="3025" y="3082"/>
                  </a:lnTo>
                  <a:lnTo>
                    <a:pt x="3011" y="3055"/>
                  </a:lnTo>
                  <a:lnTo>
                    <a:pt x="2996" y="3027"/>
                  </a:lnTo>
                  <a:lnTo>
                    <a:pt x="2983" y="2999"/>
                  </a:lnTo>
                  <a:lnTo>
                    <a:pt x="2972" y="2969"/>
                  </a:lnTo>
                  <a:lnTo>
                    <a:pt x="2961" y="2940"/>
                  </a:lnTo>
                  <a:lnTo>
                    <a:pt x="2952" y="2909"/>
                  </a:lnTo>
                  <a:lnTo>
                    <a:pt x="2943" y="2879"/>
                  </a:lnTo>
                  <a:lnTo>
                    <a:pt x="2937" y="2847"/>
                  </a:lnTo>
                  <a:lnTo>
                    <a:pt x="2932" y="2815"/>
                  </a:lnTo>
                  <a:lnTo>
                    <a:pt x="2929" y="2783"/>
                  </a:lnTo>
                  <a:lnTo>
                    <a:pt x="2926" y="2750"/>
                  </a:lnTo>
                  <a:lnTo>
                    <a:pt x="2925" y="2717"/>
                  </a:lnTo>
                  <a:lnTo>
                    <a:pt x="2926" y="2688"/>
                  </a:lnTo>
                  <a:lnTo>
                    <a:pt x="2927" y="2660"/>
                  </a:lnTo>
                  <a:lnTo>
                    <a:pt x="2930" y="2630"/>
                  </a:lnTo>
                  <a:lnTo>
                    <a:pt x="2935" y="2603"/>
                  </a:lnTo>
                  <a:lnTo>
                    <a:pt x="2940" y="2575"/>
                  </a:lnTo>
                  <a:lnTo>
                    <a:pt x="2946" y="2548"/>
                  </a:lnTo>
                  <a:lnTo>
                    <a:pt x="2952" y="2521"/>
                  </a:lnTo>
                  <a:lnTo>
                    <a:pt x="2961" y="2494"/>
                  </a:lnTo>
                  <a:lnTo>
                    <a:pt x="2970" y="2469"/>
                  </a:lnTo>
                  <a:lnTo>
                    <a:pt x="2980" y="2443"/>
                  </a:lnTo>
                  <a:lnTo>
                    <a:pt x="2991" y="2417"/>
                  </a:lnTo>
                  <a:lnTo>
                    <a:pt x="3002" y="2393"/>
                  </a:lnTo>
                  <a:lnTo>
                    <a:pt x="3016" y="2369"/>
                  </a:lnTo>
                  <a:lnTo>
                    <a:pt x="3029" y="2346"/>
                  </a:lnTo>
                  <a:lnTo>
                    <a:pt x="3044" y="2323"/>
                  </a:lnTo>
                  <a:lnTo>
                    <a:pt x="3058" y="2301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6" name="Freeform 77"/>
            <p:cNvSpPr>
              <a:spLocks/>
            </p:cNvSpPr>
            <p:nvPr userDrawn="1"/>
          </p:nvSpPr>
          <p:spPr bwMode="auto">
            <a:xfrm>
              <a:off x="3968" y="2404"/>
              <a:ext cx="1589" cy="1597"/>
            </a:xfrm>
            <a:custGeom>
              <a:avLst/>
              <a:gdLst/>
              <a:ahLst/>
              <a:cxnLst>
                <a:cxn ang="0">
                  <a:pos x="2308" y="108"/>
                </a:cxn>
                <a:cxn ang="0">
                  <a:pos x="2253" y="321"/>
                </a:cxn>
                <a:cxn ang="0">
                  <a:pos x="2183" y="526"/>
                </a:cxn>
                <a:cxn ang="0">
                  <a:pos x="2098" y="724"/>
                </a:cxn>
                <a:cxn ang="0">
                  <a:pos x="1999" y="914"/>
                </a:cxn>
                <a:cxn ang="0">
                  <a:pos x="1886" y="1097"/>
                </a:cxn>
                <a:cxn ang="0">
                  <a:pos x="1761" y="1268"/>
                </a:cxn>
                <a:cxn ang="0">
                  <a:pos x="1623" y="1431"/>
                </a:cxn>
                <a:cxn ang="0">
                  <a:pos x="1474" y="1582"/>
                </a:cxn>
                <a:cxn ang="0">
                  <a:pos x="1314" y="1722"/>
                </a:cxn>
                <a:cxn ang="0">
                  <a:pos x="1144" y="1851"/>
                </a:cxn>
                <a:cxn ang="0">
                  <a:pos x="964" y="1967"/>
                </a:cxn>
                <a:cxn ang="0">
                  <a:pos x="776" y="2068"/>
                </a:cxn>
                <a:cxn ang="0">
                  <a:pos x="580" y="2158"/>
                </a:cxn>
                <a:cxn ang="0">
                  <a:pos x="376" y="2231"/>
                </a:cxn>
                <a:cxn ang="0">
                  <a:pos x="165" y="2290"/>
                </a:cxn>
                <a:cxn ang="0">
                  <a:pos x="71" y="2335"/>
                </a:cxn>
                <a:cxn ang="0">
                  <a:pos x="98" y="2381"/>
                </a:cxn>
                <a:cxn ang="0">
                  <a:pos x="121" y="2427"/>
                </a:cxn>
                <a:cxn ang="0">
                  <a:pos x="141" y="2476"/>
                </a:cxn>
                <a:cxn ang="0">
                  <a:pos x="156" y="2527"/>
                </a:cxn>
                <a:cxn ang="0">
                  <a:pos x="169" y="2580"/>
                </a:cxn>
                <a:cxn ang="0">
                  <a:pos x="177" y="2634"/>
                </a:cxn>
                <a:cxn ang="0">
                  <a:pos x="181" y="2689"/>
                </a:cxn>
                <a:cxn ang="0">
                  <a:pos x="181" y="2751"/>
                </a:cxn>
                <a:cxn ang="0">
                  <a:pos x="175" y="2817"/>
                </a:cxn>
                <a:cxn ang="0">
                  <a:pos x="163" y="2884"/>
                </a:cxn>
                <a:cxn ang="0">
                  <a:pos x="144" y="2946"/>
                </a:cxn>
                <a:cxn ang="0">
                  <a:pos x="121" y="3006"/>
                </a:cxn>
                <a:cxn ang="0">
                  <a:pos x="92" y="3063"/>
                </a:cxn>
                <a:cxn ang="0">
                  <a:pos x="59" y="3119"/>
                </a:cxn>
                <a:cxn ang="0">
                  <a:pos x="21" y="3169"/>
                </a:cxn>
                <a:cxn ang="0">
                  <a:pos x="149" y="3170"/>
                </a:cxn>
                <a:cxn ang="0">
                  <a:pos x="443" y="3106"/>
                </a:cxn>
                <a:cxn ang="0">
                  <a:pos x="728" y="3021"/>
                </a:cxn>
                <a:cxn ang="0">
                  <a:pos x="1002" y="2912"/>
                </a:cxn>
                <a:cxn ang="0">
                  <a:pos x="1267" y="2783"/>
                </a:cxn>
                <a:cxn ang="0">
                  <a:pos x="1518" y="2635"/>
                </a:cxn>
                <a:cxn ang="0">
                  <a:pos x="1756" y="2469"/>
                </a:cxn>
                <a:cxn ang="0">
                  <a:pos x="1980" y="2285"/>
                </a:cxn>
                <a:cxn ang="0">
                  <a:pos x="2190" y="2084"/>
                </a:cxn>
                <a:cxn ang="0">
                  <a:pos x="2382" y="1868"/>
                </a:cxn>
                <a:cxn ang="0">
                  <a:pos x="2558" y="1636"/>
                </a:cxn>
                <a:cxn ang="0">
                  <a:pos x="2716" y="1392"/>
                </a:cxn>
                <a:cxn ang="0">
                  <a:pos x="2855" y="1135"/>
                </a:cxn>
                <a:cxn ang="0">
                  <a:pos x="2974" y="865"/>
                </a:cxn>
                <a:cxn ang="0">
                  <a:pos x="3072" y="586"/>
                </a:cxn>
                <a:cxn ang="0">
                  <a:pos x="3148" y="297"/>
                </a:cxn>
                <a:cxn ang="0">
                  <a:pos x="3139" y="166"/>
                </a:cxn>
                <a:cxn ang="0">
                  <a:pos x="3062" y="196"/>
                </a:cxn>
                <a:cxn ang="0">
                  <a:pos x="3001" y="212"/>
                </a:cxn>
                <a:cxn ang="0">
                  <a:pos x="2960" y="219"/>
                </a:cxn>
                <a:cxn ang="0">
                  <a:pos x="2918" y="224"/>
                </a:cxn>
                <a:cxn ang="0">
                  <a:pos x="2875" y="226"/>
                </a:cxn>
                <a:cxn ang="0">
                  <a:pos x="2814" y="225"/>
                </a:cxn>
                <a:cxn ang="0">
                  <a:pos x="2739" y="218"/>
                </a:cxn>
                <a:cxn ang="0">
                  <a:pos x="2667" y="202"/>
                </a:cxn>
                <a:cxn ang="0">
                  <a:pos x="2597" y="180"/>
                </a:cxn>
                <a:cxn ang="0">
                  <a:pos x="2530" y="150"/>
                </a:cxn>
                <a:cxn ang="0">
                  <a:pos x="2467" y="114"/>
                </a:cxn>
                <a:cxn ang="0">
                  <a:pos x="2409" y="72"/>
                </a:cxn>
                <a:cxn ang="0">
                  <a:pos x="2355" y="26"/>
                </a:cxn>
              </a:cxnLst>
              <a:rect l="0" t="0" r="r" b="b"/>
              <a:pathLst>
                <a:path w="3177" h="3193">
                  <a:moveTo>
                    <a:pt x="2330" y="0"/>
                  </a:moveTo>
                  <a:lnTo>
                    <a:pt x="2308" y="108"/>
                  </a:lnTo>
                  <a:lnTo>
                    <a:pt x="2283" y="215"/>
                  </a:lnTo>
                  <a:lnTo>
                    <a:pt x="2253" y="321"/>
                  </a:lnTo>
                  <a:lnTo>
                    <a:pt x="2220" y="425"/>
                  </a:lnTo>
                  <a:lnTo>
                    <a:pt x="2183" y="526"/>
                  </a:lnTo>
                  <a:lnTo>
                    <a:pt x="2143" y="627"/>
                  </a:lnTo>
                  <a:lnTo>
                    <a:pt x="2098" y="724"/>
                  </a:lnTo>
                  <a:lnTo>
                    <a:pt x="2050" y="820"/>
                  </a:lnTo>
                  <a:lnTo>
                    <a:pt x="1999" y="914"/>
                  </a:lnTo>
                  <a:lnTo>
                    <a:pt x="1945" y="1006"/>
                  </a:lnTo>
                  <a:lnTo>
                    <a:pt x="1886" y="1097"/>
                  </a:lnTo>
                  <a:lnTo>
                    <a:pt x="1825" y="1183"/>
                  </a:lnTo>
                  <a:lnTo>
                    <a:pt x="1761" y="1268"/>
                  </a:lnTo>
                  <a:lnTo>
                    <a:pt x="1694" y="1351"/>
                  </a:lnTo>
                  <a:lnTo>
                    <a:pt x="1623" y="1431"/>
                  </a:lnTo>
                  <a:lnTo>
                    <a:pt x="1549" y="1508"/>
                  </a:lnTo>
                  <a:lnTo>
                    <a:pt x="1474" y="1582"/>
                  </a:lnTo>
                  <a:lnTo>
                    <a:pt x="1395" y="1653"/>
                  </a:lnTo>
                  <a:lnTo>
                    <a:pt x="1314" y="1722"/>
                  </a:lnTo>
                  <a:lnTo>
                    <a:pt x="1230" y="1788"/>
                  </a:lnTo>
                  <a:lnTo>
                    <a:pt x="1144" y="1851"/>
                  </a:lnTo>
                  <a:lnTo>
                    <a:pt x="1055" y="1911"/>
                  </a:lnTo>
                  <a:lnTo>
                    <a:pt x="964" y="1967"/>
                  </a:lnTo>
                  <a:lnTo>
                    <a:pt x="871" y="2019"/>
                  </a:lnTo>
                  <a:lnTo>
                    <a:pt x="776" y="2068"/>
                  </a:lnTo>
                  <a:lnTo>
                    <a:pt x="679" y="2115"/>
                  </a:lnTo>
                  <a:lnTo>
                    <a:pt x="580" y="2158"/>
                  </a:lnTo>
                  <a:lnTo>
                    <a:pt x="478" y="2196"/>
                  </a:lnTo>
                  <a:lnTo>
                    <a:pt x="376" y="2231"/>
                  </a:lnTo>
                  <a:lnTo>
                    <a:pt x="272" y="2263"/>
                  </a:lnTo>
                  <a:lnTo>
                    <a:pt x="165" y="2290"/>
                  </a:lnTo>
                  <a:lnTo>
                    <a:pt x="57" y="2313"/>
                  </a:lnTo>
                  <a:lnTo>
                    <a:pt x="71" y="2335"/>
                  </a:lnTo>
                  <a:lnTo>
                    <a:pt x="85" y="2357"/>
                  </a:lnTo>
                  <a:lnTo>
                    <a:pt x="98" y="2381"/>
                  </a:lnTo>
                  <a:lnTo>
                    <a:pt x="110" y="2404"/>
                  </a:lnTo>
                  <a:lnTo>
                    <a:pt x="121" y="2427"/>
                  </a:lnTo>
                  <a:lnTo>
                    <a:pt x="131" y="2451"/>
                  </a:lnTo>
                  <a:lnTo>
                    <a:pt x="141" y="2476"/>
                  </a:lnTo>
                  <a:lnTo>
                    <a:pt x="149" y="2502"/>
                  </a:lnTo>
                  <a:lnTo>
                    <a:pt x="156" y="2527"/>
                  </a:lnTo>
                  <a:lnTo>
                    <a:pt x="163" y="2553"/>
                  </a:lnTo>
                  <a:lnTo>
                    <a:pt x="169" y="2580"/>
                  </a:lnTo>
                  <a:lnTo>
                    <a:pt x="174" y="2607"/>
                  </a:lnTo>
                  <a:lnTo>
                    <a:pt x="177" y="2634"/>
                  </a:lnTo>
                  <a:lnTo>
                    <a:pt x="180" y="2661"/>
                  </a:lnTo>
                  <a:lnTo>
                    <a:pt x="181" y="2689"/>
                  </a:lnTo>
                  <a:lnTo>
                    <a:pt x="182" y="2717"/>
                  </a:lnTo>
                  <a:lnTo>
                    <a:pt x="181" y="2751"/>
                  </a:lnTo>
                  <a:lnTo>
                    <a:pt x="179" y="2784"/>
                  </a:lnTo>
                  <a:lnTo>
                    <a:pt x="175" y="2817"/>
                  </a:lnTo>
                  <a:lnTo>
                    <a:pt x="169" y="2851"/>
                  </a:lnTo>
                  <a:lnTo>
                    <a:pt x="163" y="2884"/>
                  </a:lnTo>
                  <a:lnTo>
                    <a:pt x="154" y="2914"/>
                  </a:lnTo>
                  <a:lnTo>
                    <a:pt x="144" y="2946"/>
                  </a:lnTo>
                  <a:lnTo>
                    <a:pt x="133" y="2977"/>
                  </a:lnTo>
                  <a:lnTo>
                    <a:pt x="121" y="3006"/>
                  </a:lnTo>
                  <a:lnTo>
                    <a:pt x="108" y="3035"/>
                  </a:lnTo>
                  <a:lnTo>
                    <a:pt x="92" y="3063"/>
                  </a:lnTo>
                  <a:lnTo>
                    <a:pt x="76" y="3092"/>
                  </a:lnTo>
                  <a:lnTo>
                    <a:pt x="59" y="3119"/>
                  </a:lnTo>
                  <a:lnTo>
                    <a:pt x="40" y="3144"/>
                  </a:lnTo>
                  <a:lnTo>
                    <a:pt x="21" y="3169"/>
                  </a:lnTo>
                  <a:lnTo>
                    <a:pt x="0" y="3193"/>
                  </a:lnTo>
                  <a:lnTo>
                    <a:pt x="149" y="3170"/>
                  </a:lnTo>
                  <a:lnTo>
                    <a:pt x="297" y="3142"/>
                  </a:lnTo>
                  <a:lnTo>
                    <a:pt x="443" y="3106"/>
                  </a:lnTo>
                  <a:lnTo>
                    <a:pt x="587" y="3066"/>
                  </a:lnTo>
                  <a:lnTo>
                    <a:pt x="728" y="3021"/>
                  </a:lnTo>
                  <a:lnTo>
                    <a:pt x="866" y="2969"/>
                  </a:lnTo>
                  <a:lnTo>
                    <a:pt x="1002" y="2912"/>
                  </a:lnTo>
                  <a:lnTo>
                    <a:pt x="1136" y="2851"/>
                  </a:lnTo>
                  <a:lnTo>
                    <a:pt x="1267" y="2783"/>
                  </a:lnTo>
                  <a:lnTo>
                    <a:pt x="1394" y="2712"/>
                  </a:lnTo>
                  <a:lnTo>
                    <a:pt x="1518" y="2635"/>
                  </a:lnTo>
                  <a:lnTo>
                    <a:pt x="1639" y="2554"/>
                  </a:lnTo>
                  <a:lnTo>
                    <a:pt x="1756" y="2469"/>
                  </a:lnTo>
                  <a:lnTo>
                    <a:pt x="1870" y="2379"/>
                  </a:lnTo>
                  <a:lnTo>
                    <a:pt x="1980" y="2285"/>
                  </a:lnTo>
                  <a:lnTo>
                    <a:pt x="2087" y="2186"/>
                  </a:lnTo>
                  <a:lnTo>
                    <a:pt x="2190" y="2084"/>
                  </a:lnTo>
                  <a:lnTo>
                    <a:pt x="2288" y="1978"/>
                  </a:lnTo>
                  <a:lnTo>
                    <a:pt x="2382" y="1868"/>
                  </a:lnTo>
                  <a:lnTo>
                    <a:pt x="2472" y="1754"/>
                  </a:lnTo>
                  <a:lnTo>
                    <a:pt x="2558" y="1636"/>
                  </a:lnTo>
                  <a:lnTo>
                    <a:pt x="2640" y="1515"/>
                  </a:lnTo>
                  <a:lnTo>
                    <a:pt x="2716" y="1392"/>
                  </a:lnTo>
                  <a:lnTo>
                    <a:pt x="2788" y="1264"/>
                  </a:lnTo>
                  <a:lnTo>
                    <a:pt x="2855" y="1135"/>
                  </a:lnTo>
                  <a:lnTo>
                    <a:pt x="2917" y="1001"/>
                  </a:lnTo>
                  <a:lnTo>
                    <a:pt x="2974" y="865"/>
                  </a:lnTo>
                  <a:lnTo>
                    <a:pt x="3026" y="727"/>
                  </a:lnTo>
                  <a:lnTo>
                    <a:pt x="3072" y="586"/>
                  </a:lnTo>
                  <a:lnTo>
                    <a:pt x="3113" y="443"/>
                  </a:lnTo>
                  <a:lnTo>
                    <a:pt x="3148" y="297"/>
                  </a:lnTo>
                  <a:lnTo>
                    <a:pt x="3177" y="149"/>
                  </a:lnTo>
                  <a:lnTo>
                    <a:pt x="3139" y="166"/>
                  </a:lnTo>
                  <a:lnTo>
                    <a:pt x="3102" y="182"/>
                  </a:lnTo>
                  <a:lnTo>
                    <a:pt x="3062" y="196"/>
                  </a:lnTo>
                  <a:lnTo>
                    <a:pt x="3022" y="207"/>
                  </a:lnTo>
                  <a:lnTo>
                    <a:pt x="3001" y="212"/>
                  </a:lnTo>
                  <a:lnTo>
                    <a:pt x="2980" y="215"/>
                  </a:lnTo>
                  <a:lnTo>
                    <a:pt x="2960" y="219"/>
                  </a:lnTo>
                  <a:lnTo>
                    <a:pt x="2939" y="221"/>
                  </a:lnTo>
                  <a:lnTo>
                    <a:pt x="2918" y="224"/>
                  </a:lnTo>
                  <a:lnTo>
                    <a:pt x="2896" y="225"/>
                  </a:lnTo>
                  <a:lnTo>
                    <a:pt x="2875" y="226"/>
                  </a:lnTo>
                  <a:lnTo>
                    <a:pt x="2853" y="226"/>
                  </a:lnTo>
                  <a:lnTo>
                    <a:pt x="2814" y="225"/>
                  </a:lnTo>
                  <a:lnTo>
                    <a:pt x="2776" y="223"/>
                  </a:lnTo>
                  <a:lnTo>
                    <a:pt x="2739" y="218"/>
                  </a:lnTo>
                  <a:lnTo>
                    <a:pt x="2702" y="210"/>
                  </a:lnTo>
                  <a:lnTo>
                    <a:pt x="2667" y="202"/>
                  </a:lnTo>
                  <a:lnTo>
                    <a:pt x="2631" y="192"/>
                  </a:lnTo>
                  <a:lnTo>
                    <a:pt x="2597" y="180"/>
                  </a:lnTo>
                  <a:lnTo>
                    <a:pt x="2563" y="165"/>
                  </a:lnTo>
                  <a:lnTo>
                    <a:pt x="2530" y="150"/>
                  </a:lnTo>
                  <a:lnTo>
                    <a:pt x="2498" y="133"/>
                  </a:lnTo>
                  <a:lnTo>
                    <a:pt x="2467" y="114"/>
                  </a:lnTo>
                  <a:lnTo>
                    <a:pt x="2438" y="94"/>
                  </a:lnTo>
                  <a:lnTo>
                    <a:pt x="2409" y="72"/>
                  </a:lnTo>
                  <a:lnTo>
                    <a:pt x="2382" y="49"/>
                  </a:lnTo>
                  <a:lnTo>
                    <a:pt x="2355" y="26"/>
                  </a:lnTo>
                  <a:lnTo>
                    <a:pt x="2330" y="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7" name="Freeform 78"/>
            <p:cNvSpPr>
              <a:spLocks/>
            </p:cNvSpPr>
            <p:nvPr userDrawn="1"/>
          </p:nvSpPr>
          <p:spPr bwMode="auto">
            <a:xfrm>
              <a:off x="3983" y="303"/>
              <a:ext cx="1577" cy="1610"/>
            </a:xfrm>
            <a:custGeom>
              <a:avLst/>
              <a:gdLst/>
              <a:ahLst/>
              <a:cxnLst>
                <a:cxn ang="0">
                  <a:pos x="220" y="920"/>
                </a:cxn>
                <a:cxn ang="0">
                  <a:pos x="534" y="1025"/>
                </a:cxn>
                <a:cxn ang="0">
                  <a:pos x="830" y="1163"/>
                </a:cxn>
                <a:cxn ang="0">
                  <a:pos x="1108" y="1334"/>
                </a:cxn>
                <a:cxn ang="0">
                  <a:pos x="1364" y="1534"/>
                </a:cxn>
                <a:cxn ang="0">
                  <a:pos x="1595" y="1760"/>
                </a:cxn>
                <a:cxn ang="0">
                  <a:pos x="1800" y="2012"/>
                </a:cxn>
                <a:cxn ang="0">
                  <a:pos x="1976" y="2286"/>
                </a:cxn>
                <a:cxn ang="0">
                  <a:pos x="2120" y="2580"/>
                </a:cxn>
                <a:cxn ang="0">
                  <a:pos x="2231" y="2892"/>
                </a:cxn>
                <a:cxn ang="0">
                  <a:pos x="2305" y="3219"/>
                </a:cxn>
                <a:cxn ang="0">
                  <a:pos x="2384" y="3148"/>
                </a:cxn>
                <a:cxn ang="0">
                  <a:pos x="2473" y="3089"/>
                </a:cxn>
                <a:cxn ang="0">
                  <a:pos x="2570" y="3043"/>
                </a:cxn>
                <a:cxn ang="0">
                  <a:pos x="2674" y="3012"/>
                </a:cxn>
                <a:cxn ang="0">
                  <a:pos x="2785" y="2999"/>
                </a:cxn>
                <a:cxn ang="0">
                  <a:pos x="2867" y="2999"/>
                </a:cxn>
                <a:cxn ang="0">
                  <a:pos x="2932" y="3006"/>
                </a:cxn>
                <a:cxn ang="0">
                  <a:pos x="2996" y="3018"/>
                </a:cxn>
                <a:cxn ang="0">
                  <a:pos x="3057" y="3037"/>
                </a:cxn>
                <a:cxn ang="0">
                  <a:pos x="3116" y="3060"/>
                </a:cxn>
                <a:cxn ang="0">
                  <a:pos x="3125" y="2930"/>
                </a:cxn>
                <a:cxn ang="0">
                  <a:pos x="3008" y="2498"/>
                </a:cxn>
                <a:cxn ang="0">
                  <a:pos x="2841" y="2088"/>
                </a:cxn>
                <a:cxn ang="0">
                  <a:pos x="2630" y="1705"/>
                </a:cxn>
                <a:cxn ang="0">
                  <a:pos x="2375" y="1350"/>
                </a:cxn>
                <a:cxn ang="0">
                  <a:pos x="2082" y="1028"/>
                </a:cxn>
                <a:cxn ang="0">
                  <a:pos x="1754" y="742"/>
                </a:cxn>
                <a:cxn ang="0">
                  <a:pos x="1395" y="496"/>
                </a:cxn>
                <a:cxn ang="0">
                  <a:pos x="1007" y="291"/>
                </a:cxn>
                <a:cxn ang="0">
                  <a:pos x="593" y="133"/>
                </a:cxn>
                <a:cxn ang="0">
                  <a:pos x="157" y="25"/>
                </a:cxn>
                <a:cxn ang="0">
                  <a:pos x="40" y="47"/>
                </a:cxn>
                <a:cxn ang="0">
                  <a:pos x="81" y="121"/>
                </a:cxn>
                <a:cxn ang="0">
                  <a:pos x="113" y="200"/>
                </a:cxn>
                <a:cxn ang="0">
                  <a:pos x="136" y="284"/>
                </a:cxn>
                <a:cxn ang="0">
                  <a:pos x="150" y="371"/>
                </a:cxn>
                <a:cxn ang="0">
                  <a:pos x="151" y="462"/>
                </a:cxn>
                <a:cxn ang="0">
                  <a:pos x="141" y="552"/>
                </a:cxn>
                <a:cxn ang="0">
                  <a:pos x="120" y="639"/>
                </a:cxn>
                <a:cxn ang="0">
                  <a:pos x="90" y="722"/>
                </a:cxn>
                <a:cxn ang="0">
                  <a:pos x="49" y="799"/>
                </a:cxn>
                <a:cxn ang="0">
                  <a:pos x="0" y="870"/>
                </a:cxn>
              </a:cxnLst>
              <a:rect l="0" t="0" r="r" b="b"/>
              <a:pathLst>
                <a:path w="3154" h="3219">
                  <a:moveTo>
                    <a:pt x="0" y="870"/>
                  </a:moveTo>
                  <a:lnTo>
                    <a:pt x="111" y="894"/>
                  </a:lnTo>
                  <a:lnTo>
                    <a:pt x="220" y="920"/>
                  </a:lnTo>
                  <a:lnTo>
                    <a:pt x="326" y="951"/>
                  </a:lnTo>
                  <a:lnTo>
                    <a:pt x="430" y="985"/>
                  </a:lnTo>
                  <a:lnTo>
                    <a:pt x="534" y="1025"/>
                  </a:lnTo>
                  <a:lnTo>
                    <a:pt x="634" y="1067"/>
                  </a:lnTo>
                  <a:lnTo>
                    <a:pt x="734" y="1114"/>
                  </a:lnTo>
                  <a:lnTo>
                    <a:pt x="830" y="1163"/>
                  </a:lnTo>
                  <a:lnTo>
                    <a:pt x="926" y="1217"/>
                  </a:lnTo>
                  <a:lnTo>
                    <a:pt x="1019" y="1273"/>
                  </a:lnTo>
                  <a:lnTo>
                    <a:pt x="1108" y="1334"/>
                  </a:lnTo>
                  <a:lnTo>
                    <a:pt x="1196" y="1397"/>
                  </a:lnTo>
                  <a:lnTo>
                    <a:pt x="1282" y="1464"/>
                  </a:lnTo>
                  <a:lnTo>
                    <a:pt x="1364" y="1534"/>
                  </a:lnTo>
                  <a:lnTo>
                    <a:pt x="1444" y="1606"/>
                  </a:lnTo>
                  <a:lnTo>
                    <a:pt x="1521" y="1682"/>
                  </a:lnTo>
                  <a:lnTo>
                    <a:pt x="1595" y="1760"/>
                  </a:lnTo>
                  <a:lnTo>
                    <a:pt x="1666" y="1842"/>
                  </a:lnTo>
                  <a:lnTo>
                    <a:pt x="1735" y="1925"/>
                  </a:lnTo>
                  <a:lnTo>
                    <a:pt x="1800" y="2012"/>
                  </a:lnTo>
                  <a:lnTo>
                    <a:pt x="1862" y="2102"/>
                  </a:lnTo>
                  <a:lnTo>
                    <a:pt x="1921" y="2192"/>
                  </a:lnTo>
                  <a:lnTo>
                    <a:pt x="1976" y="2286"/>
                  </a:lnTo>
                  <a:lnTo>
                    <a:pt x="2027" y="2382"/>
                  </a:lnTo>
                  <a:lnTo>
                    <a:pt x="2075" y="2480"/>
                  </a:lnTo>
                  <a:lnTo>
                    <a:pt x="2120" y="2580"/>
                  </a:lnTo>
                  <a:lnTo>
                    <a:pt x="2161" y="2682"/>
                  </a:lnTo>
                  <a:lnTo>
                    <a:pt x="2198" y="2786"/>
                  </a:lnTo>
                  <a:lnTo>
                    <a:pt x="2231" y="2892"/>
                  </a:lnTo>
                  <a:lnTo>
                    <a:pt x="2260" y="3000"/>
                  </a:lnTo>
                  <a:lnTo>
                    <a:pt x="2284" y="3109"/>
                  </a:lnTo>
                  <a:lnTo>
                    <a:pt x="2305" y="3219"/>
                  </a:lnTo>
                  <a:lnTo>
                    <a:pt x="2330" y="3195"/>
                  </a:lnTo>
                  <a:lnTo>
                    <a:pt x="2357" y="3170"/>
                  </a:lnTo>
                  <a:lnTo>
                    <a:pt x="2384" y="3148"/>
                  </a:lnTo>
                  <a:lnTo>
                    <a:pt x="2412" y="3127"/>
                  </a:lnTo>
                  <a:lnTo>
                    <a:pt x="2442" y="3108"/>
                  </a:lnTo>
                  <a:lnTo>
                    <a:pt x="2473" y="3089"/>
                  </a:lnTo>
                  <a:lnTo>
                    <a:pt x="2504" y="3072"/>
                  </a:lnTo>
                  <a:lnTo>
                    <a:pt x="2537" y="3058"/>
                  </a:lnTo>
                  <a:lnTo>
                    <a:pt x="2570" y="3043"/>
                  </a:lnTo>
                  <a:lnTo>
                    <a:pt x="2604" y="3032"/>
                  </a:lnTo>
                  <a:lnTo>
                    <a:pt x="2638" y="3021"/>
                  </a:lnTo>
                  <a:lnTo>
                    <a:pt x="2674" y="3012"/>
                  </a:lnTo>
                  <a:lnTo>
                    <a:pt x="2710" y="3006"/>
                  </a:lnTo>
                  <a:lnTo>
                    <a:pt x="2747" y="3001"/>
                  </a:lnTo>
                  <a:lnTo>
                    <a:pt x="2785" y="2999"/>
                  </a:lnTo>
                  <a:lnTo>
                    <a:pt x="2823" y="2998"/>
                  </a:lnTo>
                  <a:lnTo>
                    <a:pt x="2845" y="2998"/>
                  </a:lnTo>
                  <a:lnTo>
                    <a:pt x="2867" y="2999"/>
                  </a:lnTo>
                  <a:lnTo>
                    <a:pt x="2889" y="3000"/>
                  </a:lnTo>
                  <a:lnTo>
                    <a:pt x="2911" y="3002"/>
                  </a:lnTo>
                  <a:lnTo>
                    <a:pt x="2932" y="3006"/>
                  </a:lnTo>
                  <a:lnTo>
                    <a:pt x="2954" y="3010"/>
                  </a:lnTo>
                  <a:lnTo>
                    <a:pt x="2975" y="3013"/>
                  </a:lnTo>
                  <a:lnTo>
                    <a:pt x="2996" y="3018"/>
                  </a:lnTo>
                  <a:lnTo>
                    <a:pt x="3016" y="3024"/>
                  </a:lnTo>
                  <a:lnTo>
                    <a:pt x="3037" y="3029"/>
                  </a:lnTo>
                  <a:lnTo>
                    <a:pt x="3057" y="3037"/>
                  </a:lnTo>
                  <a:lnTo>
                    <a:pt x="3076" y="3044"/>
                  </a:lnTo>
                  <a:lnTo>
                    <a:pt x="3096" y="3051"/>
                  </a:lnTo>
                  <a:lnTo>
                    <a:pt x="3116" y="3060"/>
                  </a:lnTo>
                  <a:lnTo>
                    <a:pt x="3135" y="3069"/>
                  </a:lnTo>
                  <a:lnTo>
                    <a:pt x="3154" y="3078"/>
                  </a:lnTo>
                  <a:lnTo>
                    <a:pt x="3125" y="2930"/>
                  </a:lnTo>
                  <a:lnTo>
                    <a:pt x="3092" y="2783"/>
                  </a:lnTo>
                  <a:lnTo>
                    <a:pt x="3053" y="2639"/>
                  </a:lnTo>
                  <a:lnTo>
                    <a:pt x="3008" y="2498"/>
                  </a:lnTo>
                  <a:lnTo>
                    <a:pt x="2958" y="2359"/>
                  </a:lnTo>
                  <a:lnTo>
                    <a:pt x="2903" y="2222"/>
                  </a:lnTo>
                  <a:lnTo>
                    <a:pt x="2841" y="2088"/>
                  </a:lnTo>
                  <a:lnTo>
                    <a:pt x="2775" y="1957"/>
                  </a:lnTo>
                  <a:lnTo>
                    <a:pt x="2706" y="1829"/>
                  </a:lnTo>
                  <a:lnTo>
                    <a:pt x="2630" y="1705"/>
                  </a:lnTo>
                  <a:lnTo>
                    <a:pt x="2549" y="1583"/>
                  </a:lnTo>
                  <a:lnTo>
                    <a:pt x="2464" y="1465"/>
                  </a:lnTo>
                  <a:lnTo>
                    <a:pt x="2375" y="1350"/>
                  </a:lnTo>
                  <a:lnTo>
                    <a:pt x="2282" y="1239"/>
                  </a:lnTo>
                  <a:lnTo>
                    <a:pt x="2184" y="1131"/>
                  </a:lnTo>
                  <a:lnTo>
                    <a:pt x="2082" y="1028"/>
                  </a:lnTo>
                  <a:lnTo>
                    <a:pt x="1977" y="929"/>
                  </a:lnTo>
                  <a:lnTo>
                    <a:pt x="1868" y="834"/>
                  </a:lnTo>
                  <a:lnTo>
                    <a:pt x="1754" y="742"/>
                  </a:lnTo>
                  <a:lnTo>
                    <a:pt x="1638" y="655"/>
                  </a:lnTo>
                  <a:lnTo>
                    <a:pt x="1518" y="573"/>
                  </a:lnTo>
                  <a:lnTo>
                    <a:pt x="1395" y="496"/>
                  </a:lnTo>
                  <a:lnTo>
                    <a:pt x="1269" y="422"/>
                  </a:lnTo>
                  <a:lnTo>
                    <a:pt x="1139" y="355"/>
                  </a:lnTo>
                  <a:lnTo>
                    <a:pt x="1007" y="291"/>
                  </a:lnTo>
                  <a:lnTo>
                    <a:pt x="871" y="234"/>
                  </a:lnTo>
                  <a:lnTo>
                    <a:pt x="734" y="181"/>
                  </a:lnTo>
                  <a:lnTo>
                    <a:pt x="593" y="133"/>
                  </a:lnTo>
                  <a:lnTo>
                    <a:pt x="450" y="92"/>
                  </a:lnTo>
                  <a:lnTo>
                    <a:pt x="304" y="55"/>
                  </a:lnTo>
                  <a:lnTo>
                    <a:pt x="157" y="25"/>
                  </a:lnTo>
                  <a:lnTo>
                    <a:pt x="8" y="0"/>
                  </a:lnTo>
                  <a:lnTo>
                    <a:pt x="24" y="23"/>
                  </a:lnTo>
                  <a:lnTo>
                    <a:pt x="40" y="47"/>
                  </a:lnTo>
                  <a:lnTo>
                    <a:pt x="54" y="71"/>
                  </a:lnTo>
                  <a:lnTo>
                    <a:pt x="68" y="96"/>
                  </a:lnTo>
                  <a:lnTo>
                    <a:pt x="81" y="121"/>
                  </a:lnTo>
                  <a:lnTo>
                    <a:pt x="93" y="147"/>
                  </a:lnTo>
                  <a:lnTo>
                    <a:pt x="103" y="173"/>
                  </a:lnTo>
                  <a:lnTo>
                    <a:pt x="113" y="200"/>
                  </a:lnTo>
                  <a:lnTo>
                    <a:pt x="123" y="228"/>
                  </a:lnTo>
                  <a:lnTo>
                    <a:pt x="130" y="256"/>
                  </a:lnTo>
                  <a:lnTo>
                    <a:pt x="136" y="284"/>
                  </a:lnTo>
                  <a:lnTo>
                    <a:pt x="142" y="312"/>
                  </a:lnTo>
                  <a:lnTo>
                    <a:pt x="146" y="342"/>
                  </a:lnTo>
                  <a:lnTo>
                    <a:pt x="150" y="371"/>
                  </a:lnTo>
                  <a:lnTo>
                    <a:pt x="151" y="402"/>
                  </a:lnTo>
                  <a:lnTo>
                    <a:pt x="152" y="431"/>
                  </a:lnTo>
                  <a:lnTo>
                    <a:pt x="151" y="462"/>
                  </a:lnTo>
                  <a:lnTo>
                    <a:pt x="150" y="492"/>
                  </a:lnTo>
                  <a:lnTo>
                    <a:pt x="146" y="523"/>
                  </a:lnTo>
                  <a:lnTo>
                    <a:pt x="141" y="552"/>
                  </a:lnTo>
                  <a:lnTo>
                    <a:pt x="136" y="581"/>
                  </a:lnTo>
                  <a:lnTo>
                    <a:pt x="129" y="611"/>
                  </a:lnTo>
                  <a:lnTo>
                    <a:pt x="120" y="639"/>
                  </a:lnTo>
                  <a:lnTo>
                    <a:pt x="112" y="667"/>
                  </a:lnTo>
                  <a:lnTo>
                    <a:pt x="102" y="695"/>
                  </a:lnTo>
                  <a:lnTo>
                    <a:pt x="90" y="722"/>
                  </a:lnTo>
                  <a:lnTo>
                    <a:pt x="78" y="748"/>
                  </a:lnTo>
                  <a:lnTo>
                    <a:pt x="64" y="774"/>
                  </a:lnTo>
                  <a:lnTo>
                    <a:pt x="49" y="799"/>
                  </a:lnTo>
                  <a:lnTo>
                    <a:pt x="35" y="824"/>
                  </a:lnTo>
                  <a:lnTo>
                    <a:pt x="19" y="847"/>
                  </a:lnTo>
                  <a:lnTo>
                    <a:pt x="0" y="87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8" name="Freeform 79"/>
            <p:cNvSpPr>
              <a:spLocks/>
            </p:cNvSpPr>
            <p:nvPr userDrawn="1"/>
          </p:nvSpPr>
          <p:spPr bwMode="auto">
            <a:xfrm>
              <a:off x="1877" y="309"/>
              <a:ext cx="1546" cy="1603"/>
            </a:xfrm>
            <a:custGeom>
              <a:avLst/>
              <a:gdLst/>
              <a:ahLst/>
              <a:cxnLst>
                <a:cxn ang="0">
                  <a:pos x="893" y="2990"/>
                </a:cxn>
                <a:cxn ang="0">
                  <a:pos x="989" y="2678"/>
                </a:cxn>
                <a:cxn ang="0">
                  <a:pos x="1119" y="2383"/>
                </a:cxn>
                <a:cxn ang="0">
                  <a:pos x="1281" y="2106"/>
                </a:cxn>
                <a:cxn ang="0">
                  <a:pos x="1471" y="1850"/>
                </a:cxn>
                <a:cxn ang="0">
                  <a:pos x="1687" y="1616"/>
                </a:cxn>
                <a:cxn ang="0">
                  <a:pos x="1928" y="1408"/>
                </a:cxn>
                <a:cxn ang="0">
                  <a:pos x="2192" y="1227"/>
                </a:cxn>
                <a:cxn ang="0">
                  <a:pos x="2474" y="1075"/>
                </a:cxn>
                <a:cxn ang="0">
                  <a:pos x="2775" y="955"/>
                </a:cxn>
                <a:cxn ang="0">
                  <a:pos x="3092" y="871"/>
                </a:cxn>
                <a:cxn ang="0">
                  <a:pos x="3041" y="797"/>
                </a:cxn>
                <a:cxn ang="0">
                  <a:pos x="2998" y="719"/>
                </a:cxn>
                <a:cxn ang="0">
                  <a:pos x="2965" y="634"/>
                </a:cxn>
                <a:cxn ang="0">
                  <a:pos x="2943" y="545"/>
                </a:cxn>
                <a:cxn ang="0">
                  <a:pos x="2933" y="451"/>
                </a:cxn>
                <a:cxn ang="0">
                  <a:pos x="2934" y="361"/>
                </a:cxn>
                <a:cxn ang="0">
                  <a:pos x="2947" y="277"/>
                </a:cxn>
                <a:cxn ang="0">
                  <a:pos x="2969" y="195"/>
                </a:cxn>
                <a:cxn ang="0">
                  <a:pos x="2998" y="118"/>
                </a:cxn>
                <a:cxn ang="0">
                  <a:pos x="3037" y="46"/>
                </a:cxn>
                <a:cxn ang="0">
                  <a:pos x="2922" y="27"/>
                </a:cxn>
                <a:cxn ang="0">
                  <a:pos x="2496" y="142"/>
                </a:cxn>
                <a:cxn ang="0">
                  <a:pos x="2092" y="305"/>
                </a:cxn>
                <a:cxn ang="0">
                  <a:pos x="1714" y="511"/>
                </a:cxn>
                <a:cxn ang="0">
                  <a:pos x="1363" y="758"/>
                </a:cxn>
                <a:cxn ang="0">
                  <a:pos x="1043" y="1043"/>
                </a:cxn>
                <a:cxn ang="0">
                  <a:pos x="758" y="1363"/>
                </a:cxn>
                <a:cxn ang="0">
                  <a:pos x="511" y="1713"/>
                </a:cxn>
                <a:cxn ang="0">
                  <a:pos x="304" y="2092"/>
                </a:cxn>
                <a:cxn ang="0">
                  <a:pos x="142" y="2495"/>
                </a:cxn>
                <a:cxn ang="0">
                  <a:pos x="27" y="2921"/>
                </a:cxn>
                <a:cxn ang="0">
                  <a:pos x="37" y="3048"/>
                </a:cxn>
                <a:cxn ang="0">
                  <a:pos x="97" y="3025"/>
                </a:cxn>
                <a:cxn ang="0">
                  <a:pos x="158" y="3006"/>
                </a:cxn>
                <a:cxn ang="0">
                  <a:pos x="221" y="2994"/>
                </a:cxn>
                <a:cxn ang="0">
                  <a:pos x="287" y="2987"/>
                </a:cxn>
                <a:cxn ang="0">
                  <a:pos x="369" y="2987"/>
                </a:cxn>
                <a:cxn ang="0">
                  <a:pos x="479" y="3000"/>
                </a:cxn>
                <a:cxn ang="0">
                  <a:pos x="584" y="3031"/>
                </a:cxn>
                <a:cxn ang="0">
                  <a:pos x="681" y="3076"/>
                </a:cxn>
                <a:cxn ang="0">
                  <a:pos x="769" y="3135"/>
                </a:cxn>
                <a:cxn ang="0">
                  <a:pos x="849" y="3206"/>
                </a:cxn>
              </a:cxnLst>
              <a:rect l="0" t="0" r="r" b="b"/>
              <a:pathLst>
                <a:path w="3092" h="3206">
                  <a:moveTo>
                    <a:pt x="849" y="3206"/>
                  </a:moveTo>
                  <a:lnTo>
                    <a:pt x="868" y="3098"/>
                  </a:lnTo>
                  <a:lnTo>
                    <a:pt x="893" y="2990"/>
                  </a:lnTo>
                  <a:lnTo>
                    <a:pt x="921" y="2885"/>
                  </a:lnTo>
                  <a:lnTo>
                    <a:pt x="954" y="2781"/>
                  </a:lnTo>
                  <a:lnTo>
                    <a:pt x="989" y="2678"/>
                  </a:lnTo>
                  <a:lnTo>
                    <a:pt x="1029" y="2578"/>
                  </a:lnTo>
                  <a:lnTo>
                    <a:pt x="1073" y="2480"/>
                  </a:lnTo>
                  <a:lnTo>
                    <a:pt x="1119" y="2383"/>
                  </a:lnTo>
                  <a:lnTo>
                    <a:pt x="1169" y="2288"/>
                  </a:lnTo>
                  <a:lnTo>
                    <a:pt x="1223" y="2196"/>
                  </a:lnTo>
                  <a:lnTo>
                    <a:pt x="1281" y="2106"/>
                  </a:lnTo>
                  <a:lnTo>
                    <a:pt x="1341" y="2017"/>
                  </a:lnTo>
                  <a:lnTo>
                    <a:pt x="1404" y="1932"/>
                  </a:lnTo>
                  <a:lnTo>
                    <a:pt x="1471" y="1850"/>
                  </a:lnTo>
                  <a:lnTo>
                    <a:pt x="1539" y="1769"/>
                  </a:lnTo>
                  <a:lnTo>
                    <a:pt x="1611" y="1691"/>
                  </a:lnTo>
                  <a:lnTo>
                    <a:pt x="1687" y="1616"/>
                  </a:lnTo>
                  <a:lnTo>
                    <a:pt x="1764" y="1544"/>
                  </a:lnTo>
                  <a:lnTo>
                    <a:pt x="1845" y="1474"/>
                  </a:lnTo>
                  <a:lnTo>
                    <a:pt x="1928" y="1408"/>
                  </a:lnTo>
                  <a:lnTo>
                    <a:pt x="2013" y="1344"/>
                  </a:lnTo>
                  <a:lnTo>
                    <a:pt x="2101" y="1283"/>
                  </a:lnTo>
                  <a:lnTo>
                    <a:pt x="2192" y="1227"/>
                  </a:lnTo>
                  <a:lnTo>
                    <a:pt x="2283" y="1173"/>
                  </a:lnTo>
                  <a:lnTo>
                    <a:pt x="2378" y="1121"/>
                  </a:lnTo>
                  <a:lnTo>
                    <a:pt x="2474" y="1075"/>
                  </a:lnTo>
                  <a:lnTo>
                    <a:pt x="2573" y="1032"/>
                  </a:lnTo>
                  <a:lnTo>
                    <a:pt x="2674" y="992"/>
                  </a:lnTo>
                  <a:lnTo>
                    <a:pt x="2775" y="955"/>
                  </a:lnTo>
                  <a:lnTo>
                    <a:pt x="2879" y="923"/>
                  </a:lnTo>
                  <a:lnTo>
                    <a:pt x="2985" y="895"/>
                  </a:lnTo>
                  <a:lnTo>
                    <a:pt x="3092" y="871"/>
                  </a:lnTo>
                  <a:lnTo>
                    <a:pt x="3074" y="847"/>
                  </a:lnTo>
                  <a:lnTo>
                    <a:pt x="3057" y="823"/>
                  </a:lnTo>
                  <a:lnTo>
                    <a:pt x="3041" y="797"/>
                  </a:lnTo>
                  <a:lnTo>
                    <a:pt x="3025" y="771"/>
                  </a:lnTo>
                  <a:lnTo>
                    <a:pt x="3010" y="746"/>
                  </a:lnTo>
                  <a:lnTo>
                    <a:pt x="2998" y="719"/>
                  </a:lnTo>
                  <a:lnTo>
                    <a:pt x="2986" y="691"/>
                  </a:lnTo>
                  <a:lnTo>
                    <a:pt x="2975" y="662"/>
                  </a:lnTo>
                  <a:lnTo>
                    <a:pt x="2965" y="634"/>
                  </a:lnTo>
                  <a:lnTo>
                    <a:pt x="2957" y="605"/>
                  </a:lnTo>
                  <a:lnTo>
                    <a:pt x="2949" y="574"/>
                  </a:lnTo>
                  <a:lnTo>
                    <a:pt x="2943" y="545"/>
                  </a:lnTo>
                  <a:lnTo>
                    <a:pt x="2938" y="514"/>
                  </a:lnTo>
                  <a:lnTo>
                    <a:pt x="2936" y="483"/>
                  </a:lnTo>
                  <a:lnTo>
                    <a:pt x="2933" y="451"/>
                  </a:lnTo>
                  <a:lnTo>
                    <a:pt x="2932" y="419"/>
                  </a:lnTo>
                  <a:lnTo>
                    <a:pt x="2933" y="390"/>
                  </a:lnTo>
                  <a:lnTo>
                    <a:pt x="2934" y="361"/>
                  </a:lnTo>
                  <a:lnTo>
                    <a:pt x="2938" y="332"/>
                  </a:lnTo>
                  <a:lnTo>
                    <a:pt x="2942" y="304"/>
                  </a:lnTo>
                  <a:lnTo>
                    <a:pt x="2947" y="277"/>
                  </a:lnTo>
                  <a:lnTo>
                    <a:pt x="2953" y="249"/>
                  </a:lnTo>
                  <a:lnTo>
                    <a:pt x="2960" y="222"/>
                  </a:lnTo>
                  <a:lnTo>
                    <a:pt x="2969" y="195"/>
                  </a:lnTo>
                  <a:lnTo>
                    <a:pt x="2977" y="169"/>
                  </a:lnTo>
                  <a:lnTo>
                    <a:pt x="2987" y="144"/>
                  </a:lnTo>
                  <a:lnTo>
                    <a:pt x="2998" y="118"/>
                  </a:lnTo>
                  <a:lnTo>
                    <a:pt x="3010" y="93"/>
                  </a:lnTo>
                  <a:lnTo>
                    <a:pt x="3024" y="69"/>
                  </a:lnTo>
                  <a:lnTo>
                    <a:pt x="3037" y="46"/>
                  </a:lnTo>
                  <a:lnTo>
                    <a:pt x="3052" y="22"/>
                  </a:lnTo>
                  <a:lnTo>
                    <a:pt x="3068" y="0"/>
                  </a:lnTo>
                  <a:lnTo>
                    <a:pt x="2922" y="27"/>
                  </a:lnTo>
                  <a:lnTo>
                    <a:pt x="2778" y="60"/>
                  </a:lnTo>
                  <a:lnTo>
                    <a:pt x="2636" y="98"/>
                  </a:lnTo>
                  <a:lnTo>
                    <a:pt x="2496" y="142"/>
                  </a:lnTo>
                  <a:lnTo>
                    <a:pt x="2359" y="191"/>
                  </a:lnTo>
                  <a:lnTo>
                    <a:pt x="2225" y="245"/>
                  </a:lnTo>
                  <a:lnTo>
                    <a:pt x="2092" y="305"/>
                  </a:lnTo>
                  <a:lnTo>
                    <a:pt x="1964" y="369"/>
                  </a:lnTo>
                  <a:lnTo>
                    <a:pt x="1837" y="437"/>
                  </a:lnTo>
                  <a:lnTo>
                    <a:pt x="1714" y="511"/>
                  </a:lnTo>
                  <a:lnTo>
                    <a:pt x="1593" y="589"/>
                  </a:lnTo>
                  <a:lnTo>
                    <a:pt x="1477" y="671"/>
                  </a:lnTo>
                  <a:lnTo>
                    <a:pt x="1363" y="758"/>
                  </a:lnTo>
                  <a:lnTo>
                    <a:pt x="1253" y="849"/>
                  </a:lnTo>
                  <a:lnTo>
                    <a:pt x="1146" y="944"/>
                  </a:lnTo>
                  <a:lnTo>
                    <a:pt x="1043" y="1043"/>
                  </a:lnTo>
                  <a:lnTo>
                    <a:pt x="944" y="1146"/>
                  </a:lnTo>
                  <a:lnTo>
                    <a:pt x="849" y="1252"/>
                  </a:lnTo>
                  <a:lnTo>
                    <a:pt x="758" y="1363"/>
                  </a:lnTo>
                  <a:lnTo>
                    <a:pt x="671" y="1475"/>
                  </a:lnTo>
                  <a:lnTo>
                    <a:pt x="589" y="1593"/>
                  </a:lnTo>
                  <a:lnTo>
                    <a:pt x="511" y="1713"/>
                  </a:lnTo>
                  <a:lnTo>
                    <a:pt x="437" y="1836"/>
                  </a:lnTo>
                  <a:lnTo>
                    <a:pt x="369" y="1962"/>
                  </a:lnTo>
                  <a:lnTo>
                    <a:pt x="304" y="2092"/>
                  </a:lnTo>
                  <a:lnTo>
                    <a:pt x="245" y="2223"/>
                  </a:lnTo>
                  <a:lnTo>
                    <a:pt x="191" y="2358"/>
                  </a:lnTo>
                  <a:lnTo>
                    <a:pt x="142" y="2495"/>
                  </a:lnTo>
                  <a:lnTo>
                    <a:pt x="98" y="2634"/>
                  </a:lnTo>
                  <a:lnTo>
                    <a:pt x="60" y="2776"/>
                  </a:lnTo>
                  <a:lnTo>
                    <a:pt x="27" y="2921"/>
                  </a:lnTo>
                  <a:lnTo>
                    <a:pt x="0" y="3066"/>
                  </a:lnTo>
                  <a:lnTo>
                    <a:pt x="19" y="3058"/>
                  </a:lnTo>
                  <a:lnTo>
                    <a:pt x="37" y="3048"/>
                  </a:lnTo>
                  <a:lnTo>
                    <a:pt x="57" y="3039"/>
                  </a:lnTo>
                  <a:lnTo>
                    <a:pt x="76" y="3032"/>
                  </a:lnTo>
                  <a:lnTo>
                    <a:pt x="97" y="3025"/>
                  </a:lnTo>
                  <a:lnTo>
                    <a:pt x="117" y="3019"/>
                  </a:lnTo>
                  <a:lnTo>
                    <a:pt x="138" y="3012"/>
                  </a:lnTo>
                  <a:lnTo>
                    <a:pt x="158" y="3006"/>
                  </a:lnTo>
                  <a:lnTo>
                    <a:pt x="179" y="3001"/>
                  </a:lnTo>
                  <a:lnTo>
                    <a:pt x="200" y="2998"/>
                  </a:lnTo>
                  <a:lnTo>
                    <a:pt x="221" y="2994"/>
                  </a:lnTo>
                  <a:lnTo>
                    <a:pt x="243" y="2990"/>
                  </a:lnTo>
                  <a:lnTo>
                    <a:pt x="265" y="2988"/>
                  </a:lnTo>
                  <a:lnTo>
                    <a:pt x="287" y="2987"/>
                  </a:lnTo>
                  <a:lnTo>
                    <a:pt x="309" y="2986"/>
                  </a:lnTo>
                  <a:lnTo>
                    <a:pt x="331" y="2986"/>
                  </a:lnTo>
                  <a:lnTo>
                    <a:pt x="369" y="2987"/>
                  </a:lnTo>
                  <a:lnTo>
                    <a:pt x="407" y="2989"/>
                  </a:lnTo>
                  <a:lnTo>
                    <a:pt x="444" y="2994"/>
                  </a:lnTo>
                  <a:lnTo>
                    <a:pt x="479" y="3000"/>
                  </a:lnTo>
                  <a:lnTo>
                    <a:pt x="515" y="3009"/>
                  </a:lnTo>
                  <a:lnTo>
                    <a:pt x="550" y="3020"/>
                  </a:lnTo>
                  <a:lnTo>
                    <a:pt x="584" y="3031"/>
                  </a:lnTo>
                  <a:lnTo>
                    <a:pt x="617" y="3044"/>
                  </a:lnTo>
                  <a:lnTo>
                    <a:pt x="649" y="3060"/>
                  </a:lnTo>
                  <a:lnTo>
                    <a:pt x="681" y="3076"/>
                  </a:lnTo>
                  <a:lnTo>
                    <a:pt x="712" y="3094"/>
                  </a:lnTo>
                  <a:lnTo>
                    <a:pt x="741" y="3114"/>
                  </a:lnTo>
                  <a:lnTo>
                    <a:pt x="769" y="3135"/>
                  </a:lnTo>
                  <a:lnTo>
                    <a:pt x="797" y="3158"/>
                  </a:lnTo>
                  <a:lnTo>
                    <a:pt x="823" y="3181"/>
                  </a:lnTo>
                  <a:lnTo>
                    <a:pt x="849" y="3206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19" name="Freeform 80"/>
            <p:cNvSpPr>
              <a:spLocks/>
            </p:cNvSpPr>
            <p:nvPr userDrawn="1"/>
          </p:nvSpPr>
          <p:spPr bwMode="auto">
            <a:xfrm>
              <a:off x="5036" y="1802"/>
              <a:ext cx="716" cy="715"/>
            </a:xfrm>
            <a:custGeom>
              <a:avLst/>
              <a:gdLst/>
              <a:ahLst/>
              <a:cxnLst>
                <a:cxn ang="0">
                  <a:pos x="1009" y="62"/>
                </a:cxn>
                <a:cxn ang="0">
                  <a:pos x="950" y="39"/>
                </a:cxn>
                <a:cxn ang="0">
                  <a:pos x="889" y="20"/>
                </a:cxn>
                <a:cxn ang="0">
                  <a:pos x="825" y="8"/>
                </a:cxn>
                <a:cxn ang="0">
                  <a:pos x="760" y="1"/>
                </a:cxn>
                <a:cxn ang="0">
                  <a:pos x="678" y="1"/>
                </a:cxn>
                <a:cxn ang="0">
                  <a:pos x="567" y="14"/>
                </a:cxn>
                <a:cxn ang="0">
                  <a:pos x="463" y="45"/>
                </a:cxn>
                <a:cxn ang="0">
                  <a:pos x="366" y="91"/>
                </a:cxn>
                <a:cxn ang="0">
                  <a:pos x="277" y="150"/>
                </a:cxn>
                <a:cxn ang="0">
                  <a:pos x="198" y="221"/>
                </a:cxn>
                <a:cxn ang="0">
                  <a:pos x="135" y="298"/>
                </a:cxn>
                <a:cxn ang="0">
                  <a:pos x="82" y="384"/>
                </a:cxn>
                <a:cxn ang="0">
                  <a:pos x="40" y="476"/>
                </a:cxn>
                <a:cxn ang="0">
                  <a:pos x="13" y="575"/>
                </a:cxn>
                <a:cxn ang="0">
                  <a:pos x="1" y="679"/>
                </a:cxn>
                <a:cxn ang="0">
                  <a:pos x="4" y="785"/>
                </a:cxn>
                <a:cxn ang="0">
                  <a:pos x="21" y="886"/>
                </a:cxn>
                <a:cxn ang="0">
                  <a:pos x="51" y="982"/>
                </a:cxn>
                <a:cxn ang="0">
                  <a:pos x="95" y="1072"/>
                </a:cxn>
                <a:cxn ang="0">
                  <a:pos x="151" y="1154"/>
                </a:cxn>
                <a:cxn ang="0">
                  <a:pos x="218" y="1230"/>
                </a:cxn>
                <a:cxn ang="0">
                  <a:pos x="301" y="1298"/>
                </a:cxn>
                <a:cxn ang="0">
                  <a:pos x="393" y="1354"/>
                </a:cxn>
                <a:cxn ang="0">
                  <a:pos x="494" y="1396"/>
                </a:cxn>
                <a:cxn ang="0">
                  <a:pos x="602" y="1422"/>
                </a:cxn>
                <a:cxn ang="0">
                  <a:pos x="716" y="1430"/>
                </a:cxn>
                <a:cxn ang="0">
                  <a:pos x="781" y="1428"/>
                </a:cxn>
                <a:cxn ang="0">
                  <a:pos x="843" y="1419"/>
                </a:cxn>
                <a:cxn ang="0">
                  <a:pos x="925" y="1400"/>
                </a:cxn>
                <a:cxn ang="0">
                  <a:pos x="1040" y="1353"/>
                </a:cxn>
                <a:cxn ang="0">
                  <a:pos x="1103" y="1317"/>
                </a:cxn>
                <a:cxn ang="0">
                  <a:pos x="1163" y="1274"/>
                </a:cxn>
                <a:cxn ang="0">
                  <a:pos x="1217" y="1226"/>
                </a:cxn>
                <a:cxn ang="0">
                  <a:pos x="1266" y="1172"/>
                </a:cxn>
                <a:cxn ang="0">
                  <a:pos x="1310" y="1115"/>
                </a:cxn>
                <a:cxn ang="0">
                  <a:pos x="1348" y="1052"/>
                </a:cxn>
                <a:cxn ang="0">
                  <a:pos x="1378" y="986"/>
                </a:cxn>
                <a:cxn ang="0">
                  <a:pos x="1403" y="915"/>
                </a:cxn>
                <a:cxn ang="0">
                  <a:pos x="1420" y="843"/>
                </a:cxn>
                <a:cxn ang="0">
                  <a:pos x="1430" y="767"/>
                </a:cxn>
                <a:cxn ang="0">
                  <a:pos x="1431" y="689"/>
                </a:cxn>
                <a:cxn ang="0">
                  <a:pos x="1425" y="614"/>
                </a:cxn>
                <a:cxn ang="0">
                  <a:pos x="1410" y="541"/>
                </a:cxn>
                <a:cxn ang="0">
                  <a:pos x="1388" y="470"/>
                </a:cxn>
                <a:cxn ang="0">
                  <a:pos x="1360" y="402"/>
                </a:cxn>
                <a:cxn ang="0">
                  <a:pos x="1324" y="339"/>
                </a:cxn>
                <a:cxn ang="0">
                  <a:pos x="1284" y="280"/>
                </a:cxn>
                <a:cxn ang="0">
                  <a:pos x="1237" y="225"/>
                </a:cxn>
                <a:cxn ang="0">
                  <a:pos x="1185" y="175"/>
                </a:cxn>
                <a:cxn ang="0">
                  <a:pos x="1129" y="131"/>
                </a:cxn>
                <a:cxn ang="0">
                  <a:pos x="1067" y="91"/>
                </a:cxn>
              </a:cxnLst>
              <a:rect l="0" t="0" r="r" b="b"/>
              <a:pathLst>
                <a:path w="1431" h="1430">
                  <a:moveTo>
                    <a:pt x="1047" y="80"/>
                  </a:moveTo>
                  <a:lnTo>
                    <a:pt x="1028" y="71"/>
                  </a:lnTo>
                  <a:lnTo>
                    <a:pt x="1009" y="62"/>
                  </a:lnTo>
                  <a:lnTo>
                    <a:pt x="989" y="53"/>
                  </a:lnTo>
                  <a:lnTo>
                    <a:pt x="969" y="46"/>
                  </a:lnTo>
                  <a:lnTo>
                    <a:pt x="950" y="39"/>
                  </a:lnTo>
                  <a:lnTo>
                    <a:pt x="930" y="31"/>
                  </a:lnTo>
                  <a:lnTo>
                    <a:pt x="909" y="26"/>
                  </a:lnTo>
                  <a:lnTo>
                    <a:pt x="889" y="20"/>
                  </a:lnTo>
                  <a:lnTo>
                    <a:pt x="868" y="15"/>
                  </a:lnTo>
                  <a:lnTo>
                    <a:pt x="847" y="12"/>
                  </a:lnTo>
                  <a:lnTo>
                    <a:pt x="825" y="8"/>
                  </a:lnTo>
                  <a:lnTo>
                    <a:pt x="804" y="4"/>
                  </a:lnTo>
                  <a:lnTo>
                    <a:pt x="782" y="2"/>
                  </a:lnTo>
                  <a:lnTo>
                    <a:pt x="760" y="1"/>
                  </a:lnTo>
                  <a:lnTo>
                    <a:pt x="738" y="0"/>
                  </a:lnTo>
                  <a:lnTo>
                    <a:pt x="716" y="0"/>
                  </a:lnTo>
                  <a:lnTo>
                    <a:pt x="678" y="1"/>
                  </a:lnTo>
                  <a:lnTo>
                    <a:pt x="640" y="3"/>
                  </a:lnTo>
                  <a:lnTo>
                    <a:pt x="603" y="8"/>
                  </a:lnTo>
                  <a:lnTo>
                    <a:pt x="567" y="14"/>
                  </a:lnTo>
                  <a:lnTo>
                    <a:pt x="531" y="23"/>
                  </a:lnTo>
                  <a:lnTo>
                    <a:pt x="497" y="34"/>
                  </a:lnTo>
                  <a:lnTo>
                    <a:pt x="463" y="45"/>
                  </a:lnTo>
                  <a:lnTo>
                    <a:pt x="430" y="60"/>
                  </a:lnTo>
                  <a:lnTo>
                    <a:pt x="397" y="74"/>
                  </a:lnTo>
                  <a:lnTo>
                    <a:pt x="366" y="91"/>
                  </a:lnTo>
                  <a:lnTo>
                    <a:pt x="335" y="110"/>
                  </a:lnTo>
                  <a:lnTo>
                    <a:pt x="305" y="129"/>
                  </a:lnTo>
                  <a:lnTo>
                    <a:pt x="277" y="150"/>
                  </a:lnTo>
                  <a:lnTo>
                    <a:pt x="250" y="172"/>
                  </a:lnTo>
                  <a:lnTo>
                    <a:pt x="223" y="197"/>
                  </a:lnTo>
                  <a:lnTo>
                    <a:pt x="198" y="221"/>
                  </a:lnTo>
                  <a:lnTo>
                    <a:pt x="175" y="246"/>
                  </a:lnTo>
                  <a:lnTo>
                    <a:pt x="154" y="271"/>
                  </a:lnTo>
                  <a:lnTo>
                    <a:pt x="135" y="298"/>
                  </a:lnTo>
                  <a:lnTo>
                    <a:pt x="115" y="325"/>
                  </a:lnTo>
                  <a:lnTo>
                    <a:pt x="98" y="354"/>
                  </a:lnTo>
                  <a:lnTo>
                    <a:pt x="82" y="384"/>
                  </a:lnTo>
                  <a:lnTo>
                    <a:pt x="66" y="413"/>
                  </a:lnTo>
                  <a:lnTo>
                    <a:pt x="53" y="444"/>
                  </a:lnTo>
                  <a:lnTo>
                    <a:pt x="40" y="476"/>
                  </a:lnTo>
                  <a:lnTo>
                    <a:pt x="31" y="509"/>
                  </a:lnTo>
                  <a:lnTo>
                    <a:pt x="21" y="542"/>
                  </a:lnTo>
                  <a:lnTo>
                    <a:pt x="13" y="575"/>
                  </a:lnTo>
                  <a:lnTo>
                    <a:pt x="7" y="609"/>
                  </a:lnTo>
                  <a:lnTo>
                    <a:pt x="4" y="645"/>
                  </a:lnTo>
                  <a:lnTo>
                    <a:pt x="1" y="679"/>
                  </a:lnTo>
                  <a:lnTo>
                    <a:pt x="0" y="716"/>
                  </a:lnTo>
                  <a:lnTo>
                    <a:pt x="1" y="750"/>
                  </a:lnTo>
                  <a:lnTo>
                    <a:pt x="4" y="785"/>
                  </a:lnTo>
                  <a:lnTo>
                    <a:pt x="7" y="820"/>
                  </a:lnTo>
                  <a:lnTo>
                    <a:pt x="13" y="853"/>
                  </a:lnTo>
                  <a:lnTo>
                    <a:pt x="21" y="886"/>
                  </a:lnTo>
                  <a:lnTo>
                    <a:pt x="29" y="919"/>
                  </a:lnTo>
                  <a:lnTo>
                    <a:pt x="40" y="951"/>
                  </a:lnTo>
                  <a:lnTo>
                    <a:pt x="51" y="982"/>
                  </a:lnTo>
                  <a:lnTo>
                    <a:pt x="65" y="1013"/>
                  </a:lnTo>
                  <a:lnTo>
                    <a:pt x="80" y="1042"/>
                  </a:lnTo>
                  <a:lnTo>
                    <a:pt x="95" y="1072"/>
                  </a:lnTo>
                  <a:lnTo>
                    <a:pt x="113" y="1100"/>
                  </a:lnTo>
                  <a:lnTo>
                    <a:pt x="131" y="1127"/>
                  </a:lnTo>
                  <a:lnTo>
                    <a:pt x="151" y="1154"/>
                  </a:lnTo>
                  <a:lnTo>
                    <a:pt x="171" y="1179"/>
                  </a:lnTo>
                  <a:lnTo>
                    <a:pt x="193" y="1204"/>
                  </a:lnTo>
                  <a:lnTo>
                    <a:pt x="218" y="1230"/>
                  </a:lnTo>
                  <a:lnTo>
                    <a:pt x="245" y="1253"/>
                  </a:lnTo>
                  <a:lnTo>
                    <a:pt x="272" y="1276"/>
                  </a:lnTo>
                  <a:lnTo>
                    <a:pt x="301" y="1298"/>
                  </a:lnTo>
                  <a:lnTo>
                    <a:pt x="330" y="1318"/>
                  </a:lnTo>
                  <a:lnTo>
                    <a:pt x="361" y="1337"/>
                  </a:lnTo>
                  <a:lnTo>
                    <a:pt x="393" y="1354"/>
                  </a:lnTo>
                  <a:lnTo>
                    <a:pt x="426" y="1369"/>
                  </a:lnTo>
                  <a:lnTo>
                    <a:pt x="460" y="1384"/>
                  </a:lnTo>
                  <a:lnTo>
                    <a:pt x="494" y="1396"/>
                  </a:lnTo>
                  <a:lnTo>
                    <a:pt x="530" y="1406"/>
                  </a:lnTo>
                  <a:lnTo>
                    <a:pt x="565" y="1414"/>
                  </a:lnTo>
                  <a:lnTo>
                    <a:pt x="602" y="1422"/>
                  </a:lnTo>
                  <a:lnTo>
                    <a:pt x="639" y="1427"/>
                  </a:lnTo>
                  <a:lnTo>
                    <a:pt x="677" y="1429"/>
                  </a:lnTo>
                  <a:lnTo>
                    <a:pt x="716" y="1430"/>
                  </a:lnTo>
                  <a:lnTo>
                    <a:pt x="738" y="1430"/>
                  </a:lnTo>
                  <a:lnTo>
                    <a:pt x="759" y="1429"/>
                  </a:lnTo>
                  <a:lnTo>
                    <a:pt x="781" y="1428"/>
                  </a:lnTo>
                  <a:lnTo>
                    <a:pt x="802" y="1425"/>
                  </a:lnTo>
                  <a:lnTo>
                    <a:pt x="823" y="1423"/>
                  </a:lnTo>
                  <a:lnTo>
                    <a:pt x="843" y="1419"/>
                  </a:lnTo>
                  <a:lnTo>
                    <a:pt x="864" y="1416"/>
                  </a:lnTo>
                  <a:lnTo>
                    <a:pt x="885" y="1411"/>
                  </a:lnTo>
                  <a:lnTo>
                    <a:pt x="925" y="1400"/>
                  </a:lnTo>
                  <a:lnTo>
                    <a:pt x="965" y="1386"/>
                  </a:lnTo>
                  <a:lnTo>
                    <a:pt x="1002" y="1370"/>
                  </a:lnTo>
                  <a:lnTo>
                    <a:pt x="1040" y="1353"/>
                  </a:lnTo>
                  <a:lnTo>
                    <a:pt x="1061" y="1341"/>
                  </a:lnTo>
                  <a:lnTo>
                    <a:pt x="1082" y="1330"/>
                  </a:lnTo>
                  <a:lnTo>
                    <a:pt x="1103" y="1317"/>
                  </a:lnTo>
                  <a:lnTo>
                    <a:pt x="1124" y="1303"/>
                  </a:lnTo>
                  <a:lnTo>
                    <a:pt x="1143" y="1288"/>
                  </a:lnTo>
                  <a:lnTo>
                    <a:pt x="1163" y="1274"/>
                  </a:lnTo>
                  <a:lnTo>
                    <a:pt x="1181" y="1259"/>
                  </a:lnTo>
                  <a:lnTo>
                    <a:pt x="1200" y="1243"/>
                  </a:lnTo>
                  <a:lnTo>
                    <a:pt x="1217" y="1226"/>
                  </a:lnTo>
                  <a:lnTo>
                    <a:pt x="1234" y="1209"/>
                  </a:lnTo>
                  <a:lnTo>
                    <a:pt x="1250" y="1190"/>
                  </a:lnTo>
                  <a:lnTo>
                    <a:pt x="1266" y="1172"/>
                  </a:lnTo>
                  <a:lnTo>
                    <a:pt x="1282" y="1154"/>
                  </a:lnTo>
                  <a:lnTo>
                    <a:pt x="1296" y="1134"/>
                  </a:lnTo>
                  <a:lnTo>
                    <a:pt x="1310" y="1115"/>
                  </a:lnTo>
                  <a:lnTo>
                    <a:pt x="1323" y="1094"/>
                  </a:lnTo>
                  <a:lnTo>
                    <a:pt x="1335" y="1073"/>
                  </a:lnTo>
                  <a:lnTo>
                    <a:pt x="1348" y="1052"/>
                  </a:lnTo>
                  <a:lnTo>
                    <a:pt x="1359" y="1030"/>
                  </a:lnTo>
                  <a:lnTo>
                    <a:pt x="1368" y="1008"/>
                  </a:lnTo>
                  <a:lnTo>
                    <a:pt x="1378" y="986"/>
                  </a:lnTo>
                  <a:lnTo>
                    <a:pt x="1388" y="963"/>
                  </a:lnTo>
                  <a:lnTo>
                    <a:pt x="1395" y="940"/>
                  </a:lnTo>
                  <a:lnTo>
                    <a:pt x="1403" y="915"/>
                  </a:lnTo>
                  <a:lnTo>
                    <a:pt x="1410" y="892"/>
                  </a:lnTo>
                  <a:lnTo>
                    <a:pt x="1415" y="867"/>
                  </a:lnTo>
                  <a:lnTo>
                    <a:pt x="1420" y="843"/>
                  </a:lnTo>
                  <a:lnTo>
                    <a:pt x="1425" y="817"/>
                  </a:lnTo>
                  <a:lnTo>
                    <a:pt x="1427" y="793"/>
                  </a:lnTo>
                  <a:lnTo>
                    <a:pt x="1430" y="767"/>
                  </a:lnTo>
                  <a:lnTo>
                    <a:pt x="1431" y="741"/>
                  </a:lnTo>
                  <a:lnTo>
                    <a:pt x="1431" y="716"/>
                  </a:lnTo>
                  <a:lnTo>
                    <a:pt x="1431" y="689"/>
                  </a:lnTo>
                  <a:lnTo>
                    <a:pt x="1430" y="664"/>
                  </a:lnTo>
                  <a:lnTo>
                    <a:pt x="1427" y="638"/>
                  </a:lnTo>
                  <a:lnTo>
                    <a:pt x="1425" y="614"/>
                  </a:lnTo>
                  <a:lnTo>
                    <a:pt x="1420" y="588"/>
                  </a:lnTo>
                  <a:lnTo>
                    <a:pt x="1415" y="564"/>
                  </a:lnTo>
                  <a:lnTo>
                    <a:pt x="1410" y="541"/>
                  </a:lnTo>
                  <a:lnTo>
                    <a:pt x="1404" y="516"/>
                  </a:lnTo>
                  <a:lnTo>
                    <a:pt x="1397" y="493"/>
                  </a:lnTo>
                  <a:lnTo>
                    <a:pt x="1388" y="470"/>
                  </a:lnTo>
                  <a:lnTo>
                    <a:pt x="1379" y="446"/>
                  </a:lnTo>
                  <a:lnTo>
                    <a:pt x="1370" y="424"/>
                  </a:lnTo>
                  <a:lnTo>
                    <a:pt x="1360" y="402"/>
                  </a:lnTo>
                  <a:lnTo>
                    <a:pt x="1349" y="380"/>
                  </a:lnTo>
                  <a:lnTo>
                    <a:pt x="1337" y="359"/>
                  </a:lnTo>
                  <a:lnTo>
                    <a:pt x="1324" y="339"/>
                  </a:lnTo>
                  <a:lnTo>
                    <a:pt x="1312" y="319"/>
                  </a:lnTo>
                  <a:lnTo>
                    <a:pt x="1297" y="299"/>
                  </a:lnTo>
                  <a:lnTo>
                    <a:pt x="1284" y="280"/>
                  </a:lnTo>
                  <a:lnTo>
                    <a:pt x="1269" y="260"/>
                  </a:lnTo>
                  <a:lnTo>
                    <a:pt x="1253" y="243"/>
                  </a:lnTo>
                  <a:lnTo>
                    <a:pt x="1237" y="225"/>
                  </a:lnTo>
                  <a:lnTo>
                    <a:pt x="1220" y="208"/>
                  </a:lnTo>
                  <a:lnTo>
                    <a:pt x="1203" y="190"/>
                  </a:lnTo>
                  <a:lnTo>
                    <a:pt x="1185" y="175"/>
                  </a:lnTo>
                  <a:lnTo>
                    <a:pt x="1166" y="160"/>
                  </a:lnTo>
                  <a:lnTo>
                    <a:pt x="1148" y="145"/>
                  </a:lnTo>
                  <a:lnTo>
                    <a:pt x="1129" y="131"/>
                  </a:lnTo>
                  <a:lnTo>
                    <a:pt x="1109" y="117"/>
                  </a:lnTo>
                  <a:lnTo>
                    <a:pt x="1088" y="104"/>
                  </a:lnTo>
                  <a:lnTo>
                    <a:pt x="1067" y="91"/>
                  </a:lnTo>
                  <a:lnTo>
                    <a:pt x="1047" y="80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21" name="Freeform 83"/>
            <p:cNvSpPr>
              <a:spLocks/>
            </p:cNvSpPr>
            <p:nvPr userDrawn="1"/>
          </p:nvSpPr>
          <p:spPr bwMode="auto">
            <a:xfrm>
              <a:off x="3343" y="3405"/>
              <a:ext cx="716" cy="715"/>
            </a:xfrm>
            <a:custGeom>
              <a:avLst/>
              <a:gdLst/>
              <a:ahLst/>
              <a:cxnLst>
                <a:cxn ang="0">
                  <a:pos x="1282" y="278"/>
                </a:cxn>
                <a:cxn ang="0">
                  <a:pos x="1240" y="229"/>
                </a:cxn>
                <a:cxn ang="0">
                  <a:pos x="1195" y="184"/>
                </a:cxn>
                <a:cxn ang="0">
                  <a:pos x="1146" y="143"/>
                </a:cxn>
                <a:cxn ang="0">
                  <a:pos x="1092" y="107"/>
                </a:cxn>
                <a:cxn ang="0">
                  <a:pos x="1036" y="76"/>
                </a:cxn>
                <a:cxn ang="0">
                  <a:pos x="977" y="49"/>
                </a:cxn>
                <a:cxn ang="0">
                  <a:pos x="916" y="28"/>
                </a:cxn>
                <a:cxn ang="0">
                  <a:pos x="851" y="12"/>
                </a:cxn>
                <a:cxn ang="0">
                  <a:pos x="785" y="4"/>
                </a:cxn>
                <a:cxn ang="0">
                  <a:pos x="716" y="0"/>
                </a:cxn>
                <a:cxn ang="0">
                  <a:pos x="649" y="4"/>
                </a:cxn>
                <a:cxn ang="0">
                  <a:pos x="584" y="12"/>
                </a:cxn>
                <a:cxn ang="0">
                  <a:pos x="521" y="27"/>
                </a:cxn>
                <a:cxn ang="0">
                  <a:pos x="460" y="47"/>
                </a:cxn>
                <a:cxn ang="0">
                  <a:pos x="403" y="72"/>
                </a:cxn>
                <a:cxn ang="0">
                  <a:pos x="348" y="103"/>
                </a:cxn>
                <a:cxn ang="0">
                  <a:pos x="278" y="149"/>
                </a:cxn>
                <a:cxn ang="0">
                  <a:pos x="186" y="235"/>
                </a:cxn>
                <a:cxn ang="0">
                  <a:pos x="119" y="322"/>
                </a:cxn>
                <a:cxn ang="0">
                  <a:pos x="77" y="392"/>
                </a:cxn>
                <a:cxn ang="0">
                  <a:pos x="45" y="468"/>
                </a:cxn>
                <a:cxn ang="0">
                  <a:pos x="21" y="547"/>
                </a:cxn>
                <a:cxn ang="0">
                  <a:pos x="5" y="629"/>
                </a:cxn>
                <a:cxn ang="0">
                  <a:pos x="0" y="716"/>
                </a:cxn>
                <a:cxn ang="0">
                  <a:pos x="7" y="814"/>
                </a:cxn>
                <a:cxn ang="0">
                  <a:pos x="27" y="908"/>
                </a:cxn>
                <a:cxn ang="0">
                  <a:pos x="58" y="998"/>
                </a:cxn>
                <a:cxn ang="0">
                  <a:pos x="100" y="1081"/>
                </a:cxn>
                <a:cxn ang="0">
                  <a:pos x="153" y="1158"/>
                </a:cxn>
                <a:cxn ang="0">
                  <a:pos x="225" y="1236"/>
                </a:cxn>
                <a:cxn ang="0">
                  <a:pos x="313" y="1307"/>
                </a:cxn>
                <a:cxn ang="0">
                  <a:pos x="413" y="1364"/>
                </a:cxn>
                <a:cxn ang="0">
                  <a:pos x="520" y="1404"/>
                </a:cxn>
                <a:cxn ang="0">
                  <a:pos x="635" y="1427"/>
                </a:cxn>
                <a:cxn ang="0">
                  <a:pos x="755" y="1431"/>
                </a:cxn>
                <a:cxn ang="0">
                  <a:pos x="870" y="1415"/>
                </a:cxn>
                <a:cxn ang="0">
                  <a:pos x="979" y="1382"/>
                </a:cxn>
                <a:cxn ang="0">
                  <a:pos x="1080" y="1333"/>
                </a:cxn>
                <a:cxn ang="0">
                  <a:pos x="1170" y="1269"/>
                </a:cxn>
                <a:cxn ang="0">
                  <a:pos x="1250" y="1192"/>
                </a:cxn>
                <a:cxn ang="0">
                  <a:pos x="1309" y="1118"/>
                </a:cxn>
                <a:cxn ang="0">
                  <a:pos x="1358" y="1034"/>
                </a:cxn>
                <a:cxn ang="0">
                  <a:pos x="1394" y="945"/>
                </a:cxn>
                <a:cxn ang="0">
                  <a:pos x="1419" y="850"/>
                </a:cxn>
                <a:cxn ang="0">
                  <a:pos x="1431" y="750"/>
                </a:cxn>
                <a:cxn ang="0">
                  <a:pos x="1430" y="660"/>
                </a:cxn>
                <a:cxn ang="0">
                  <a:pos x="1419" y="579"/>
                </a:cxn>
                <a:cxn ang="0">
                  <a:pos x="1399" y="501"/>
                </a:cxn>
                <a:cxn ang="0">
                  <a:pos x="1371" y="426"/>
                </a:cxn>
                <a:cxn ang="0">
                  <a:pos x="1335" y="356"/>
                </a:cxn>
              </a:cxnLst>
              <a:rect l="0" t="0" r="r" b="b"/>
              <a:pathLst>
                <a:path w="1432" h="1431">
                  <a:moveTo>
                    <a:pt x="1307" y="312"/>
                  </a:moveTo>
                  <a:lnTo>
                    <a:pt x="1295" y="295"/>
                  </a:lnTo>
                  <a:lnTo>
                    <a:pt x="1282" y="278"/>
                  </a:lnTo>
                  <a:lnTo>
                    <a:pt x="1268" y="261"/>
                  </a:lnTo>
                  <a:lnTo>
                    <a:pt x="1255" y="245"/>
                  </a:lnTo>
                  <a:lnTo>
                    <a:pt x="1240" y="229"/>
                  </a:lnTo>
                  <a:lnTo>
                    <a:pt x="1225" y="213"/>
                  </a:lnTo>
                  <a:lnTo>
                    <a:pt x="1211" y="198"/>
                  </a:lnTo>
                  <a:lnTo>
                    <a:pt x="1195" y="184"/>
                  </a:lnTo>
                  <a:lnTo>
                    <a:pt x="1179" y="170"/>
                  </a:lnTo>
                  <a:lnTo>
                    <a:pt x="1162" y="157"/>
                  </a:lnTo>
                  <a:lnTo>
                    <a:pt x="1146" y="143"/>
                  </a:lnTo>
                  <a:lnTo>
                    <a:pt x="1129" y="131"/>
                  </a:lnTo>
                  <a:lnTo>
                    <a:pt x="1110" y="119"/>
                  </a:lnTo>
                  <a:lnTo>
                    <a:pt x="1092" y="107"/>
                  </a:lnTo>
                  <a:lnTo>
                    <a:pt x="1074" y="96"/>
                  </a:lnTo>
                  <a:lnTo>
                    <a:pt x="1055" y="86"/>
                  </a:lnTo>
                  <a:lnTo>
                    <a:pt x="1036" y="76"/>
                  </a:lnTo>
                  <a:lnTo>
                    <a:pt x="1017" y="66"/>
                  </a:lnTo>
                  <a:lnTo>
                    <a:pt x="996" y="58"/>
                  </a:lnTo>
                  <a:lnTo>
                    <a:pt x="977" y="49"/>
                  </a:lnTo>
                  <a:lnTo>
                    <a:pt x="956" y="42"/>
                  </a:lnTo>
                  <a:lnTo>
                    <a:pt x="936" y="34"/>
                  </a:lnTo>
                  <a:lnTo>
                    <a:pt x="916" y="28"/>
                  </a:lnTo>
                  <a:lnTo>
                    <a:pt x="894" y="22"/>
                  </a:lnTo>
                  <a:lnTo>
                    <a:pt x="873" y="17"/>
                  </a:lnTo>
                  <a:lnTo>
                    <a:pt x="851" y="12"/>
                  </a:lnTo>
                  <a:lnTo>
                    <a:pt x="829" y="9"/>
                  </a:lnTo>
                  <a:lnTo>
                    <a:pt x="807" y="6"/>
                  </a:lnTo>
                  <a:lnTo>
                    <a:pt x="785" y="4"/>
                  </a:lnTo>
                  <a:lnTo>
                    <a:pt x="761" y="1"/>
                  </a:lnTo>
                  <a:lnTo>
                    <a:pt x="739" y="0"/>
                  </a:lnTo>
                  <a:lnTo>
                    <a:pt x="716" y="0"/>
                  </a:lnTo>
                  <a:lnTo>
                    <a:pt x="694" y="0"/>
                  </a:lnTo>
                  <a:lnTo>
                    <a:pt x="671" y="1"/>
                  </a:lnTo>
                  <a:lnTo>
                    <a:pt x="649" y="4"/>
                  </a:lnTo>
                  <a:lnTo>
                    <a:pt x="628" y="5"/>
                  </a:lnTo>
                  <a:lnTo>
                    <a:pt x="606" y="9"/>
                  </a:lnTo>
                  <a:lnTo>
                    <a:pt x="584" y="12"/>
                  </a:lnTo>
                  <a:lnTo>
                    <a:pt x="563" y="16"/>
                  </a:lnTo>
                  <a:lnTo>
                    <a:pt x="542" y="21"/>
                  </a:lnTo>
                  <a:lnTo>
                    <a:pt x="521" y="27"/>
                  </a:lnTo>
                  <a:lnTo>
                    <a:pt x="501" y="33"/>
                  </a:lnTo>
                  <a:lnTo>
                    <a:pt x="481" y="39"/>
                  </a:lnTo>
                  <a:lnTo>
                    <a:pt x="460" y="47"/>
                  </a:lnTo>
                  <a:lnTo>
                    <a:pt x="441" y="55"/>
                  </a:lnTo>
                  <a:lnTo>
                    <a:pt x="421" y="64"/>
                  </a:lnTo>
                  <a:lnTo>
                    <a:pt x="403" y="72"/>
                  </a:lnTo>
                  <a:lnTo>
                    <a:pt x="383" y="82"/>
                  </a:lnTo>
                  <a:lnTo>
                    <a:pt x="365" y="92"/>
                  </a:lnTo>
                  <a:lnTo>
                    <a:pt x="348" y="103"/>
                  </a:lnTo>
                  <a:lnTo>
                    <a:pt x="329" y="114"/>
                  </a:lnTo>
                  <a:lnTo>
                    <a:pt x="312" y="125"/>
                  </a:lnTo>
                  <a:lnTo>
                    <a:pt x="278" y="149"/>
                  </a:lnTo>
                  <a:lnTo>
                    <a:pt x="246" y="176"/>
                  </a:lnTo>
                  <a:lnTo>
                    <a:pt x="215" y="204"/>
                  </a:lnTo>
                  <a:lnTo>
                    <a:pt x="186" y="235"/>
                  </a:lnTo>
                  <a:lnTo>
                    <a:pt x="159" y="266"/>
                  </a:lnTo>
                  <a:lnTo>
                    <a:pt x="133" y="300"/>
                  </a:lnTo>
                  <a:lnTo>
                    <a:pt x="119" y="322"/>
                  </a:lnTo>
                  <a:lnTo>
                    <a:pt x="104" y="345"/>
                  </a:lnTo>
                  <a:lnTo>
                    <a:pt x="91" y="368"/>
                  </a:lnTo>
                  <a:lnTo>
                    <a:pt x="77" y="392"/>
                  </a:lnTo>
                  <a:lnTo>
                    <a:pt x="66" y="416"/>
                  </a:lnTo>
                  <a:lnTo>
                    <a:pt x="55" y="442"/>
                  </a:lnTo>
                  <a:lnTo>
                    <a:pt x="45" y="468"/>
                  </a:lnTo>
                  <a:lnTo>
                    <a:pt x="36" y="493"/>
                  </a:lnTo>
                  <a:lnTo>
                    <a:pt x="27" y="520"/>
                  </a:lnTo>
                  <a:lnTo>
                    <a:pt x="21" y="547"/>
                  </a:lnTo>
                  <a:lnTo>
                    <a:pt x="15" y="574"/>
                  </a:lnTo>
                  <a:lnTo>
                    <a:pt x="10" y="602"/>
                  </a:lnTo>
                  <a:lnTo>
                    <a:pt x="5" y="629"/>
                  </a:lnTo>
                  <a:lnTo>
                    <a:pt x="2" y="659"/>
                  </a:lnTo>
                  <a:lnTo>
                    <a:pt x="1" y="687"/>
                  </a:lnTo>
                  <a:lnTo>
                    <a:pt x="0" y="716"/>
                  </a:lnTo>
                  <a:lnTo>
                    <a:pt x="1" y="749"/>
                  </a:lnTo>
                  <a:lnTo>
                    <a:pt x="4" y="782"/>
                  </a:lnTo>
                  <a:lnTo>
                    <a:pt x="7" y="814"/>
                  </a:lnTo>
                  <a:lnTo>
                    <a:pt x="12" y="846"/>
                  </a:lnTo>
                  <a:lnTo>
                    <a:pt x="18" y="878"/>
                  </a:lnTo>
                  <a:lnTo>
                    <a:pt x="27" y="908"/>
                  </a:lnTo>
                  <a:lnTo>
                    <a:pt x="36" y="939"/>
                  </a:lnTo>
                  <a:lnTo>
                    <a:pt x="47" y="968"/>
                  </a:lnTo>
                  <a:lnTo>
                    <a:pt x="58" y="998"/>
                  </a:lnTo>
                  <a:lnTo>
                    <a:pt x="71" y="1026"/>
                  </a:lnTo>
                  <a:lnTo>
                    <a:pt x="86" y="1054"/>
                  </a:lnTo>
                  <a:lnTo>
                    <a:pt x="100" y="1081"/>
                  </a:lnTo>
                  <a:lnTo>
                    <a:pt x="116" y="1107"/>
                  </a:lnTo>
                  <a:lnTo>
                    <a:pt x="135" y="1132"/>
                  </a:lnTo>
                  <a:lnTo>
                    <a:pt x="153" y="1158"/>
                  </a:lnTo>
                  <a:lnTo>
                    <a:pt x="173" y="1181"/>
                  </a:lnTo>
                  <a:lnTo>
                    <a:pt x="198" y="1209"/>
                  </a:lnTo>
                  <a:lnTo>
                    <a:pt x="225" y="1236"/>
                  </a:lnTo>
                  <a:lnTo>
                    <a:pt x="253" y="1261"/>
                  </a:lnTo>
                  <a:lnTo>
                    <a:pt x="283" y="1285"/>
                  </a:lnTo>
                  <a:lnTo>
                    <a:pt x="313" y="1307"/>
                  </a:lnTo>
                  <a:lnTo>
                    <a:pt x="345" y="1328"/>
                  </a:lnTo>
                  <a:lnTo>
                    <a:pt x="378" y="1346"/>
                  </a:lnTo>
                  <a:lnTo>
                    <a:pt x="413" y="1364"/>
                  </a:lnTo>
                  <a:lnTo>
                    <a:pt x="447" y="1379"/>
                  </a:lnTo>
                  <a:lnTo>
                    <a:pt x="484" y="1393"/>
                  </a:lnTo>
                  <a:lnTo>
                    <a:pt x="520" y="1404"/>
                  </a:lnTo>
                  <a:lnTo>
                    <a:pt x="558" y="1414"/>
                  </a:lnTo>
                  <a:lnTo>
                    <a:pt x="596" y="1421"/>
                  </a:lnTo>
                  <a:lnTo>
                    <a:pt x="635" y="1427"/>
                  </a:lnTo>
                  <a:lnTo>
                    <a:pt x="676" y="1431"/>
                  </a:lnTo>
                  <a:lnTo>
                    <a:pt x="716" y="1431"/>
                  </a:lnTo>
                  <a:lnTo>
                    <a:pt x="755" y="1431"/>
                  </a:lnTo>
                  <a:lnTo>
                    <a:pt x="794" y="1427"/>
                  </a:lnTo>
                  <a:lnTo>
                    <a:pt x="832" y="1422"/>
                  </a:lnTo>
                  <a:lnTo>
                    <a:pt x="870" y="1415"/>
                  </a:lnTo>
                  <a:lnTo>
                    <a:pt x="907" y="1405"/>
                  </a:lnTo>
                  <a:lnTo>
                    <a:pt x="944" y="1394"/>
                  </a:lnTo>
                  <a:lnTo>
                    <a:pt x="979" y="1382"/>
                  </a:lnTo>
                  <a:lnTo>
                    <a:pt x="1014" y="1367"/>
                  </a:lnTo>
                  <a:lnTo>
                    <a:pt x="1047" y="1350"/>
                  </a:lnTo>
                  <a:lnTo>
                    <a:pt x="1080" y="1333"/>
                  </a:lnTo>
                  <a:lnTo>
                    <a:pt x="1110" y="1313"/>
                  </a:lnTo>
                  <a:lnTo>
                    <a:pt x="1141" y="1291"/>
                  </a:lnTo>
                  <a:lnTo>
                    <a:pt x="1170" y="1269"/>
                  </a:lnTo>
                  <a:lnTo>
                    <a:pt x="1198" y="1245"/>
                  </a:lnTo>
                  <a:lnTo>
                    <a:pt x="1224" y="1219"/>
                  </a:lnTo>
                  <a:lnTo>
                    <a:pt x="1250" y="1192"/>
                  </a:lnTo>
                  <a:lnTo>
                    <a:pt x="1271" y="1168"/>
                  </a:lnTo>
                  <a:lnTo>
                    <a:pt x="1290" y="1143"/>
                  </a:lnTo>
                  <a:lnTo>
                    <a:pt x="1309" y="1118"/>
                  </a:lnTo>
                  <a:lnTo>
                    <a:pt x="1326" y="1091"/>
                  </a:lnTo>
                  <a:lnTo>
                    <a:pt x="1342" y="1062"/>
                  </a:lnTo>
                  <a:lnTo>
                    <a:pt x="1358" y="1034"/>
                  </a:lnTo>
                  <a:lnTo>
                    <a:pt x="1371" y="1005"/>
                  </a:lnTo>
                  <a:lnTo>
                    <a:pt x="1383" y="976"/>
                  </a:lnTo>
                  <a:lnTo>
                    <a:pt x="1394" y="945"/>
                  </a:lnTo>
                  <a:lnTo>
                    <a:pt x="1404" y="913"/>
                  </a:lnTo>
                  <a:lnTo>
                    <a:pt x="1413" y="883"/>
                  </a:lnTo>
                  <a:lnTo>
                    <a:pt x="1419" y="850"/>
                  </a:lnTo>
                  <a:lnTo>
                    <a:pt x="1425" y="816"/>
                  </a:lnTo>
                  <a:lnTo>
                    <a:pt x="1429" y="783"/>
                  </a:lnTo>
                  <a:lnTo>
                    <a:pt x="1431" y="750"/>
                  </a:lnTo>
                  <a:lnTo>
                    <a:pt x="1432" y="716"/>
                  </a:lnTo>
                  <a:lnTo>
                    <a:pt x="1431" y="688"/>
                  </a:lnTo>
                  <a:lnTo>
                    <a:pt x="1430" y="660"/>
                  </a:lnTo>
                  <a:lnTo>
                    <a:pt x="1427" y="633"/>
                  </a:lnTo>
                  <a:lnTo>
                    <a:pt x="1424" y="606"/>
                  </a:lnTo>
                  <a:lnTo>
                    <a:pt x="1419" y="579"/>
                  </a:lnTo>
                  <a:lnTo>
                    <a:pt x="1413" y="552"/>
                  </a:lnTo>
                  <a:lnTo>
                    <a:pt x="1406" y="526"/>
                  </a:lnTo>
                  <a:lnTo>
                    <a:pt x="1399" y="501"/>
                  </a:lnTo>
                  <a:lnTo>
                    <a:pt x="1391" y="475"/>
                  </a:lnTo>
                  <a:lnTo>
                    <a:pt x="1381" y="450"/>
                  </a:lnTo>
                  <a:lnTo>
                    <a:pt x="1371" y="426"/>
                  </a:lnTo>
                  <a:lnTo>
                    <a:pt x="1360" y="403"/>
                  </a:lnTo>
                  <a:lnTo>
                    <a:pt x="1348" y="380"/>
                  </a:lnTo>
                  <a:lnTo>
                    <a:pt x="1335" y="356"/>
                  </a:lnTo>
                  <a:lnTo>
                    <a:pt x="1321" y="334"/>
                  </a:lnTo>
                  <a:lnTo>
                    <a:pt x="1307" y="312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22" name="Freeform 84"/>
            <p:cNvSpPr>
              <a:spLocks noEditPoints="1"/>
            </p:cNvSpPr>
            <p:nvPr userDrawn="1"/>
          </p:nvSpPr>
          <p:spPr bwMode="auto">
            <a:xfrm>
              <a:off x="2852" y="1304"/>
              <a:ext cx="1733" cy="1989"/>
            </a:xfrm>
            <a:custGeom>
              <a:avLst/>
              <a:gdLst/>
              <a:ahLst/>
              <a:cxnLst>
                <a:cxn ang="0">
                  <a:pos x="1615" y="2680"/>
                </a:cxn>
                <a:cxn ang="0">
                  <a:pos x="1709" y="2972"/>
                </a:cxn>
                <a:cxn ang="0">
                  <a:pos x="1752" y="3062"/>
                </a:cxn>
                <a:cxn ang="0">
                  <a:pos x="1742" y="2978"/>
                </a:cxn>
                <a:cxn ang="0">
                  <a:pos x="1697" y="2912"/>
                </a:cxn>
                <a:cxn ang="0">
                  <a:pos x="1659" y="2825"/>
                </a:cxn>
                <a:cxn ang="0">
                  <a:pos x="1621" y="2642"/>
                </a:cxn>
                <a:cxn ang="0">
                  <a:pos x="2250" y="632"/>
                </a:cxn>
                <a:cxn ang="0">
                  <a:pos x="2266" y="572"/>
                </a:cxn>
                <a:cxn ang="0">
                  <a:pos x="2250" y="504"/>
                </a:cxn>
                <a:cxn ang="0">
                  <a:pos x="2126" y="349"/>
                </a:cxn>
                <a:cxn ang="0">
                  <a:pos x="2008" y="344"/>
                </a:cxn>
                <a:cxn ang="0">
                  <a:pos x="1908" y="447"/>
                </a:cxn>
                <a:cxn ang="0">
                  <a:pos x="1834" y="650"/>
                </a:cxn>
                <a:cxn ang="0">
                  <a:pos x="1582" y="630"/>
                </a:cxn>
                <a:cxn ang="0">
                  <a:pos x="1121" y="484"/>
                </a:cxn>
                <a:cxn ang="0">
                  <a:pos x="446" y="205"/>
                </a:cxn>
                <a:cxn ang="0">
                  <a:pos x="235" y="189"/>
                </a:cxn>
                <a:cxn ang="0">
                  <a:pos x="735" y="572"/>
                </a:cxn>
                <a:cxn ang="0">
                  <a:pos x="1121" y="840"/>
                </a:cxn>
                <a:cxn ang="0">
                  <a:pos x="1234" y="961"/>
                </a:cxn>
                <a:cxn ang="0">
                  <a:pos x="1307" y="1209"/>
                </a:cxn>
                <a:cxn ang="0">
                  <a:pos x="1172" y="1869"/>
                </a:cxn>
                <a:cxn ang="0">
                  <a:pos x="1184" y="1988"/>
                </a:cxn>
                <a:cxn ang="0">
                  <a:pos x="1295" y="2573"/>
                </a:cxn>
                <a:cxn ang="0">
                  <a:pos x="1427" y="3140"/>
                </a:cxn>
                <a:cxn ang="0">
                  <a:pos x="1454" y="3232"/>
                </a:cxn>
                <a:cxn ang="0">
                  <a:pos x="1497" y="3423"/>
                </a:cxn>
                <a:cxn ang="0">
                  <a:pos x="1623" y="3667"/>
                </a:cxn>
                <a:cxn ang="0">
                  <a:pos x="1705" y="3765"/>
                </a:cxn>
                <a:cxn ang="0">
                  <a:pos x="1677" y="3845"/>
                </a:cxn>
                <a:cxn ang="0">
                  <a:pos x="1533" y="3920"/>
                </a:cxn>
                <a:cxn ang="0">
                  <a:pos x="1595" y="3969"/>
                </a:cxn>
                <a:cxn ang="0">
                  <a:pos x="1896" y="3971"/>
                </a:cxn>
                <a:cxn ang="0">
                  <a:pos x="2152" y="3928"/>
                </a:cxn>
                <a:cxn ang="0">
                  <a:pos x="2212" y="3872"/>
                </a:cxn>
                <a:cxn ang="0">
                  <a:pos x="2072" y="3823"/>
                </a:cxn>
                <a:cxn ang="0">
                  <a:pos x="1981" y="3184"/>
                </a:cxn>
                <a:cxn ang="0">
                  <a:pos x="1965" y="2622"/>
                </a:cxn>
                <a:cxn ang="0">
                  <a:pos x="1995" y="2221"/>
                </a:cxn>
                <a:cxn ang="0">
                  <a:pos x="2080" y="1830"/>
                </a:cxn>
                <a:cxn ang="0">
                  <a:pos x="2263" y="1609"/>
                </a:cxn>
                <a:cxn ang="0">
                  <a:pos x="2540" y="1694"/>
                </a:cxn>
                <a:cxn ang="0">
                  <a:pos x="2552" y="1631"/>
                </a:cxn>
                <a:cxn ang="0">
                  <a:pos x="2588" y="1590"/>
                </a:cxn>
                <a:cxn ang="0">
                  <a:pos x="2721" y="1611"/>
                </a:cxn>
                <a:cxn ang="0">
                  <a:pos x="3044" y="1770"/>
                </a:cxn>
                <a:cxn ang="0">
                  <a:pos x="3208" y="1823"/>
                </a:cxn>
                <a:cxn ang="0">
                  <a:pos x="3367" y="1820"/>
                </a:cxn>
                <a:cxn ang="0">
                  <a:pos x="3350" y="1748"/>
                </a:cxn>
                <a:cxn ang="0">
                  <a:pos x="3032" y="1637"/>
                </a:cxn>
                <a:cxn ang="0">
                  <a:pos x="2755" y="1483"/>
                </a:cxn>
                <a:cxn ang="0">
                  <a:pos x="2518" y="1289"/>
                </a:cxn>
                <a:cxn ang="0">
                  <a:pos x="2314" y="1063"/>
                </a:cxn>
                <a:cxn ang="0">
                  <a:pos x="2137" y="807"/>
                </a:cxn>
              </a:cxnLst>
              <a:rect l="0" t="0" r="r" b="b"/>
              <a:pathLst>
                <a:path w="3468" h="3977">
                  <a:moveTo>
                    <a:pt x="1613" y="2622"/>
                  </a:moveTo>
                  <a:lnTo>
                    <a:pt x="1610" y="2622"/>
                  </a:lnTo>
                  <a:lnTo>
                    <a:pt x="1607" y="2627"/>
                  </a:lnTo>
                  <a:lnTo>
                    <a:pt x="1607" y="2636"/>
                  </a:lnTo>
                  <a:lnTo>
                    <a:pt x="1609" y="2648"/>
                  </a:lnTo>
                  <a:lnTo>
                    <a:pt x="1615" y="2680"/>
                  </a:lnTo>
                  <a:lnTo>
                    <a:pt x="1624" y="2721"/>
                  </a:lnTo>
                  <a:lnTo>
                    <a:pt x="1639" y="2769"/>
                  </a:lnTo>
                  <a:lnTo>
                    <a:pt x="1655" y="2822"/>
                  </a:lnTo>
                  <a:lnTo>
                    <a:pt x="1673" y="2874"/>
                  </a:lnTo>
                  <a:lnTo>
                    <a:pt x="1691" y="2926"/>
                  </a:lnTo>
                  <a:lnTo>
                    <a:pt x="1709" y="2972"/>
                  </a:lnTo>
                  <a:lnTo>
                    <a:pt x="1725" y="3013"/>
                  </a:lnTo>
                  <a:lnTo>
                    <a:pt x="1732" y="3029"/>
                  </a:lnTo>
                  <a:lnTo>
                    <a:pt x="1738" y="3042"/>
                  </a:lnTo>
                  <a:lnTo>
                    <a:pt x="1744" y="3052"/>
                  </a:lnTo>
                  <a:lnTo>
                    <a:pt x="1748" y="3059"/>
                  </a:lnTo>
                  <a:lnTo>
                    <a:pt x="1752" y="3062"/>
                  </a:lnTo>
                  <a:lnTo>
                    <a:pt x="1754" y="3060"/>
                  </a:lnTo>
                  <a:lnTo>
                    <a:pt x="1755" y="3054"/>
                  </a:lnTo>
                  <a:lnTo>
                    <a:pt x="1754" y="3043"/>
                  </a:lnTo>
                  <a:lnTo>
                    <a:pt x="1752" y="3027"/>
                  </a:lnTo>
                  <a:lnTo>
                    <a:pt x="1748" y="3006"/>
                  </a:lnTo>
                  <a:lnTo>
                    <a:pt x="1742" y="2978"/>
                  </a:lnTo>
                  <a:lnTo>
                    <a:pt x="1735" y="2944"/>
                  </a:lnTo>
                  <a:lnTo>
                    <a:pt x="1725" y="2939"/>
                  </a:lnTo>
                  <a:lnTo>
                    <a:pt x="1717" y="2933"/>
                  </a:lnTo>
                  <a:lnTo>
                    <a:pt x="1710" y="2927"/>
                  </a:lnTo>
                  <a:lnTo>
                    <a:pt x="1703" y="2920"/>
                  </a:lnTo>
                  <a:lnTo>
                    <a:pt x="1697" y="2912"/>
                  </a:lnTo>
                  <a:lnTo>
                    <a:pt x="1691" y="2904"/>
                  </a:lnTo>
                  <a:lnTo>
                    <a:pt x="1686" y="2896"/>
                  </a:lnTo>
                  <a:lnTo>
                    <a:pt x="1681" y="2887"/>
                  </a:lnTo>
                  <a:lnTo>
                    <a:pt x="1672" y="2867"/>
                  </a:lnTo>
                  <a:lnTo>
                    <a:pt x="1665" y="2847"/>
                  </a:lnTo>
                  <a:lnTo>
                    <a:pt x="1659" y="2825"/>
                  </a:lnTo>
                  <a:lnTo>
                    <a:pt x="1654" y="2803"/>
                  </a:lnTo>
                  <a:lnTo>
                    <a:pt x="1645" y="2757"/>
                  </a:lnTo>
                  <a:lnTo>
                    <a:pt x="1637" y="2709"/>
                  </a:lnTo>
                  <a:lnTo>
                    <a:pt x="1632" y="2686"/>
                  </a:lnTo>
                  <a:lnTo>
                    <a:pt x="1627" y="2664"/>
                  </a:lnTo>
                  <a:lnTo>
                    <a:pt x="1621" y="2642"/>
                  </a:lnTo>
                  <a:lnTo>
                    <a:pt x="1613" y="2622"/>
                  </a:lnTo>
                  <a:close/>
                  <a:moveTo>
                    <a:pt x="2137" y="807"/>
                  </a:moveTo>
                  <a:lnTo>
                    <a:pt x="2186" y="734"/>
                  </a:lnTo>
                  <a:lnTo>
                    <a:pt x="2224" y="677"/>
                  </a:lnTo>
                  <a:lnTo>
                    <a:pt x="2239" y="654"/>
                  </a:lnTo>
                  <a:lnTo>
                    <a:pt x="2250" y="632"/>
                  </a:lnTo>
                  <a:lnTo>
                    <a:pt x="2255" y="622"/>
                  </a:lnTo>
                  <a:lnTo>
                    <a:pt x="2259" y="612"/>
                  </a:lnTo>
                  <a:lnTo>
                    <a:pt x="2261" y="603"/>
                  </a:lnTo>
                  <a:lnTo>
                    <a:pt x="2263" y="593"/>
                  </a:lnTo>
                  <a:lnTo>
                    <a:pt x="2265" y="583"/>
                  </a:lnTo>
                  <a:lnTo>
                    <a:pt x="2266" y="572"/>
                  </a:lnTo>
                  <a:lnTo>
                    <a:pt x="2265" y="562"/>
                  </a:lnTo>
                  <a:lnTo>
                    <a:pt x="2263" y="551"/>
                  </a:lnTo>
                  <a:lnTo>
                    <a:pt x="2262" y="540"/>
                  </a:lnTo>
                  <a:lnTo>
                    <a:pt x="2259" y="529"/>
                  </a:lnTo>
                  <a:lnTo>
                    <a:pt x="2255" y="517"/>
                  </a:lnTo>
                  <a:lnTo>
                    <a:pt x="2250" y="504"/>
                  </a:lnTo>
                  <a:lnTo>
                    <a:pt x="2238" y="475"/>
                  </a:lnTo>
                  <a:lnTo>
                    <a:pt x="2222" y="444"/>
                  </a:lnTo>
                  <a:lnTo>
                    <a:pt x="2201" y="407"/>
                  </a:lnTo>
                  <a:lnTo>
                    <a:pt x="2178" y="364"/>
                  </a:lnTo>
                  <a:lnTo>
                    <a:pt x="2151" y="355"/>
                  </a:lnTo>
                  <a:lnTo>
                    <a:pt x="2126" y="349"/>
                  </a:lnTo>
                  <a:lnTo>
                    <a:pt x="2103" y="344"/>
                  </a:lnTo>
                  <a:lnTo>
                    <a:pt x="2081" y="342"/>
                  </a:lnTo>
                  <a:lnTo>
                    <a:pt x="2060" y="341"/>
                  </a:lnTo>
                  <a:lnTo>
                    <a:pt x="2042" y="341"/>
                  </a:lnTo>
                  <a:lnTo>
                    <a:pt x="2023" y="342"/>
                  </a:lnTo>
                  <a:lnTo>
                    <a:pt x="2008" y="344"/>
                  </a:lnTo>
                  <a:lnTo>
                    <a:pt x="1981" y="351"/>
                  </a:lnTo>
                  <a:lnTo>
                    <a:pt x="1960" y="357"/>
                  </a:lnTo>
                  <a:lnTo>
                    <a:pt x="1945" y="362"/>
                  </a:lnTo>
                  <a:lnTo>
                    <a:pt x="1935" y="364"/>
                  </a:lnTo>
                  <a:lnTo>
                    <a:pt x="1922" y="406"/>
                  </a:lnTo>
                  <a:lnTo>
                    <a:pt x="1908" y="447"/>
                  </a:lnTo>
                  <a:lnTo>
                    <a:pt x="1895" y="490"/>
                  </a:lnTo>
                  <a:lnTo>
                    <a:pt x="1881" y="532"/>
                  </a:lnTo>
                  <a:lnTo>
                    <a:pt x="1867" y="573"/>
                  </a:lnTo>
                  <a:lnTo>
                    <a:pt x="1852" y="612"/>
                  </a:lnTo>
                  <a:lnTo>
                    <a:pt x="1844" y="632"/>
                  </a:lnTo>
                  <a:lnTo>
                    <a:pt x="1834" y="650"/>
                  </a:lnTo>
                  <a:lnTo>
                    <a:pt x="1825" y="669"/>
                  </a:lnTo>
                  <a:lnTo>
                    <a:pt x="1814" y="686"/>
                  </a:lnTo>
                  <a:lnTo>
                    <a:pt x="1757" y="674"/>
                  </a:lnTo>
                  <a:lnTo>
                    <a:pt x="1698" y="660"/>
                  </a:lnTo>
                  <a:lnTo>
                    <a:pt x="1639" y="645"/>
                  </a:lnTo>
                  <a:lnTo>
                    <a:pt x="1582" y="630"/>
                  </a:lnTo>
                  <a:lnTo>
                    <a:pt x="1523" y="614"/>
                  </a:lnTo>
                  <a:lnTo>
                    <a:pt x="1465" y="598"/>
                  </a:lnTo>
                  <a:lnTo>
                    <a:pt x="1408" y="579"/>
                  </a:lnTo>
                  <a:lnTo>
                    <a:pt x="1350" y="562"/>
                  </a:lnTo>
                  <a:lnTo>
                    <a:pt x="1235" y="524"/>
                  </a:lnTo>
                  <a:lnTo>
                    <a:pt x="1121" y="484"/>
                  </a:lnTo>
                  <a:lnTo>
                    <a:pt x="1008" y="441"/>
                  </a:lnTo>
                  <a:lnTo>
                    <a:pt x="895" y="397"/>
                  </a:lnTo>
                  <a:lnTo>
                    <a:pt x="782" y="351"/>
                  </a:lnTo>
                  <a:lnTo>
                    <a:pt x="670" y="304"/>
                  </a:lnTo>
                  <a:lnTo>
                    <a:pt x="557" y="255"/>
                  </a:lnTo>
                  <a:lnTo>
                    <a:pt x="446" y="205"/>
                  </a:lnTo>
                  <a:lnTo>
                    <a:pt x="333" y="155"/>
                  </a:lnTo>
                  <a:lnTo>
                    <a:pt x="222" y="105"/>
                  </a:lnTo>
                  <a:lnTo>
                    <a:pt x="112" y="53"/>
                  </a:lnTo>
                  <a:lnTo>
                    <a:pt x="0" y="0"/>
                  </a:lnTo>
                  <a:lnTo>
                    <a:pt x="123" y="100"/>
                  </a:lnTo>
                  <a:lnTo>
                    <a:pt x="235" y="189"/>
                  </a:lnTo>
                  <a:lnTo>
                    <a:pt x="339" y="271"/>
                  </a:lnTo>
                  <a:lnTo>
                    <a:pt x="433" y="344"/>
                  </a:lnTo>
                  <a:lnTo>
                    <a:pt x="520" y="412"/>
                  </a:lnTo>
                  <a:lnTo>
                    <a:pt x="599" y="472"/>
                  </a:lnTo>
                  <a:lnTo>
                    <a:pt x="670" y="524"/>
                  </a:lnTo>
                  <a:lnTo>
                    <a:pt x="735" y="572"/>
                  </a:lnTo>
                  <a:lnTo>
                    <a:pt x="844" y="652"/>
                  </a:lnTo>
                  <a:lnTo>
                    <a:pt x="930" y="712"/>
                  </a:lnTo>
                  <a:lnTo>
                    <a:pt x="998" y="757"/>
                  </a:lnTo>
                  <a:lnTo>
                    <a:pt x="1049" y="791"/>
                  </a:lnTo>
                  <a:lnTo>
                    <a:pt x="1090" y="818"/>
                  </a:lnTo>
                  <a:lnTo>
                    <a:pt x="1121" y="840"/>
                  </a:lnTo>
                  <a:lnTo>
                    <a:pt x="1135" y="851"/>
                  </a:lnTo>
                  <a:lnTo>
                    <a:pt x="1148" y="862"/>
                  </a:lnTo>
                  <a:lnTo>
                    <a:pt x="1161" y="874"/>
                  </a:lnTo>
                  <a:lnTo>
                    <a:pt x="1173" y="888"/>
                  </a:lnTo>
                  <a:lnTo>
                    <a:pt x="1201" y="920"/>
                  </a:lnTo>
                  <a:lnTo>
                    <a:pt x="1234" y="961"/>
                  </a:lnTo>
                  <a:lnTo>
                    <a:pt x="1276" y="1016"/>
                  </a:lnTo>
                  <a:lnTo>
                    <a:pt x="1331" y="1090"/>
                  </a:lnTo>
                  <a:lnTo>
                    <a:pt x="1331" y="1096"/>
                  </a:lnTo>
                  <a:lnTo>
                    <a:pt x="1326" y="1119"/>
                  </a:lnTo>
                  <a:lnTo>
                    <a:pt x="1318" y="1157"/>
                  </a:lnTo>
                  <a:lnTo>
                    <a:pt x="1307" y="1209"/>
                  </a:lnTo>
                  <a:lnTo>
                    <a:pt x="1278" y="1337"/>
                  </a:lnTo>
                  <a:lnTo>
                    <a:pt x="1245" y="1486"/>
                  </a:lnTo>
                  <a:lnTo>
                    <a:pt x="1213" y="1637"/>
                  </a:lnTo>
                  <a:lnTo>
                    <a:pt x="1187" y="1772"/>
                  </a:lnTo>
                  <a:lnTo>
                    <a:pt x="1178" y="1827"/>
                  </a:lnTo>
                  <a:lnTo>
                    <a:pt x="1172" y="1869"/>
                  </a:lnTo>
                  <a:lnTo>
                    <a:pt x="1170" y="1887"/>
                  </a:lnTo>
                  <a:lnTo>
                    <a:pt x="1170" y="1900"/>
                  </a:lnTo>
                  <a:lnTo>
                    <a:pt x="1170" y="1909"/>
                  </a:lnTo>
                  <a:lnTo>
                    <a:pt x="1173" y="1914"/>
                  </a:lnTo>
                  <a:lnTo>
                    <a:pt x="1175" y="1939"/>
                  </a:lnTo>
                  <a:lnTo>
                    <a:pt x="1184" y="1988"/>
                  </a:lnTo>
                  <a:lnTo>
                    <a:pt x="1196" y="2055"/>
                  </a:lnTo>
                  <a:lnTo>
                    <a:pt x="1211" y="2140"/>
                  </a:lnTo>
                  <a:lnTo>
                    <a:pt x="1229" y="2238"/>
                  </a:lnTo>
                  <a:lnTo>
                    <a:pt x="1250" y="2344"/>
                  </a:lnTo>
                  <a:lnTo>
                    <a:pt x="1272" y="2458"/>
                  </a:lnTo>
                  <a:lnTo>
                    <a:pt x="1295" y="2573"/>
                  </a:lnTo>
                  <a:lnTo>
                    <a:pt x="1320" y="2688"/>
                  </a:lnTo>
                  <a:lnTo>
                    <a:pt x="1343" y="2800"/>
                  </a:lnTo>
                  <a:lnTo>
                    <a:pt x="1367" y="2905"/>
                  </a:lnTo>
                  <a:lnTo>
                    <a:pt x="1389" y="2998"/>
                  </a:lnTo>
                  <a:lnTo>
                    <a:pt x="1409" y="3077"/>
                  </a:lnTo>
                  <a:lnTo>
                    <a:pt x="1427" y="3140"/>
                  </a:lnTo>
                  <a:lnTo>
                    <a:pt x="1436" y="3164"/>
                  </a:lnTo>
                  <a:lnTo>
                    <a:pt x="1442" y="3182"/>
                  </a:lnTo>
                  <a:lnTo>
                    <a:pt x="1449" y="3194"/>
                  </a:lnTo>
                  <a:lnTo>
                    <a:pt x="1454" y="3200"/>
                  </a:lnTo>
                  <a:lnTo>
                    <a:pt x="1454" y="3216"/>
                  </a:lnTo>
                  <a:lnTo>
                    <a:pt x="1454" y="3232"/>
                  </a:lnTo>
                  <a:lnTo>
                    <a:pt x="1456" y="3248"/>
                  </a:lnTo>
                  <a:lnTo>
                    <a:pt x="1457" y="3266"/>
                  </a:lnTo>
                  <a:lnTo>
                    <a:pt x="1463" y="3303"/>
                  </a:lnTo>
                  <a:lnTo>
                    <a:pt x="1473" y="3341"/>
                  </a:lnTo>
                  <a:lnTo>
                    <a:pt x="1484" y="3381"/>
                  </a:lnTo>
                  <a:lnTo>
                    <a:pt x="1497" y="3423"/>
                  </a:lnTo>
                  <a:lnTo>
                    <a:pt x="1514" y="3465"/>
                  </a:lnTo>
                  <a:lnTo>
                    <a:pt x="1533" y="3507"/>
                  </a:lnTo>
                  <a:lnTo>
                    <a:pt x="1552" y="3549"/>
                  </a:lnTo>
                  <a:lnTo>
                    <a:pt x="1574" y="3590"/>
                  </a:lnTo>
                  <a:lnTo>
                    <a:pt x="1599" y="3629"/>
                  </a:lnTo>
                  <a:lnTo>
                    <a:pt x="1623" y="3667"/>
                  </a:lnTo>
                  <a:lnTo>
                    <a:pt x="1637" y="3686"/>
                  </a:lnTo>
                  <a:lnTo>
                    <a:pt x="1650" y="3703"/>
                  </a:lnTo>
                  <a:lnTo>
                    <a:pt x="1664" y="3720"/>
                  </a:lnTo>
                  <a:lnTo>
                    <a:pt x="1677" y="3736"/>
                  </a:lnTo>
                  <a:lnTo>
                    <a:pt x="1691" y="3751"/>
                  </a:lnTo>
                  <a:lnTo>
                    <a:pt x="1705" y="3765"/>
                  </a:lnTo>
                  <a:lnTo>
                    <a:pt x="1720" y="3779"/>
                  </a:lnTo>
                  <a:lnTo>
                    <a:pt x="1735" y="3791"/>
                  </a:lnTo>
                  <a:lnTo>
                    <a:pt x="1721" y="3806"/>
                  </a:lnTo>
                  <a:lnTo>
                    <a:pt x="1708" y="3819"/>
                  </a:lnTo>
                  <a:lnTo>
                    <a:pt x="1693" y="3833"/>
                  </a:lnTo>
                  <a:lnTo>
                    <a:pt x="1677" y="3845"/>
                  </a:lnTo>
                  <a:lnTo>
                    <a:pt x="1660" y="3857"/>
                  </a:lnTo>
                  <a:lnTo>
                    <a:pt x="1642" y="3868"/>
                  </a:lnTo>
                  <a:lnTo>
                    <a:pt x="1623" y="3879"/>
                  </a:lnTo>
                  <a:lnTo>
                    <a:pt x="1604" y="3890"/>
                  </a:lnTo>
                  <a:lnTo>
                    <a:pt x="1569" y="3905"/>
                  </a:lnTo>
                  <a:lnTo>
                    <a:pt x="1533" y="3920"/>
                  </a:lnTo>
                  <a:lnTo>
                    <a:pt x="1495" y="3932"/>
                  </a:lnTo>
                  <a:lnTo>
                    <a:pt x="1456" y="3944"/>
                  </a:lnTo>
                  <a:lnTo>
                    <a:pt x="1485" y="3950"/>
                  </a:lnTo>
                  <a:lnTo>
                    <a:pt x="1518" y="3958"/>
                  </a:lnTo>
                  <a:lnTo>
                    <a:pt x="1555" y="3962"/>
                  </a:lnTo>
                  <a:lnTo>
                    <a:pt x="1595" y="3969"/>
                  </a:lnTo>
                  <a:lnTo>
                    <a:pt x="1638" y="3972"/>
                  </a:lnTo>
                  <a:lnTo>
                    <a:pt x="1683" y="3976"/>
                  </a:lnTo>
                  <a:lnTo>
                    <a:pt x="1732" y="3977"/>
                  </a:lnTo>
                  <a:lnTo>
                    <a:pt x="1784" y="3977"/>
                  </a:lnTo>
                  <a:lnTo>
                    <a:pt x="1839" y="3975"/>
                  </a:lnTo>
                  <a:lnTo>
                    <a:pt x="1896" y="3971"/>
                  </a:lnTo>
                  <a:lnTo>
                    <a:pt x="1956" y="3965"/>
                  </a:lnTo>
                  <a:lnTo>
                    <a:pt x="2019" y="3955"/>
                  </a:lnTo>
                  <a:lnTo>
                    <a:pt x="2052" y="3950"/>
                  </a:lnTo>
                  <a:lnTo>
                    <a:pt x="2085" y="3944"/>
                  </a:lnTo>
                  <a:lnTo>
                    <a:pt x="2118" y="3937"/>
                  </a:lnTo>
                  <a:lnTo>
                    <a:pt x="2152" y="3928"/>
                  </a:lnTo>
                  <a:lnTo>
                    <a:pt x="2186" y="3920"/>
                  </a:lnTo>
                  <a:lnTo>
                    <a:pt x="2222" y="3910"/>
                  </a:lnTo>
                  <a:lnTo>
                    <a:pt x="2259" y="3900"/>
                  </a:lnTo>
                  <a:lnTo>
                    <a:pt x="2295" y="3888"/>
                  </a:lnTo>
                  <a:lnTo>
                    <a:pt x="2252" y="3882"/>
                  </a:lnTo>
                  <a:lnTo>
                    <a:pt x="2212" y="3872"/>
                  </a:lnTo>
                  <a:lnTo>
                    <a:pt x="2191" y="3867"/>
                  </a:lnTo>
                  <a:lnTo>
                    <a:pt x="2172" y="3861"/>
                  </a:lnTo>
                  <a:lnTo>
                    <a:pt x="2151" y="3855"/>
                  </a:lnTo>
                  <a:lnTo>
                    <a:pt x="2131" y="3847"/>
                  </a:lnTo>
                  <a:lnTo>
                    <a:pt x="2102" y="3836"/>
                  </a:lnTo>
                  <a:lnTo>
                    <a:pt x="2072" y="3823"/>
                  </a:lnTo>
                  <a:lnTo>
                    <a:pt x="2044" y="3808"/>
                  </a:lnTo>
                  <a:lnTo>
                    <a:pt x="2016" y="3791"/>
                  </a:lnTo>
                  <a:lnTo>
                    <a:pt x="2008" y="3634"/>
                  </a:lnTo>
                  <a:lnTo>
                    <a:pt x="1999" y="3481"/>
                  </a:lnTo>
                  <a:lnTo>
                    <a:pt x="1989" y="3331"/>
                  </a:lnTo>
                  <a:lnTo>
                    <a:pt x="1981" y="3184"/>
                  </a:lnTo>
                  <a:lnTo>
                    <a:pt x="1973" y="3040"/>
                  </a:lnTo>
                  <a:lnTo>
                    <a:pt x="1967" y="2899"/>
                  </a:lnTo>
                  <a:lnTo>
                    <a:pt x="1966" y="2829"/>
                  </a:lnTo>
                  <a:lnTo>
                    <a:pt x="1965" y="2759"/>
                  </a:lnTo>
                  <a:lnTo>
                    <a:pt x="1965" y="2691"/>
                  </a:lnTo>
                  <a:lnTo>
                    <a:pt x="1965" y="2622"/>
                  </a:lnTo>
                  <a:lnTo>
                    <a:pt x="1967" y="2554"/>
                  </a:lnTo>
                  <a:lnTo>
                    <a:pt x="1970" y="2486"/>
                  </a:lnTo>
                  <a:lnTo>
                    <a:pt x="1975" y="2419"/>
                  </a:lnTo>
                  <a:lnTo>
                    <a:pt x="1979" y="2353"/>
                  </a:lnTo>
                  <a:lnTo>
                    <a:pt x="1987" y="2287"/>
                  </a:lnTo>
                  <a:lnTo>
                    <a:pt x="1995" y="2221"/>
                  </a:lnTo>
                  <a:lnTo>
                    <a:pt x="2005" y="2155"/>
                  </a:lnTo>
                  <a:lnTo>
                    <a:pt x="2016" y="2090"/>
                  </a:lnTo>
                  <a:lnTo>
                    <a:pt x="2030" y="2025"/>
                  </a:lnTo>
                  <a:lnTo>
                    <a:pt x="2044" y="1960"/>
                  </a:lnTo>
                  <a:lnTo>
                    <a:pt x="2061" y="1895"/>
                  </a:lnTo>
                  <a:lnTo>
                    <a:pt x="2080" y="1830"/>
                  </a:lnTo>
                  <a:lnTo>
                    <a:pt x="2101" y="1767"/>
                  </a:lnTo>
                  <a:lnTo>
                    <a:pt x="2124" y="1702"/>
                  </a:lnTo>
                  <a:lnTo>
                    <a:pt x="2150" y="1638"/>
                  </a:lnTo>
                  <a:lnTo>
                    <a:pt x="2178" y="1573"/>
                  </a:lnTo>
                  <a:lnTo>
                    <a:pt x="2221" y="1592"/>
                  </a:lnTo>
                  <a:lnTo>
                    <a:pt x="2263" y="1609"/>
                  </a:lnTo>
                  <a:lnTo>
                    <a:pt x="2307" y="1625"/>
                  </a:lnTo>
                  <a:lnTo>
                    <a:pt x="2353" y="1641"/>
                  </a:lnTo>
                  <a:lnTo>
                    <a:pt x="2398" y="1655"/>
                  </a:lnTo>
                  <a:lnTo>
                    <a:pt x="2445" y="1670"/>
                  </a:lnTo>
                  <a:lnTo>
                    <a:pt x="2492" y="1682"/>
                  </a:lnTo>
                  <a:lnTo>
                    <a:pt x="2540" y="1694"/>
                  </a:lnTo>
                  <a:lnTo>
                    <a:pt x="2540" y="1682"/>
                  </a:lnTo>
                  <a:lnTo>
                    <a:pt x="2541" y="1670"/>
                  </a:lnTo>
                  <a:lnTo>
                    <a:pt x="2542" y="1659"/>
                  </a:lnTo>
                  <a:lnTo>
                    <a:pt x="2545" y="1649"/>
                  </a:lnTo>
                  <a:lnTo>
                    <a:pt x="2549" y="1639"/>
                  </a:lnTo>
                  <a:lnTo>
                    <a:pt x="2552" y="1631"/>
                  </a:lnTo>
                  <a:lnTo>
                    <a:pt x="2556" y="1622"/>
                  </a:lnTo>
                  <a:lnTo>
                    <a:pt x="2561" y="1615"/>
                  </a:lnTo>
                  <a:lnTo>
                    <a:pt x="2567" y="1608"/>
                  </a:lnTo>
                  <a:lnTo>
                    <a:pt x="2573" y="1601"/>
                  </a:lnTo>
                  <a:lnTo>
                    <a:pt x="2580" y="1595"/>
                  </a:lnTo>
                  <a:lnTo>
                    <a:pt x="2588" y="1590"/>
                  </a:lnTo>
                  <a:lnTo>
                    <a:pt x="2604" y="1581"/>
                  </a:lnTo>
                  <a:lnTo>
                    <a:pt x="2621" y="1573"/>
                  </a:lnTo>
                  <a:lnTo>
                    <a:pt x="2645" y="1582"/>
                  </a:lnTo>
                  <a:lnTo>
                    <a:pt x="2670" y="1590"/>
                  </a:lnTo>
                  <a:lnTo>
                    <a:pt x="2695" y="1600"/>
                  </a:lnTo>
                  <a:lnTo>
                    <a:pt x="2721" y="1611"/>
                  </a:lnTo>
                  <a:lnTo>
                    <a:pt x="2773" y="1636"/>
                  </a:lnTo>
                  <a:lnTo>
                    <a:pt x="2825" y="1663"/>
                  </a:lnTo>
                  <a:lnTo>
                    <a:pt x="2879" y="1690"/>
                  </a:lnTo>
                  <a:lnTo>
                    <a:pt x="2934" y="1718"/>
                  </a:lnTo>
                  <a:lnTo>
                    <a:pt x="2989" y="1745"/>
                  </a:lnTo>
                  <a:lnTo>
                    <a:pt x="3044" y="1770"/>
                  </a:lnTo>
                  <a:lnTo>
                    <a:pt x="3071" y="1781"/>
                  </a:lnTo>
                  <a:lnTo>
                    <a:pt x="3099" y="1792"/>
                  </a:lnTo>
                  <a:lnTo>
                    <a:pt x="3126" y="1801"/>
                  </a:lnTo>
                  <a:lnTo>
                    <a:pt x="3153" y="1809"/>
                  </a:lnTo>
                  <a:lnTo>
                    <a:pt x="3181" y="1817"/>
                  </a:lnTo>
                  <a:lnTo>
                    <a:pt x="3208" y="1823"/>
                  </a:lnTo>
                  <a:lnTo>
                    <a:pt x="3235" y="1827"/>
                  </a:lnTo>
                  <a:lnTo>
                    <a:pt x="3262" y="1830"/>
                  </a:lnTo>
                  <a:lnTo>
                    <a:pt x="3289" y="1830"/>
                  </a:lnTo>
                  <a:lnTo>
                    <a:pt x="3315" y="1829"/>
                  </a:lnTo>
                  <a:lnTo>
                    <a:pt x="3342" y="1827"/>
                  </a:lnTo>
                  <a:lnTo>
                    <a:pt x="3367" y="1820"/>
                  </a:lnTo>
                  <a:lnTo>
                    <a:pt x="3393" y="1813"/>
                  </a:lnTo>
                  <a:lnTo>
                    <a:pt x="3419" y="1803"/>
                  </a:lnTo>
                  <a:lnTo>
                    <a:pt x="3443" y="1791"/>
                  </a:lnTo>
                  <a:lnTo>
                    <a:pt x="3468" y="1775"/>
                  </a:lnTo>
                  <a:lnTo>
                    <a:pt x="3409" y="1763"/>
                  </a:lnTo>
                  <a:lnTo>
                    <a:pt x="3350" y="1748"/>
                  </a:lnTo>
                  <a:lnTo>
                    <a:pt x="3294" y="1734"/>
                  </a:lnTo>
                  <a:lnTo>
                    <a:pt x="3239" y="1716"/>
                  </a:lnTo>
                  <a:lnTo>
                    <a:pt x="3185" y="1698"/>
                  </a:lnTo>
                  <a:lnTo>
                    <a:pt x="3132" y="1680"/>
                  </a:lnTo>
                  <a:lnTo>
                    <a:pt x="3081" y="1659"/>
                  </a:lnTo>
                  <a:lnTo>
                    <a:pt x="3032" y="1637"/>
                  </a:lnTo>
                  <a:lnTo>
                    <a:pt x="2983" y="1614"/>
                  </a:lnTo>
                  <a:lnTo>
                    <a:pt x="2935" y="1590"/>
                  </a:lnTo>
                  <a:lnTo>
                    <a:pt x="2889" y="1565"/>
                  </a:lnTo>
                  <a:lnTo>
                    <a:pt x="2842" y="1538"/>
                  </a:lnTo>
                  <a:lnTo>
                    <a:pt x="2798" y="1511"/>
                  </a:lnTo>
                  <a:lnTo>
                    <a:pt x="2755" y="1483"/>
                  </a:lnTo>
                  <a:lnTo>
                    <a:pt x="2714" y="1452"/>
                  </a:lnTo>
                  <a:lnTo>
                    <a:pt x="2672" y="1421"/>
                  </a:lnTo>
                  <a:lnTo>
                    <a:pt x="2632" y="1390"/>
                  </a:lnTo>
                  <a:lnTo>
                    <a:pt x="2593" y="1357"/>
                  </a:lnTo>
                  <a:lnTo>
                    <a:pt x="2555" y="1324"/>
                  </a:lnTo>
                  <a:lnTo>
                    <a:pt x="2518" y="1289"/>
                  </a:lnTo>
                  <a:lnTo>
                    <a:pt x="2481" y="1254"/>
                  </a:lnTo>
                  <a:lnTo>
                    <a:pt x="2446" y="1217"/>
                  </a:lnTo>
                  <a:lnTo>
                    <a:pt x="2412" y="1179"/>
                  </a:lnTo>
                  <a:lnTo>
                    <a:pt x="2378" y="1141"/>
                  </a:lnTo>
                  <a:lnTo>
                    <a:pt x="2345" y="1102"/>
                  </a:lnTo>
                  <a:lnTo>
                    <a:pt x="2314" y="1063"/>
                  </a:lnTo>
                  <a:lnTo>
                    <a:pt x="2282" y="1021"/>
                  </a:lnTo>
                  <a:lnTo>
                    <a:pt x="2251" y="980"/>
                  </a:lnTo>
                  <a:lnTo>
                    <a:pt x="2222" y="938"/>
                  </a:lnTo>
                  <a:lnTo>
                    <a:pt x="2194" y="895"/>
                  </a:lnTo>
                  <a:lnTo>
                    <a:pt x="2164" y="851"/>
                  </a:lnTo>
                  <a:lnTo>
                    <a:pt x="2137" y="807"/>
                  </a:lnTo>
                  <a:close/>
                </a:path>
              </a:pathLst>
            </a:custGeom>
            <a:solidFill>
              <a:srgbClr val="F7F7F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144463" y="144463"/>
            <a:ext cx="2195289" cy="21685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" Target="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7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64%20-%20CONFERIDO/CO64%20-%20RESUMO%20-%20Import&#226;ncia%20Da%20Auto.pdf" TargetMode="External"/><Relationship Id="rId13" Type="http://schemas.openxmlformats.org/officeDocument/2006/relationships/hyperlink" Target="Comunica&#231;&#227;o%20Oral/CO84%20-%20CONFERIDO/CO84%20-%20RESUMO%20-%20A%20Percep&#231;&#227;o%20De%20Fam&#237;lia%20%20De%20Crian&#231;as%20Abrigadas%20A%20Partir%20Do%20Desenho%20De%20Fam&#237;lia%20Com%20Est&#243;rias.pdf" TargetMode="External"/><Relationship Id="rId18" Type="http://schemas.openxmlformats.org/officeDocument/2006/relationships/slide" Target="slide12.xml"/><Relationship Id="rId3" Type="http://schemas.openxmlformats.org/officeDocument/2006/relationships/hyperlink" Target="Comunica&#231;&#227;o%20Oral/CO59%20-%20CONFERIDO/CO59%20-%20RESUMO%20-%20A%20Comunica&#231;&#227;o%20Terap&#234;utica%20Por%20Meio%20De%20Est&#243;rias%20Infantis.pdf" TargetMode="External"/><Relationship Id="rId21" Type="http://schemas.openxmlformats.org/officeDocument/2006/relationships/slide" Target="slide15.xml"/><Relationship Id="rId7" Type="http://schemas.openxmlformats.org/officeDocument/2006/relationships/hyperlink" Target="Comunica&#231;&#227;o%20Oral/CO112%20-%20CONFERIDO/CO112%20-%20RESUMO%20-%20A%20Hist&#243;ria%20Da%20Pesquisa%20Detec&#231;&#227;o%20Precoce%20De%20Psicopatologias%20Graves%20E%20Seus%20Desdobramentos.pdf" TargetMode="External"/><Relationship Id="rId12" Type="http://schemas.openxmlformats.org/officeDocument/2006/relationships/hyperlink" Target="Comunica&#231;&#227;o%20Oral/CO19%20-%20CONFERIDO/RESUMO%20-%20A%20Participa&#231;&#227;o%20Popular%20Na%20Gest&#227;o%20Do%20SUS.pdf" TargetMode="External"/><Relationship Id="rId17" Type="http://schemas.openxmlformats.org/officeDocument/2006/relationships/slide" Target="slide11.xml"/><Relationship Id="rId25" Type="http://schemas.openxmlformats.org/officeDocument/2006/relationships/slide" Target="slide19.xml"/><Relationship Id="rId2" Type="http://schemas.openxmlformats.org/officeDocument/2006/relationships/hyperlink" Target="trabalhos/Resumos/P27.%20Adapta&#231;&#227;o%20em%20paciente%20portador%20do%20v&#237;rus.pdf" TargetMode="External"/><Relationship Id="rId16" Type="http://schemas.openxmlformats.org/officeDocument/2006/relationships/hyperlink" Target="Comunica&#231;&#227;o%20Oral/CO116%20-%20CONFERIDO/CO116%20-%20RESUMO%20-%20&#192;%20Procura%20De%20Sentido%20Da%20Aten&#231;&#227;o%20Psicol&#243;gica%20Com%20Adolescentes%20Em%20Priva&#231;&#227;o%20De%20Liberdade.pdf" TargetMode="External"/><Relationship Id="rId20" Type="http://schemas.openxmlformats.org/officeDocument/2006/relationships/slide" Target="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110%20-%20CONFERIDO/CO%20110%20-%20RESUMO%20-%20A%20Formac&#227;o%20Do%20Aluno%20No%20Projeto%20De%20Atendimento%20Em%20Plant&#227;o%20Psicol&#243;gico%20Do%20Lefe.pdf" TargetMode="External"/><Relationship Id="rId11" Type="http://schemas.openxmlformats.org/officeDocument/2006/relationships/hyperlink" Target="Comunica&#231;&#227;o%20Oral/CO71%20-%20CONFERIDO/CO71%20-%20RESUMO%20-%20A%20Maternagem%20Na%20Ado&#231;&#227;o.pdf" TargetMode="External"/><Relationship Id="rId24" Type="http://schemas.openxmlformats.org/officeDocument/2006/relationships/slide" Target="slide18.xml"/><Relationship Id="rId5" Type="http://schemas.openxmlformats.org/officeDocument/2006/relationships/hyperlink" Target="Comunica&#231;&#227;o%20Oral/CO33%20-%20CONFERIDO/CO33%20-%20RESUMO%20-%20A%20Fam&#237;lia%20Da%20Pessoa%20Com%20Defici&#234;ncia%20F&#237;sica.pdf" TargetMode="External"/><Relationship Id="rId15" Type="http://schemas.openxmlformats.org/officeDocument/2006/relationships/hyperlink" Target="Comunica&#231;&#227;o%20Oral/CO120%20-%20CONFERIDO/CO120%20-%20RESUMO%20-%20A%20Pr&#225;tica%20Religiosa%20E%20O%20Uso%20De%20Drogas%20Entre%20Adolescentes.pdf" TargetMode="External"/><Relationship Id="rId23" Type="http://schemas.openxmlformats.org/officeDocument/2006/relationships/slide" Target="slide17.xml"/><Relationship Id="rId10" Type="http://schemas.openxmlformats.org/officeDocument/2006/relationships/hyperlink" Target="Comunica&#231;&#227;o%20Oral/CO122%20-%20CONFERIDO/CO122%20-%20RESUMO%20-%20A%20Inf&#226;ncia%20Soliciada%20E%20O%20Poder%20Da%20Informa&#231;&#227;o.pdf" TargetMode="External"/><Relationship Id="rId19" Type="http://schemas.openxmlformats.org/officeDocument/2006/relationships/slide" Target="slide13.xml"/><Relationship Id="rId4" Type="http://schemas.openxmlformats.org/officeDocument/2006/relationships/hyperlink" Target="Comunica&#231;&#227;o%20Oral/CO97%20-%20CONFERIDO/CO97%20-%20RESUMO%20-%20A%20Escola%20e%20as%20Pr&#225;ticas.pdf" TargetMode="External"/><Relationship Id="rId9" Type="http://schemas.openxmlformats.org/officeDocument/2006/relationships/hyperlink" Target="Comunica&#231;&#227;o%20Oral/CO14%20-%20CONFERIDO/CO14%20-%20RESUMO%20-%20A%20import&#226;ncia%20da%20Educa&#231;&#227;o%20para%20a%20Sa&#250;de%20dos.pdf" TargetMode="External"/><Relationship Id="rId14" Type="http://schemas.openxmlformats.org/officeDocument/2006/relationships/hyperlink" Target="Comunica&#231;&#227;o%20Oral/CO117%20-%20CONFERIDO/CO117%20-%20RESUMO%20-%20A%20Pr&#225;tica%20Do%20Psic&#243;logo%20No%20Sistema%20De%20Justi&#231;a%20Juvenil.pdf" TargetMode="External"/><Relationship Id="rId22" Type="http://schemas.openxmlformats.org/officeDocument/2006/relationships/slide" Target="slide1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05%20-%20CONFERIDO/CO05%20-%20RESUMO%20-%20A%20viol&#234;ncia%20coletivo.pdf" TargetMode="External"/><Relationship Id="rId13" Type="http://schemas.openxmlformats.org/officeDocument/2006/relationships/hyperlink" Target="Comunica&#231;&#227;o%20Oral/CO21%20-%20CONFERIDO/CO21%20-%20RESUMO%20-%20%20Acompanhamento%20Terapeutico.pdf" TargetMode="External"/><Relationship Id="rId18" Type="http://schemas.openxmlformats.org/officeDocument/2006/relationships/slide" Target="slide13.xml"/><Relationship Id="rId3" Type="http://schemas.openxmlformats.org/officeDocument/2006/relationships/hyperlink" Target="Comunica&#231;&#227;o%20Oral/CO96%20-%20CONFERIDO/CO96%20-%20RESUMO%20-%20A%20Promo&#231;&#227;o%20Da%20Sa&#250;de%20Mental%20Atrav&#233;s%20De%20Uma%20Associa&#231;&#227;o%20De%20Usu&#225;rios%20E%20Familiares.pdf" TargetMode="External"/><Relationship Id="rId21" Type="http://schemas.openxmlformats.org/officeDocument/2006/relationships/slide" Target="slide16.xml"/><Relationship Id="rId7" Type="http://schemas.openxmlformats.org/officeDocument/2006/relationships/hyperlink" Target="Comunica&#231;&#227;o%20Oral/CO73%20-%20CONFERIDO/CO73%20-%20RESUMO%20-%20A%20Utiliza&#231;&#227;o%20Do%20SPSS%20Em%20Pesquisas%20Da%20&#193;rea%20Da%20Antropologia%20Da%20Sa&#250;de%20E%20Da%20Psicologia.pdf" TargetMode="External"/><Relationship Id="rId12" Type="http://schemas.openxmlformats.org/officeDocument/2006/relationships/hyperlink" Target="Comunica&#231;&#227;o%20Oral/CO74%20-%20CONFERIDO/CO74%20-%20RESUMO%20-%20Acompanhamento%20Terap&#234;utico%20E%20Sistema%20De%20Sa&#250;de%20Mental.pdf" TargetMode="External"/><Relationship Id="rId17" Type="http://schemas.openxmlformats.org/officeDocument/2006/relationships/slide" Target="slide12.xml"/><Relationship Id="rId2" Type="http://schemas.openxmlformats.org/officeDocument/2006/relationships/hyperlink" Target="Comunica&#231;&#227;o%20Oral/CO15%20-%20CONFERIDO/CO15%20-%20RESUMO%20-%20A%20Produ&#231;&#227;o%20De%20Material%20Educativo%20Em%20Oncologia.pdf" TargetMode="External"/><Relationship Id="rId16" Type="http://schemas.openxmlformats.org/officeDocument/2006/relationships/slide" Target="slide11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53%20-%20CONFERIDO/CO53%20-%20RESUMO%20-%20A%20Relev&#226;ncia%20Da%20Inclus&#227;o%20Do%20Pai%20No%20Tratamento%20Da%20Anorexia%20E%20Bulimia%20Nervosa.pdf" TargetMode="External"/><Relationship Id="rId11" Type="http://schemas.openxmlformats.org/officeDocument/2006/relationships/hyperlink" Target="Comunica&#231;&#227;o%20Oral/CO68%20-%20CONFERIDO/CO68%20-%20RESUMO%20-%20Acolhimento%20Grupal.pdf" TargetMode="External"/><Relationship Id="rId24" Type="http://schemas.openxmlformats.org/officeDocument/2006/relationships/slide" Target="slide19.xml"/><Relationship Id="rId5" Type="http://schemas.openxmlformats.org/officeDocument/2006/relationships/hyperlink" Target="Comunica&#231;&#227;o%20Oral/CO95%20-%20CONFERIDO/CO95%20-%20RESUMO%20-%20A%20Qualidade%20Dos%20Servi&#231;os%20Do%20Turismo%20E%20A%20Terceira%20Idade.pdf" TargetMode="External"/><Relationship Id="rId15" Type="http://schemas.openxmlformats.org/officeDocument/2006/relationships/hyperlink" Target="Comunica&#231;&#227;o%20Oral/CO18%20-%20CONFERIDO/CO18%20-%20RESUMO%20-%20Algumas%20Categorias%20De%20An&#225;lise%20De%20Uma%20Experi&#234;ncia%20Intercessora.pdf" TargetMode="External"/><Relationship Id="rId23" Type="http://schemas.openxmlformats.org/officeDocument/2006/relationships/slide" Target="slide18.xml"/><Relationship Id="rId10" Type="http://schemas.openxmlformats.org/officeDocument/2006/relationships/hyperlink" Target="Comunica&#231;&#227;o%20Oral/CO60%20-%20CONFERIDO/CO60%20-%20RESUMO%20-%20Abuso%20Sexual%20Infantil.pdf" TargetMode="External"/><Relationship Id="rId19" Type="http://schemas.openxmlformats.org/officeDocument/2006/relationships/slide" Target="slide14.xml"/><Relationship Id="rId4" Type="http://schemas.openxmlformats.org/officeDocument/2006/relationships/hyperlink" Target="Comunica&#231;&#227;o%20Oral/CO114%20-%20CONFERIDO/CO114%20-%20RESUMO%20-%20A%20Psicoterapia%20Breve%20Em%20Idosos.pdf" TargetMode="External"/><Relationship Id="rId9" Type="http://schemas.openxmlformats.org/officeDocument/2006/relationships/hyperlink" Target="Comunica&#231;&#227;o%20Oral/CO04%20-%20CONFERIDO/CO04%20-%20RESUMO%20-%20A%20Visita%20Domiciliar%20Em%20Oncologia.pdf" TargetMode="External"/><Relationship Id="rId14" Type="http://schemas.openxmlformats.org/officeDocument/2006/relationships/hyperlink" Target="Comunica&#231;&#227;o%20Oral/CO30%20-%20CONFERIDO/CO30%20-%20RESUMO%20-%20Adolesc&#234;ncia.pdf" TargetMode="External"/><Relationship Id="rId22" Type="http://schemas.openxmlformats.org/officeDocument/2006/relationships/slide" Target="slide1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29%20-%20CONFERIDO/CO29%20-%20RESUMO%20-%20Avalia&#231;&#227;o%20Da%20Qualidade%20De%20Vida%20De%20Pacientes.pdf" TargetMode="External"/><Relationship Id="rId13" Type="http://schemas.openxmlformats.org/officeDocument/2006/relationships/hyperlink" Target="Comunica&#231;&#227;o%20Oral/CO89%20-%20CONFERIDO/CO89%20-%20RESUMO%20-%20Concep&#231;&#245;es%20sobre%20Humaniza&#231;&#227;o.pdf" TargetMode="External"/><Relationship Id="rId18" Type="http://schemas.openxmlformats.org/officeDocument/2006/relationships/slide" Target="slide14.xml"/><Relationship Id="rId3" Type="http://schemas.openxmlformats.org/officeDocument/2006/relationships/hyperlink" Target="Comunica&#231;&#227;o%20Oral/CO93%20-%20CONFERIDO/CO93%20-%20RESUMO%20-%20An&#225;lise%20Da%20Produ&#231;&#227;o%20Cient&#237;fica.pdf" TargetMode="External"/><Relationship Id="rId21" Type="http://schemas.openxmlformats.org/officeDocument/2006/relationships/slide" Target="slide17.xml"/><Relationship Id="rId7" Type="http://schemas.openxmlformats.org/officeDocument/2006/relationships/hyperlink" Target="http://www.google.com.br/search?hl=pt-BR&amp;q=alphagrafics&amp;spell=1&amp;sa=X" TargetMode="External"/><Relationship Id="rId12" Type="http://schemas.openxmlformats.org/officeDocument/2006/relationships/hyperlink" Target="Comunica&#231;&#227;o%20Oral/CO28%20-%20CONFERIDO/CO28%20-%20RESUMO%20-%20Comparativo%20dos%20Fatores%20de%20Estresse%20Cr&#244;nico%20em%20Profissionais%20da%20Enfermagem%20que%20Atuam%20nos%20Contextos.pdf" TargetMode="External"/><Relationship Id="rId17" Type="http://schemas.openxmlformats.org/officeDocument/2006/relationships/slide" Target="slide13.xml"/><Relationship Id="rId2" Type="http://schemas.openxmlformats.org/officeDocument/2006/relationships/hyperlink" Target="Comunica&#231;&#227;o%20Oral/CO16%20-%20CONFERIDO/CO16%20-%20RESUMO%20-%20Algumas%20Dificuldades%20no%20Tratamento%20de%20Pacientes%20em%20Crise.pdf" TargetMode="External"/><Relationship Id="rId16" Type="http://schemas.openxmlformats.org/officeDocument/2006/relationships/slide" Target="slide12.xml"/><Relationship Id="rId20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108%20-%20CONFERIDO/CO108%20-%20RESUMO%20-%20Aspectos%20Psicol&#243;gicos%20Do%20Doador%20Vivo%20No%20Transplante%20De%20F&#237;gado.pdf" TargetMode="External"/><Relationship Id="rId11" Type="http://schemas.openxmlformats.org/officeDocument/2006/relationships/hyperlink" Target="Comunica&#231;&#227;o%20Oral/CO86%20-%20CONFERIDO/CO86%20-%20RESUMO%20-%20Cartas%20Terap&#234;uticas.pdf" TargetMode="External"/><Relationship Id="rId5" Type="http://schemas.openxmlformats.org/officeDocument/2006/relationships/hyperlink" Target="Comunica&#231;&#227;o%20Oral/CO35%20-%20CONFERIDO/CO35%20-%20RESUMO%20-%20As%20Estrat&#233;gias%20de%20Coping%20e%20o%20Impacto%20Sofrido%20pela%20Fam&#237;lia%20Quando%20um%20dos%20seus%20Encontra.pdf" TargetMode="External"/><Relationship Id="rId15" Type="http://schemas.openxmlformats.org/officeDocument/2006/relationships/slide" Target="slide11.xml"/><Relationship Id="rId23" Type="http://schemas.openxmlformats.org/officeDocument/2006/relationships/slide" Target="slide19.xml"/><Relationship Id="rId10" Type="http://schemas.openxmlformats.org/officeDocument/2006/relationships/hyperlink" Target="Comunica&#231;&#227;o%20Oral/CO79%20-%20CONFERIDO/C079%20-%20RESUMO%20-%20Bullying.pdf" TargetMode="External"/><Relationship Id="rId19" Type="http://schemas.openxmlformats.org/officeDocument/2006/relationships/slide" Target="slide15.xml"/><Relationship Id="rId4" Type="http://schemas.openxmlformats.org/officeDocument/2006/relationships/hyperlink" Target="Comunica&#231;&#227;o%20Oral/CO17%20-%20CONFERIDO/CO17%20-%20RESUMO%20-%20Ansiedade%20E%20Consumo%20De%20Subst&#226;ncias%20Psicoativas%20Em%20Adolescentes.pdf" TargetMode="External"/><Relationship Id="rId9" Type="http://schemas.openxmlformats.org/officeDocument/2006/relationships/hyperlink" Target="Comunica&#231;&#227;o%20Oral/CO92%20-%20CONFERIDO/CO92%20-%20RESUMO%20-%20Bem-Estar%20Docente%20-%20Indicadores%20E%20Subs&#237;dios.pdf" TargetMode="External"/><Relationship Id="rId14" Type="http://schemas.openxmlformats.org/officeDocument/2006/relationships/hyperlink" Target="Comunica&#231;&#227;o%20Oral/CO02%20-%20CONFERIDO/CO02%20-%20RESUMO%20-%20Condi&#231;&#245;es%20De%20Enfrentamento%20Psicol&#243;gico%20Em.pdf" TargetMode="External"/><Relationship Id="rId22" Type="http://schemas.openxmlformats.org/officeDocument/2006/relationships/slide" Target="slide18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76%20-%20CONFERIDO/CO76%20-%20RESUMO%20-%20DIAGN&#211;STICO%20E%20GEST&#195;O%20DO%20BULLYING%20%20COMO%20CONDI&#199;&#195;O%20PARA%20MELHORIA.pdf" TargetMode="External"/><Relationship Id="rId13" Type="http://schemas.openxmlformats.org/officeDocument/2006/relationships/hyperlink" Target="file:///\\Backuptst\COMUMAGRP$\Congresso%20Luso-Brasileiro%20de%20Psicologia%20da%20Sa&#250;de\1.CD%20MAster\Comunica&#231;&#227;o%20Oral\CO12%20-%20CONFERIDO\CO12%20-%20RESUMO%20-%20Equoterapia.pdf" TargetMode="External"/><Relationship Id="rId18" Type="http://schemas.openxmlformats.org/officeDocument/2006/relationships/slide" Target="slide13.xml"/><Relationship Id="rId3" Type="http://schemas.openxmlformats.org/officeDocument/2006/relationships/hyperlink" Target="Comunica&#231;&#227;o%20Oral/CO100%20-%20CONFERIDO/CO100%20-%20RESUMO%20-%20Constru&#231;&#227;o%20E%20Valida&#231;&#227;o%20Fatorial%20Da%20Escala%20De%20Engajamento%20No%20Trabalho.pdf" TargetMode="External"/><Relationship Id="rId21" Type="http://schemas.openxmlformats.org/officeDocument/2006/relationships/slide" Target="slide16.xml"/><Relationship Id="rId7" Type="http://schemas.openxmlformats.org/officeDocument/2006/relationships/hyperlink" Target="Comunica&#231;&#227;o%20Oral/CO75%20-%20CONFERIDO/CO75%20-%20RESUMO%20-%20Diagn&#243;stico%20E%20Avalia&#231;&#227;o%20Das%20Praxes%20Ou%20Trotes%20&#8211;%20Um%20Estudo%20Transcultural.pdf" TargetMode="External"/><Relationship Id="rId12" Type="http://schemas.openxmlformats.org/officeDocument/2006/relationships/hyperlink" Target="Comunica&#231;&#227;o%20Oral/CO47%20-%20CONFERIDO/CO47%20-%20RESUMO%20-%20Ensaio%20Sobre%20O%20Que%20Se%20Escuta%20E%20O%20Que%20Se%20Faz%20Em%20Institui&#231;&#227;o%20De%20Sa&#250;de.pdf" TargetMode="External"/><Relationship Id="rId17" Type="http://schemas.openxmlformats.org/officeDocument/2006/relationships/slide" Target="slide12.xml"/><Relationship Id="rId2" Type="http://schemas.openxmlformats.org/officeDocument/2006/relationships/hyperlink" Target="Comunica&#231;&#227;o%20Oral/CO31%20-%20CONFERIDO/CO31%20-%20RESUMO%20-%20Constitui&#231;&#227;o%20De%20Rede%20De%20Apoio%20Social%20Para%20Pr&#225;ticas%20Psicol&#243;gicas%20Em%20Institui&#231;&#245;es.pdf" TargetMode="External"/><Relationship Id="rId16" Type="http://schemas.openxmlformats.org/officeDocument/2006/relationships/slide" Target="slide11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62%20-%20CONFERIDO/CO62%20-%20RESUMO%20-%20Cotidiano%20e%20Sa&#250;de%20de%20Mulheres%20Brasileiras%20Imigrantes.pdf" TargetMode="External"/><Relationship Id="rId11" Type="http://schemas.openxmlformats.org/officeDocument/2006/relationships/hyperlink" Target="Comunica&#231;&#227;o%20Oral/CO80%20-%20CONFERIDO/CO80%20-%20RESUMO%20-%20Enfrentando%20a%20Pedofilia.pdf" TargetMode="External"/><Relationship Id="rId24" Type="http://schemas.openxmlformats.org/officeDocument/2006/relationships/slide" Target="slide19.xml"/><Relationship Id="rId5" Type="http://schemas.openxmlformats.org/officeDocument/2006/relationships/hyperlink" Target="Comunica&#231;&#227;o%20Oral/CO87%20-%20CONFERIDO" TargetMode="External"/><Relationship Id="rId15" Type="http://schemas.openxmlformats.org/officeDocument/2006/relationships/hyperlink" Target="Comunica&#231;&#227;o%20Oral/CO103%20-%20CONFERIDO/CO103%20-%20RESUMO%20-%20Escala%20De%20Avalia&#231;&#227;o%20De%20Resili&#234;ncia.pdf" TargetMode="External"/><Relationship Id="rId23" Type="http://schemas.openxmlformats.org/officeDocument/2006/relationships/slide" Target="slide18.xml"/><Relationship Id="rId10" Type="http://schemas.openxmlformats.org/officeDocument/2006/relationships/hyperlink" Target="Comunica&#231;&#227;o%20Oral/CO67%20-%20CONFERIDO/CO67%20-%20RESUMO%20-%20Encontros%20Terap&#234;uticos%20com%20Casais%20com%20Diagn&#243;stico.pdf" TargetMode="External"/><Relationship Id="rId19" Type="http://schemas.openxmlformats.org/officeDocument/2006/relationships/slide" Target="slide14.xml"/><Relationship Id="rId4" Type="http://schemas.openxmlformats.org/officeDocument/2006/relationships/hyperlink" Target="Comunica&#231;&#227;o%20Oral/CO54%20-%20CONFERIDO/CO54%20-%20RESUMO%20-%20Construindo%20Sentidos%20De%20Melhora%20Com%20Familiares%20De%20Pessoas%20Com%20Transtornos%20Alimentares.pdf" TargetMode="External"/><Relationship Id="rId9" Type="http://schemas.openxmlformats.org/officeDocument/2006/relationships/hyperlink" Target="Comunica&#231;&#227;o%20Oral/CO39%20-%20CONFERIDO/CO39%20-%20RESUMO%20-%20Educa&#231;&#227;o%20Inclusiva%20Sobre%20A%20Perspectiva%20Da%20Sa&#250;de%20Mental.pdf" TargetMode="External"/><Relationship Id="rId14" Type="http://schemas.openxmlformats.org/officeDocument/2006/relationships/hyperlink" Target="Comunica&#231;&#227;o%20Oral/CO77%20-%20CONFERIDO/CO77%20-%20RESUMO%20-%20Escala%20Breve%20de%20Coping%20Resiliente%20Aplicada.pdf" TargetMode="External"/><Relationship Id="rId22" Type="http://schemas.openxmlformats.org/officeDocument/2006/relationships/slide" Target="slide1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40%20-%20CONFERIDO/CO40%20-%20RESUMO%20-%20Estado%20da%20Arte%20sobre%20Gesta&#231;&#227;o%20e%20Parentalidade%20na%20Adolesc&#234;ncia.pdf" TargetMode="External"/><Relationship Id="rId13" Type="http://schemas.openxmlformats.org/officeDocument/2006/relationships/hyperlink" Target="Comunica&#231;&#227;o%20Oral/CO113%20-%20CONFERIDO/CO113%20-%20RESUMO%20-%20Forma&#231;&#227;o%20Cr&#237;tica%20De%20Jovens%20Multiplicadores%20Em%20Dst.pdf" TargetMode="External"/><Relationship Id="rId18" Type="http://schemas.openxmlformats.org/officeDocument/2006/relationships/slide" Target="slide13.xml"/><Relationship Id="rId3" Type="http://schemas.openxmlformats.org/officeDocument/2006/relationships/hyperlink" Target="Comunica&#231;&#227;o%20Oral/CO107%20-%20CONFERIDO/CO107%20-%20RESUMO%20-%20Escala%20De%20Evaluaci&#243;n%20De%20Estilos%20De%20Vida%20Y%20M&#233;todos%20De%20Estudio%20Para%20El%20Encino%20Superior.pdf" TargetMode="External"/><Relationship Id="rId21" Type="http://schemas.openxmlformats.org/officeDocument/2006/relationships/slide" Target="slide16.xml"/><Relationship Id="rId7" Type="http://schemas.openxmlformats.org/officeDocument/2006/relationships/hyperlink" Target="Comunica&#231;&#227;o%20Oral/CO50%20-%20CONFERIDO/CO50%20-%20RESUMO%20-%20Escutando%20A%20Surdez.pdf" TargetMode="External"/><Relationship Id="rId12" Type="http://schemas.openxmlformats.org/officeDocument/2006/relationships/hyperlink" Target="Comunica&#231;&#227;o%20Oral/CO23%20-%20CONFERIDO/CO23%20-%20RESUMO%20-%20Experi&#234;ncias%20De%20Interlocu&#231;&#227;o%20Com%20A%20Escola%20No%20Processo%20De%20Orienta&#231;&#227;o%20A%20Queixa%20Escolar.pdf" TargetMode="External"/><Relationship Id="rId17" Type="http://schemas.openxmlformats.org/officeDocument/2006/relationships/slide" Target="slide12.xml"/><Relationship Id="rId2" Type="http://schemas.openxmlformats.org/officeDocument/2006/relationships/hyperlink" Target="Comunica&#231;&#227;o%20Oral/CO102%20-%20CONFERIDO/CO102%20-%20RESUMO%20-%20Escala%20De%20Capital%20Psicologico.pdf" TargetMode="External"/><Relationship Id="rId16" Type="http://schemas.openxmlformats.org/officeDocument/2006/relationships/slide" Target="slide11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78%20-%20CONFERIDO/CO78%20-%20RESUMO%20-%20Escala%20Sobre%20O%20Otimismo%20Aplicada%20A%20Estudantes%20Do%20Brasil.pdf" TargetMode="External"/><Relationship Id="rId11" Type="http://schemas.openxmlformats.org/officeDocument/2006/relationships/hyperlink" Target="Comunica&#231;&#227;o%20Oral/CO126%20-%20CONFERIDO/P126%20-%20Estrat&#233;gias%20De%20Relaxamento%20E%20Seus%20Beneficios.pdf" TargetMode="External"/><Relationship Id="rId24" Type="http://schemas.openxmlformats.org/officeDocument/2006/relationships/slide" Target="slide19.xml"/><Relationship Id="rId5" Type="http://schemas.openxmlformats.org/officeDocument/2006/relationships/hyperlink" Target="Comunica&#231;&#227;o%20Oral/CO09%20-%20CONFERIDO/CO09%20-%20RESUMO%20-%20Escala%20Sobre%20Esperan&#231;a%20Aplicada%20A%20Estudantes%20Do%20Brasil.pdf" TargetMode="External"/><Relationship Id="rId15" Type="http://schemas.openxmlformats.org/officeDocument/2006/relationships/hyperlink" Target="file:///\\Backuptst\COMUMAGRP$\Congresso%20Luso-Brasileiro%20de%20Psicologia%20da%20Sa&#250;de\1.CD%20MAster\Comunica&#231;&#227;o%20Oral\CO46%20-%20CONFERIDO\CO46%20-%20RESUMO%20-%20Iatrogenia.pdf" TargetMode="External"/><Relationship Id="rId23" Type="http://schemas.openxmlformats.org/officeDocument/2006/relationships/slide" Target="slide18.xml"/><Relationship Id="rId10" Type="http://schemas.openxmlformats.org/officeDocument/2006/relationships/hyperlink" Target="Comunica&#231;&#227;o%20Oral/CO24%20-%20CONFERIDO/CO24%20-%20RESUMO%20-%20Estilo%20Cl&#237;nico%20Ser%20e%20Fazer.pdf" TargetMode="External"/><Relationship Id="rId19" Type="http://schemas.openxmlformats.org/officeDocument/2006/relationships/slide" Target="slide14.xml"/><Relationship Id="rId4" Type="http://schemas.openxmlformats.org/officeDocument/2006/relationships/hyperlink" Target="Comunica&#231;&#227;o%20Oral/CO22%20-%20CONFERIDO/CO22%20-%20RESUMO%20-%20Escala%20para%20Avalia&#231;&#227;o%20das%20Situa&#231;&#245;es%20de%20Bullying%20nos%20Trotes%20do%20Ensino%20Superior%20Aplicada%20a%20Estudantes%20do%20Brasil.pdf" TargetMode="External"/><Relationship Id="rId9" Type="http://schemas.openxmlformats.org/officeDocument/2006/relationships/hyperlink" Target="Comunica&#231;&#227;o%20Oral/CO72%20-%20CONFERIDO/CO72%20-%20RESUMO%20-%20Este%20Filho%20N&#227;o%20&#201;%20Meu.pdf" TargetMode="External"/><Relationship Id="rId14" Type="http://schemas.openxmlformats.org/officeDocument/2006/relationships/hyperlink" Target="Comunica&#231;&#227;o%20Oral/CO27%20-%20CONFERIDO/CO27%20-%20RESUMO%20-%20Habilidades%20Sociais.pdf" TargetMode="External"/><Relationship Id="rId22" Type="http://schemas.openxmlformats.org/officeDocument/2006/relationships/slide" Target="slide1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83%20-%20CONFERIDO/CO83%20-%20RESUMO%20-%20N&#237;veis%20De%20MalBem-Estar%20Docente,%20De%20Auto-Imagem%20E%20Auto-Estima.pdf" TargetMode="External"/><Relationship Id="rId13" Type="http://schemas.openxmlformats.org/officeDocument/2006/relationships/hyperlink" Target="Comunica&#231;&#227;o%20Oral/CO41%20-%20CONFERIDO/CO41%20-%20RESUMO%20-%20O%20Conhecimento%20de%20Adolescentes%20sobre%20M&#233;todos%20Contraceptivos.pdf" TargetMode="External"/><Relationship Id="rId18" Type="http://schemas.openxmlformats.org/officeDocument/2006/relationships/slide" Target="slide13.xml"/><Relationship Id="rId3" Type="http://schemas.openxmlformats.org/officeDocument/2006/relationships/hyperlink" Target="file:///\\Backuptst\COMUMAGRP$\Congresso%20Luso-Brasileiro%20de%20Psicologia%20da%20Sa&#250;de\1.CD%20MAster\Comunica&#231;&#227;o%20Oral\CO34%20-%20CONFERIDO\CO34%20-%20RESUMO%20-%20Intersetorialidade%20na%20Interface%20Sa&#250;de.pdf" TargetMode="External"/><Relationship Id="rId21" Type="http://schemas.openxmlformats.org/officeDocument/2006/relationships/slide" Target="slide16.xml"/><Relationship Id="rId7" Type="http://schemas.openxmlformats.org/officeDocument/2006/relationships/hyperlink" Target="Comunica&#231;&#227;o%20Oral/CO111%20-%20CONFERIDO/CO111%20-%20RESUMO%20-%20Levantamento%20de%20Fatores%20Humanos.pdf" TargetMode="External"/><Relationship Id="rId12" Type="http://schemas.openxmlformats.org/officeDocument/2006/relationships/hyperlink" Target="Comunica&#231;&#227;o%20Oral/CO118%20-%20CONFERIDO/CO118%20-%20RESUMO%20-%20O%20Burnout%20Em%20Cirurgi&#245;es%20Dentistas%20Franceses%20-%20Estresse,%20Suporte%20Social%20E%20Sintomatologia%20Ansio-Depressiva.pdf" TargetMode="External"/><Relationship Id="rId17" Type="http://schemas.openxmlformats.org/officeDocument/2006/relationships/slide" Target="slide12.xml"/><Relationship Id="rId2" Type="http://schemas.openxmlformats.org/officeDocument/2006/relationships/hyperlink" Target="Comunica&#231;&#227;o%20Oral/CO25%20-%20CONFERIDO/CO25%20-%20RESUMO%20-%20Implica&#231;&#245;es%20Psicossociais%20do%20C&#226;ncer%20na%20Adolesc&#234;ncia.pdf" TargetMode="External"/><Relationship Id="rId16" Type="http://schemas.openxmlformats.org/officeDocument/2006/relationships/slide" Target="slide11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56%20-%20CONFERIDO/CO56%20-%20RESUMO%20-%20Legados%20Transgeracionais%20na%20Anorexia%20Nervosa.pdf" TargetMode="External"/><Relationship Id="rId11" Type="http://schemas.openxmlformats.org/officeDocument/2006/relationships/hyperlink" Target="Comunica&#231;&#227;o%20Oral/CO36%20-%20CONFERIDO/CO36%20-%20RESUMO%20-%20O%20Brincar%20e%20Musicoterapia.pdf" TargetMode="External"/><Relationship Id="rId24" Type="http://schemas.openxmlformats.org/officeDocument/2006/relationships/slide" Target="slide19.xml"/><Relationship Id="rId5" Type="http://schemas.openxmlformats.org/officeDocument/2006/relationships/hyperlink" Target="Comunica&#231;&#227;o%20Oral/CO101%20-%20CONFERIDO/CO101%20-%20RESUMO%20-%20Invent&#225;rio%20De%20Bem%20Estar%20Social.pdf" TargetMode="External"/><Relationship Id="rId15" Type="http://schemas.openxmlformats.org/officeDocument/2006/relationships/hyperlink" Target="Comunica&#231;&#227;o%20Oral/CO82%20-%20CONFERIDO/CO82%20-%20RESUMO%20-%20O%20Envelhecimento%20Saud&#225;vel%20-%20Educa&#231;&#227;o,%20Sa&#250;de%20E%20Psicologia%20Positiva.pdf" TargetMode="External"/><Relationship Id="rId23" Type="http://schemas.openxmlformats.org/officeDocument/2006/relationships/slide" Target="slide18.xml"/><Relationship Id="rId10" Type="http://schemas.openxmlformats.org/officeDocument/2006/relationships/hyperlink" Target="Comunica&#231;&#227;o%20Oral/CO11%20-%20CONFERIDO/CO11%20-%20RESUMO%20-%20Nina%20Sayers.pdf" TargetMode="External"/><Relationship Id="rId19" Type="http://schemas.openxmlformats.org/officeDocument/2006/relationships/slide" Target="slide14.xml"/><Relationship Id="rId4" Type="http://schemas.openxmlformats.org/officeDocument/2006/relationships/hyperlink" Target="Comunica&#231;&#227;o%20Oral/CO125%20-%20CONFERIDO/CO125%20-%20RESUMO%20-%20Interven&#231;&#227;o%20psico-pedag&#243;gica%20em%20crian&#231;as%20com%20distor&#231;&#227;o%20s&#233;rie%20-%20idade.pdf" TargetMode="External"/><Relationship Id="rId9" Type="http://schemas.openxmlformats.org/officeDocument/2006/relationships/hyperlink" Target="Comunica&#231;&#227;o%20Oral/CO61%20-%20CONFERIDO/CO61%20-%20RESUMO%20-%20Movimento%20da%20Reforma%20Sanit&#225;ria%20Brasileira.pdf" TargetMode="External"/><Relationship Id="rId14" Type="http://schemas.openxmlformats.org/officeDocument/2006/relationships/hyperlink" Target="Comunica&#231;&#227;o%20Oral/CO109%20-%20CONFERIDO/CO109%20-%20RESUMO%20-%20O%20Entrelace.pdf" TargetMode="External"/><Relationship Id="rId22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13%20-%20CONFERIDO/CO13%20-%20RESUMO%20-%20Orienta&#231;&#227;o%20Sexual.pdf" TargetMode="External"/><Relationship Id="rId13" Type="http://schemas.openxmlformats.org/officeDocument/2006/relationships/hyperlink" Target="Comunica&#231;&#227;o%20Oral/CO85%20-%20CONFERIDO/CO85%20-%20RESUMO%20-%20Perfil%20De%20Adolescentes%20Gr&#225;vidas%20Em%20Uma%20Unidade%20B&#225;sica%20De%20Sa&#250;de%20De%20Santa%20Maria.pdf" TargetMode="External"/><Relationship Id="rId18" Type="http://schemas.openxmlformats.org/officeDocument/2006/relationships/slide" Target="slide13.xml"/><Relationship Id="rId3" Type="http://schemas.openxmlformats.org/officeDocument/2006/relationships/hyperlink" Target="Comunica&#231;&#227;o%20Oral/CO38%20-%20CONFERIDO/CO38%20-%20RESUMO%20-%20O%20Potencial%20da%20Mem&#243;ria%20Autobiogr&#225;fica%20e%20do%20Processo%20de%20Revis&#227;o%20de%20Vida%20como%20M&#233;todo%20de%20Interven&#231;&#227;o%20Psicol&#243;gica%20com%20Idosos.pdf" TargetMode="External"/><Relationship Id="rId21" Type="http://schemas.openxmlformats.org/officeDocument/2006/relationships/slide" Target="slide16.xml"/><Relationship Id="rId7" Type="http://schemas.openxmlformats.org/officeDocument/2006/relationships/hyperlink" Target="Comunica&#231;&#227;o%20Oral/CO121%20-%20CONFERIDO/CO121%20-%20RESUMO%20-%20O%20Uso%20De%20Drogas%20Entre%20Meninos%20E%20Meninas%20Adolescentes%20De%20S&#227;o%20Paulo.pdf" TargetMode="External"/><Relationship Id="rId12" Type="http://schemas.openxmlformats.org/officeDocument/2006/relationships/hyperlink" Target="Comunica&#231;&#227;o%20Oral/CO44%20-%20CONFERIDO/CO44%20-%20RESUMO%20-%20Perfil%20da%20Procura%20Atendida.pdf" TargetMode="External"/><Relationship Id="rId17" Type="http://schemas.openxmlformats.org/officeDocument/2006/relationships/slide" Target="slide12.xml"/><Relationship Id="rId2" Type="http://schemas.openxmlformats.org/officeDocument/2006/relationships/hyperlink" Target="Comunica&#231;&#227;o%20Oral/CO51%20-%20CONFERIDO/CO51%20-%20RESUMO%20-%20O%20Mito%20Diagn&#243;stico.pdf" TargetMode="External"/><Relationship Id="rId16" Type="http://schemas.openxmlformats.org/officeDocument/2006/relationships/slide" Target="slide11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115%20-%20CONFERIDO/CO115%20-%20RESUMO%20-%20O%20Transtorno%20De%20Conduta%20Em%20Crian&#231;as.pdf" TargetMode="External"/><Relationship Id="rId11" Type="http://schemas.openxmlformats.org/officeDocument/2006/relationships/hyperlink" Target="Comunica&#231;&#227;o%20Oral/CO20%20-%20CONFERIDO/CO20%20-%20RESUMO%20-%20Percep&#231;&#227;o%20dos%20Estagi&#225;rios.pdf" TargetMode="External"/><Relationship Id="rId24" Type="http://schemas.openxmlformats.org/officeDocument/2006/relationships/slide" Target="slide19.xml"/><Relationship Id="rId5" Type="http://schemas.openxmlformats.org/officeDocument/2006/relationships/hyperlink" Target="Comunica&#231;&#227;o%20Oral/CO94%20-%20CONFERIDO/CO94%20-%20RESUMO%20-%20O%20Profissional%20Da%20Terceira%20Idade%20Produtivo%20No%20Mercado%20De%20Trabalho.pdf" TargetMode="External"/><Relationship Id="rId15" Type="http://schemas.openxmlformats.org/officeDocument/2006/relationships/hyperlink" Target="Comunica&#231;&#227;o%20Oral/CO99%20-%20CONFERIDO/CO99%20-%20RESUMO%20-%20Psicologia%20Do%20Envelhecimento.pdf" TargetMode="External"/><Relationship Id="rId23" Type="http://schemas.openxmlformats.org/officeDocument/2006/relationships/slide" Target="slide18.xml"/><Relationship Id="rId10" Type="http://schemas.openxmlformats.org/officeDocument/2006/relationships/hyperlink" Target="Comunica&#231;&#227;o%20Oral/CO49%20-%20CONFERIDO/CO49%20-%20RESUMO%20-%20Os%20Signos.pdf" TargetMode="External"/><Relationship Id="rId19" Type="http://schemas.openxmlformats.org/officeDocument/2006/relationships/slide" Target="slide14.xml"/><Relationship Id="rId4" Type="http://schemas.openxmlformats.org/officeDocument/2006/relationships/hyperlink" Target="Comunica&#231;&#227;o%20Oral/CO06%20-%20CONFERIDO/CO06%20-%20RESUMO%20-%20O%20processo%20de%20inclus&#227;o%20escolar.pdf" TargetMode="External"/><Relationship Id="rId9" Type="http://schemas.openxmlformats.org/officeDocument/2006/relationships/hyperlink" Target="Comunica&#231;&#227;o%20Oral/CO48%20-%20CONFERIDO/CO48%20-%20RESUMO%20-%20Os%20Significados%20Da%20Aus&#234;ncia%20Na%20Sess&#227;o%20Familiar.pdf" TargetMode="External"/><Relationship Id="rId14" Type="http://schemas.openxmlformats.org/officeDocument/2006/relationships/hyperlink" Target="Comunica&#231;&#227;o%20Oral/CO58%20-%20CONFERIDO/CO58%20-%20RESUMO%20-%20Processo%20De%20Constru&#231;&#227;o%20Da%20Rede%20Social%20Significativa%20De%20Mulheres%20Portadoras%20De%20HIV.pdf" TargetMode="External"/><Relationship Id="rId22" Type="http://schemas.openxmlformats.org/officeDocument/2006/relationships/slide" Target="slide1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52%20-%20CONFERIDO/CO52%20-%20RESUMO%20-%20Redes%20Sociais%20de%20Pacientes%20com%20Transtornos%20Alimentares.pdf" TargetMode="External"/><Relationship Id="rId13" Type="http://schemas.openxmlformats.org/officeDocument/2006/relationships/hyperlink" Target="Comunica&#231;&#227;o%20Oral/CO03%20-%20CONFERIDO/CO03%20-%20RESUMO%20-%20Rela&#231;&#245;es%20Fam&#237;lia.pdf" TargetMode="External"/><Relationship Id="rId18" Type="http://schemas.openxmlformats.org/officeDocument/2006/relationships/slide" Target="slide13.xml"/><Relationship Id="rId3" Type="http://schemas.openxmlformats.org/officeDocument/2006/relationships/hyperlink" Target="Comunica&#231;&#227;o%20Oral/CO88%20-%20CONFERIDO/CO88%20-%20RESUMO%20-%20Psicose%20Infantil.pdf" TargetMode="External"/><Relationship Id="rId21" Type="http://schemas.openxmlformats.org/officeDocument/2006/relationships/slide" Target="slide16.xml"/><Relationship Id="rId7" Type="http://schemas.openxmlformats.org/officeDocument/2006/relationships/hyperlink" Target="Comunica&#231;&#227;o%20Oral/CO98%20-%20CONFERIDO/CO98%20-%20RESUMO%20-%20Qualidade%20De%20Vida%20Na%20Percep&#231;&#227;o%20Do%20Idoso.pdf" TargetMode="External"/><Relationship Id="rId12" Type="http://schemas.openxmlformats.org/officeDocument/2006/relationships/hyperlink" Target="Comunica&#231;&#227;o%20Oral/CO32%20-%20CONFERIDO/CO32%20-%20RESUMO%20-%20Rela&#231;&#245;es%20Entre%20O%20Brincar.pdf" TargetMode="External"/><Relationship Id="rId17" Type="http://schemas.openxmlformats.org/officeDocument/2006/relationships/slide" Target="slide12.xml"/><Relationship Id="rId2" Type="http://schemas.openxmlformats.org/officeDocument/2006/relationships/hyperlink" Target="Comunica&#231;&#227;o%20Oral/CO63%20-%20CONFERIDO/CO63%20-%20RESUMO%20-%20Psicologia%20e%20Defesa%20Civil.pdf" TargetMode="External"/><Relationship Id="rId16" Type="http://schemas.openxmlformats.org/officeDocument/2006/relationships/slide" Target="slide11.xml"/><Relationship Id="rId20" Type="http://schemas.openxmlformats.org/officeDocument/2006/relationships/slide" Target="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81%20-%20CONFERIDO/CO81%20-%20RESUMO%20-%20Qualidade%20De%20Vida%20E%20Promo&#231;&#227;o%20De%20Sa&#250;de.pdf" TargetMode="External"/><Relationship Id="rId11" Type="http://schemas.openxmlformats.org/officeDocument/2006/relationships/hyperlink" Target="Comunica&#231;&#227;o%20Oral/CO37%20-%20CONFERIDO/CO37%20-%20RESUMO%20-%20Reflex&#245;es%20sobre%20Dor%20Cr&#244;nica.pdf" TargetMode="External"/><Relationship Id="rId24" Type="http://schemas.openxmlformats.org/officeDocument/2006/relationships/slide" Target="slide19.xml"/><Relationship Id="rId5" Type="http://schemas.openxmlformats.org/officeDocument/2006/relationships/hyperlink" Target="Comunica&#231;&#227;o%20Oral/CO55%20-%20CONFERIDO/CO55%20-%20RESUMO%20-%20Qualidade%20%20De%20Vida%20De%20Pacientes%20Submetidos%20%20Ao%20Transplante%20Renal.pdf" TargetMode="External"/><Relationship Id="rId15" Type="http://schemas.openxmlformats.org/officeDocument/2006/relationships/hyperlink" Target="Comunica&#231;&#227;o%20Oral/CO07%20-%20CONFERIDO/CO07%20-%20RESUMO%20-%20Revistas%20Populares%20e%20a%20No&#231;&#227;o%20de%20Psicossom&#225;tica.pdf" TargetMode="External"/><Relationship Id="rId23" Type="http://schemas.openxmlformats.org/officeDocument/2006/relationships/slide" Target="slide18.xml"/><Relationship Id="rId10" Type="http://schemas.openxmlformats.org/officeDocument/2006/relationships/hyperlink" Target="Comunica&#231;&#227;o%20Oral/CO69%20-%20CONFERIDO/CO69%20-%20RESUMO%20-%20Reflex&#245;es%20Acerca%20de%20uma%20Experi&#234;ncia.pdf" TargetMode="External"/><Relationship Id="rId19" Type="http://schemas.openxmlformats.org/officeDocument/2006/relationships/slide" Target="slide14.xml"/><Relationship Id="rId4" Type="http://schemas.openxmlformats.org/officeDocument/2006/relationships/hyperlink" Target="Comunica&#231;&#227;o%20Oral/CO26%20-%20CONFERIDO/CO26%20-%20RESUMO%20-%20Psicoterapia%20Cognitivo.pdf" TargetMode="External"/><Relationship Id="rId9" Type="http://schemas.openxmlformats.org/officeDocument/2006/relationships/hyperlink" Target="Comunica&#231;&#227;o%20Oral/CO124%20-%20CONFERIDO/CO124%20-%20RESUMO%20-%20(Re)Significando%20O%20Trabalho%20Em%20Sa&#250;de%20-%20O%20M&#250;ltiplo%20Nas%20A&#231;&#245;es%20De%20Agentes%20Comunit&#225;rios.pdf" TargetMode="External"/><Relationship Id="rId14" Type="http://schemas.openxmlformats.org/officeDocument/2006/relationships/hyperlink" Target="Comunica&#231;&#227;o%20Oral/CO106%20-%20CONFERIDO/CO106%20-%20RESUMO%20-%20Relato%20De%20Experi&#234;ncia%20Em%20Servi&#231;o%20De%20Medicina%20Preventiva%20Da%20Unimed%20Sorocaba.pdf" TargetMode="External"/><Relationship Id="rId22" Type="http://schemas.openxmlformats.org/officeDocument/2006/relationships/slide" Target="slide1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65%20-%20CONFERIDO/CO65%20-%20RESUMO%20-%20Sentimentos%20e%20Emo&#231;&#245;es%20na%20Equipe%20de%20Enfermagem.pdf" TargetMode="External"/><Relationship Id="rId13" Type="http://schemas.openxmlformats.org/officeDocument/2006/relationships/hyperlink" Target="Comunica&#231;&#227;o%20Oral/CO70%20-%20CONFERIDO/CO70%20-%20RESUMO%20-%20Uso%20Patol&#243;gico%20Da%20Internet%20Em%20Estudantes%20Universit&#225;rios.pdf" TargetMode="External"/><Relationship Id="rId18" Type="http://schemas.openxmlformats.org/officeDocument/2006/relationships/slide" Target="slide14.xml"/><Relationship Id="rId3" Type="http://schemas.openxmlformats.org/officeDocument/2006/relationships/hyperlink" Target="Comunica&#231;&#227;o%20Oral/CO08%20-%20CONFERIDO/CO08%20-%20RESUMO%20-%20Sa&#250;de%20como%20cultura.pdf" TargetMode="External"/><Relationship Id="rId21" Type="http://schemas.openxmlformats.org/officeDocument/2006/relationships/slide" Target="slide17.xml"/><Relationship Id="rId7" Type="http://schemas.openxmlformats.org/officeDocument/2006/relationships/hyperlink" Target="Comunica&#231;&#227;o%20Oral/CO45%20-%20CONFERIDO/CO45%20-%20RESUMO%20-%20Sa&#250;de%20no%20Campo.pdf" TargetMode="External"/><Relationship Id="rId12" Type="http://schemas.openxmlformats.org/officeDocument/2006/relationships/hyperlink" Target="Comunica&#231;&#227;o%20Oral/CO105%20-%20CONFERIDO/CO105%20-%20RESUMO%20-%20Tabagismo%20Na%20Empresa.pdf" TargetMode="External"/><Relationship Id="rId17" Type="http://schemas.openxmlformats.org/officeDocument/2006/relationships/slide" Target="slide13.xml"/><Relationship Id="rId2" Type="http://schemas.openxmlformats.org/officeDocument/2006/relationships/hyperlink" Target="Comunica&#231;&#227;o%20Oral/CO119%20-%20CONFERIDO/P119%20%20-%20Risco%20de%20Burnout.pdf" TargetMode="External"/><Relationship Id="rId16" Type="http://schemas.openxmlformats.org/officeDocument/2006/relationships/slide" Target="slide12.xml"/><Relationship Id="rId20" Type="http://schemas.openxmlformats.org/officeDocument/2006/relationships/slide" Target="slide16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42%20-%20CONFERIDO/CO42%20-%20RESUMO%20-%20Sa&#250;de%20Mental%20Na%20Inf&#226;ncia.pdf" TargetMode="External"/><Relationship Id="rId11" Type="http://schemas.openxmlformats.org/officeDocument/2006/relationships/hyperlink" Target="Comunica&#231;&#227;o%20Oral/CO66%20-%20CONFERIDO/CO66%20-%20RESUMO%20-%20Sofrimento%20Ps&#237;quico%20De%20Trabalhadores%20Do%20Lixo.pdf" TargetMode="External"/><Relationship Id="rId5" Type="http://schemas.openxmlformats.org/officeDocument/2006/relationships/hyperlink" Target="Comunica&#231;&#227;o%20Oral/CO104%20-%20CONFERIDO/CO104%20-%20RESUMO%20-%20Sa&#250;de%20Mental%20Na%20Familia.pdf" TargetMode="External"/><Relationship Id="rId15" Type="http://schemas.openxmlformats.org/officeDocument/2006/relationships/slide" Target="slide11.xml"/><Relationship Id="rId23" Type="http://schemas.openxmlformats.org/officeDocument/2006/relationships/slide" Target="slide19.xml"/><Relationship Id="rId10" Type="http://schemas.openxmlformats.org/officeDocument/2006/relationships/hyperlink" Target="Comunica&#231;&#227;o%20Oral/CO10%20-%20CONFERIDO/CO10%20-%20RESUMO%20-%20Sintomatologia%20depressiva%20em%20crian&#231;as%20em%20situa&#231;&#227;o%20de%20vulnerabilidade%20social.pdf" TargetMode="External"/><Relationship Id="rId19" Type="http://schemas.openxmlformats.org/officeDocument/2006/relationships/slide" Target="slide15.xml"/><Relationship Id="rId4" Type="http://schemas.openxmlformats.org/officeDocument/2006/relationships/hyperlink" Target="Comunica&#231;&#227;o%20Oral/CO91%20-%20CONFERIDO/CO91%20-%20RESUMO%20-%20Sa&#250;de%20E%20Educa&#231;&#227;o.pdf" TargetMode="External"/><Relationship Id="rId9" Type="http://schemas.openxmlformats.org/officeDocument/2006/relationships/hyperlink" Target="Comunica&#231;&#227;o%20Oral/CO43%20-%20CONFERIDO/CO43%20-%20RESUMO%20-%20Ser%20Mulher.pdf" TargetMode="External"/><Relationship Id="rId14" Type="http://schemas.openxmlformats.org/officeDocument/2006/relationships/hyperlink" Target="Comunica&#231;&#227;o%20Oral/CO90%20-%20CONFERIDO/CO90%20-%20RESUMO%20-%20Vulnerabilidade%20e%20Gravidez%20de%20Risco.pdf" TargetMode="External"/><Relationship Id="rId22" Type="http://schemas.openxmlformats.org/officeDocument/2006/relationships/slide" Target="slide1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Cursos/CR02/CR02%20-%20Cuidado%20E%20Integralidade%20Em%20Oncologia.pdf" TargetMode="External"/><Relationship Id="rId7" Type="http://schemas.openxmlformats.org/officeDocument/2006/relationships/hyperlink" Target="Cursos/CR04/CR04%20Sa&#250;de%20do%20Homem.pdf" TargetMode="External"/><Relationship Id="rId2" Type="http://schemas.openxmlformats.org/officeDocument/2006/relationships/hyperlink" Target="Cursos/CR07/CR07%20-%20Assist&#234;ncia%20Interdisciplinar%20em%20Medicina%20Fetal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Cursos/CR06/CR06%20-%20Psicologia%20Obst&#233;trica.pdf" TargetMode="External"/><Relationship Id="rId5" Type="http://schemas.openxmlformats.org/officeDocument/2006/relationships/hyperlink" Target="Cursos/CR01/CR01%20-%20Pedagogia%20A%20Desenvolvimento%20Territorial%20Prec&#225;rio%20E%20Controle%20De%20Bollyng.pdf" TargetMode="External"/><Relationship Id="rId4" Type="http://schemas.openxmlformats.org/officeDocument/2006/relationships/hyperlink" Target="Cursos/CR05/CR05%20-%20Introdu&#231;&#227;o%20a%20Analise%20Reichiana%20e%20Vegetoterapia%20Caracteroanal&#237;tica.pdf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2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Mesa%20Redonda/MR02%20-%20CONFERIDO/MR02%20-%20Considera&#231;&#245;es%20sobre%20Psicologia%20da%20Sa&#250;de.pdf" TargetMode="External"/><Relationship Id="rId13" Type="http://schemas.openxmlformats.org/officeDocument/2006/relationships/slide" Target="slide24.xml"/><Relationship Id="rId3" Type="http://schemas.openxmlformats.org/officeDocument/2006/relationships/hyperlink" Target="Mesa%20Redonda/MR32%20-%20Conferido/Analisando%20as%20Rela&#231;&#245;es%20entre%20Adolesc&#234;ncia.pdf" TargetMode="External"/><Relationship Id="rId7" Type="http://schemas.openxmlformats.org/officeDocument/2006/relationships/hyperlink" Target="Mesa%20Redonda/MR26%20-%20Conferido/MR26%20-%20Compreens&#227;o%20Psicodin&#226;mica%20De%20Uma%20Mulher.pdf" TargetMode="External"/><Relationship Id="rId12" Type="http://schemas.openxmlformats.org/officeDocument/2006/relationships/slide" Target="slide23.xml"/><Relationship Id="rId2" Type="http://schemas.openxmlformats.org/officeDocument/2006/relationships/hyperlink" Target="Mesa%20Redonda/MR33%20-%20Conferido/Adolesc&#234;ncia%20e%20Transtorno%20de%20Conduta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esa%20Redonda/MR36%20-%20Conferido/MR36%20-%20Aten&#231;&#227;o%20Psicol&#243;gica%20Em%20Institui&#231;&#245;es%20Na%20Perspectiva%20Fenomenol&#243;gica%20Existencial.pdf" TargetMode="External"/><Relationship Id="rId11" Type="http://schemas.openxmlformats.org/officeDocument/2006/relationships/hyperlink" Target="Mesa%20Redonda/MR17%20-%20Conferido/MR17%20-%20Di&#225;logos%20Entre%20a%20Cl&#237;nica%20e%20a%20Pesquisa%20na%20&#193;rea%20do%20Cuidado%20Materno.pdf" TargetMode="External"/><Relationship Id="rId5" Type="http://schemas.openxmlformats.org/officeDocument/2006/relationships/hyperlink" Target="Mesa%20Redonda/MR24%20-%20Conferido/MR24%20-%20Aspectos%20Saud&#225;veis%20no%20Diabetes.pdf" TargetMode="External"/><Relationship Id="rId10" Type="http://schemas.openxmlformats.org/officeDocument/2006/relationships/hyperlink" Target="Mesa%20Redonda/MR08%20-%20Conferido/MR08%20-%20Desafios%20da%20Atua&#231;&#227;o%20em%20Equipes%20Multiprofissionais%20na%20&#193;rea%20da%20Sa&#250;de.pdf" TargetMode="External"/><Relationship Id="rId4" Type="http://schemas.openxmlformats.org/officeDocument/2006/relationships/hyperlink" Target="Mesa%20Redonda/MR10%20-%20Conferido/MR10%20-%20As%20Emo&#231;&#245;es%20e%20o%20Adoecer.pdf" TargetMode="External"/><Relationship Id="rId9" Type="http://schemas.openxmlformats.org/officeDocument/2006/relationships/hyperlink" Target="Mesa%20Redonda/MR04/MR03%20-%20Constitui&#231;&#227;o%20de%20Sujeito%20e%20Feminilidade%20nos%20Transtornos%20Alimentares.pdf" TargetMode="External"/><Relationship Id="rId14" Type="http://schemas.openxmlformats.org/officeDocument/2006/relationships/slide" Target="slide25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Mesa%20Redonda/MR30%20-%20Conferido/MR30%20-%20Investiga&#231;&#227;o%20Interdisciplinar%20e%20Promo&#231;&#227;o%20da%20Sa&#250;de%20do%20Idoso.pdf" TargetMode="External"/><Relationship Id="rId13" Type="http://schemas.openxmlformats.org/officeDocument/2006/relationships/slide" Target="slide23.xml"/><Relationship Id="rId3" Type="http://schemas.openxmlformats.org/officeDocument/2006/relationships/hyperlink" Target="Mesa%20Redonda/MR35%20-%20Conferido/Envelhecimento,%20Depress&#227;o%20e%20Outras%20Manifesta&#231;&#245;es%20Cl&#237;nicas.pdf" TargetMode="External"/><Relationship Id="rId7" Type="http://schemas.openxmlformats.org/officeDocument/2006/relationships/hyperlink" Target="Mesa%20Redonda/MR05/MR05%20-%20Interven&#231;&#245;es%20Cl&#237;nicas%20em%20Institui&#231;&#245;es%20de%20Sa&#250;de.pdf" TargetMode="External"/><Relationship Id="rId12" Type="http://schemas.openxmlformats.org/officeDocument/2006/relationships/hyperlink" Target="Mesa%20Redonda/MR07%20-%20Conferido/MR07%20-%20Adoecer%20na%20Contemporaneidade.pdf" TargetMode="External"/><Relationship Id="rId2" Type="http://schemas.openxmlformats.org/officeDocument/2006/relationships/hyperlink" Target="Mesa%20Redonda/MR15%20-%20Conferido/MR15%20-%20Emerg&#234;ncia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esa%20Redonda/MR18%20-%20Conferido/MR18%20-%20Feminilidade.pdf" TargetMode="External"/><Relationship Id="rId11" Type="http://schemas.openxmlformats.org/officeDocument/2006/relationships/hyperlink" Target="Mesa%20Redonda/MR21%20-%20Conferido/MR21%20-%20N&#250;cleo%20de%20Apoio%20&#224;%20Sa&#250;de%20da%20Fam&#237;lia.pdf" TargetMode="External"/><Relationship Id="rId5" Type="http://schemas.openxmlformats.org/officeDocument/2006/relationships/hyperlink" Target="Mesa%20Redonda/MR03%20-%20CONFERIDO/MR03%20-%20Estrat&#233;gias%20de%20Avalia&#231;&#227;o%20e%20Interven&#231;&#227;o%20Aplicadas%20em%20Psicologia%20da%20Sa&#250;de.pdf" TargetMode="External"/><Relationship Id="rId15" Type="http://schemas.openxmlformats.org/officeDocument/2006/relationships/slide" Target="slide25.xml"/><Relationship Id="rId10" Type="http://schemas.openxmlformats.org/officeDocument/2006/relationships/hyperlink" Target="Mesa%20Redonda/MR09%20-%20Conferido/MR09%20-%20Metodologias%20e%20Instrumentos%20para%20Avalia&#231;&#227;o%20das%20Condi&#231;&#245;es.pdf" TargetMode="External"/><Relationship Id="rId4" Type="http://schemas.openxmlformats.org/officeDocument/2006/relationships/hyperlink" Target="Mesa%20Redonda/MR23%20-%20Conferido/MR23%20-%20Escala%20Diagn&#243;stica%20Adaptativa%20Operacionalizada.pdf" TargetMode="External"/><Relationship Id="rId9" Type="http://schemas.openxmlformats.org/officeDocument/2006/relationships/hyperlink" Target="Mesa%20Redonda/MR01%20-%20CONFERIDO/MR%2001%20-%20M&#233;todo%20Cl&#237;nico%20e%20Psicopatologia%20Fundamental.pdf" TargetMode="External"/><Relationship Id="rId14" Type="http://schemas.openxmlformats.org/officeDocument/2006/relationships/slide" Target="slide2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Mesa%20Redonda/MR27%20-%20Conferido/MR27%20-%20Qualidade%20De%20Vida%20E%20Sa&#250;de%20Mental%20De%20Estudantes%20Universit&#225;rios.pdf" TargetMode="External"/><Relationship Id="rId13" Type="http://schemas.openxmlformats.org/officeDocument/2006/relationships/hyperlink" Target="Mesa%20Redonda/MR22%20-%20Conferido/MR22%20-%20Sa&#250;de%20Mental%20e%20o%20Trabalho%20em%20Rede.pdf" TargetMode="External"/><Relationship Id="rId3" Type="http://schemas.openxmlformats.org/officeDocument/2006/relationships/hyperlink" Target="Mesa%20Redonda/MR34%20-%20Conferido/Pesquisa%20Fenomenol&#243;gica.pdf" TargetMode="External"/><Relationship Id="rId7" Type="http://schemas.openxmlformats.org/officeDocument/2006/relationships/hyperlink" Target="Mesa%20Redonda/MR29%20-%20Conferido/MR29%20-%20Qualidade%20De%20Vida%20De%20Idosos%20Portugueses%20E%20Brasileiros.pdf" TargetMode="External"/><Relationship Id="rId12" Type="http://schemas.openxmlformats.org/officeDocument/2006/relationships/hyperlink" Target="Mesa%20Redonda/MR14%20-%20Conferido/MR14%20-%20Sa&#250;de%20e%20Envelhecimento.docx.pdf" TargetMode="External"/><Relationship Id="rId17" Type="http://schemas.openxmlformats.org/officeDocument/2006/relationships/slide" Target="slide25.xml"/><Relationship Id="rId2" Type="http://schemas.openxmlformats.org/officeDocument/2006/relationships/hyperlink" Target="Mesa%20Redonda/MR13%20-%20Conferido/MR13%20-%20Organiza&#231;&#245;es%20promotoras%20de%20saude.pdf" TargetMode="External"/><Relationship Id="rId16" Type="http://schemas.openxmlformats.org/officeDocument/2006/relationships/slide" Target="slide24.xml"/><Relationship Id="rId1" Type="http://schemas.openxmlformats.org/officeDocument/2006/relationships/slideLayout" Target="../slideLayouts/slideLayout2.xml"/><Relationship Id="rId6" Type="http://schemas.openxmlformats.org/officeDocument/2006/relationships/hyperlink" Target="Mesa%20Redonda/MR20%20-%20Conferido/MR20%20-%20Psicologia%20Comunit&#225;ria%20em%20A&#231;&#227;o.pdf" TargetMode="External"/><Relationship Id="rId11" Type="http://schemas.openxmlformats.org/officeDocument/2006/relationships/hyperlink" Target="Mesa%20Redonda/MR31%20-%20Conferido/MR31%20-%20Sa&#250;de%20e%20Envelhecimento.pdf" TargetMode="External"/><Relationship Id="rId5" Type="http://schemas.openxmlformats.org/officeDocument/2006/relationships/hyperlink" Target="Mesa%20Redonda/MR11%20-%20Conferido/MR11%20-%20Pr&#225;ticas%20Cl&#237;nicas%20em%20Psicossom&#225;tica.pdf" TargetMode="External"/><Relationship Id="rId15" Type="http://schemas.openxmlformats.org/officeDocument/2006/relationships/slide" Target="slide23.xml"/><Relationship Id="rId10" Type="http://schemas.openxmlformats.org/officeDocument/2006/relationships/hyperlink" Target="Mesa%20Redonda/MR12%20-%20Conferido/MR12%20-%20Sa&#250;de%20e%20Envelhecimento.pdf" TargetMode="External"/><Relationship Id="rId4" Type="http://schemas.openxmlformats.org/officeDocument/2006/relationships/hyperlink" Target="Mesa%20Redonda/MR25%20-%20Conferido/MR25%20-%20Pol&#237;ticas%20Publicas.pdf" TargetMode="External"/><Relationship Id="rId9" Type="http://schemas.openxmlformats.org/officeDocument/2006/relationships/hyperlink" Target="Mesa%20Redonda/MR28%20-%20Conferido/MR28%20-%20Reflex&#245;es%20Sobre%20Desenhos%20De%20Crian&#231;as%20Ind&#237;genas%20De%20S&#227;o%20Paulo%20E%20Mato%20Grosso%20Do%20Sul.pdf" TargetMode="External"/><Relationship Id="rId14" Type="http://schemas.openxmlformats.org/officeDocument/2006/relationships/hyperlink" Target="Mesa%20Redonda/MR19%20-%20Conferido/MR19%20-%20Turismo%20de%20Sa&#250;de%20e%20Bem.pdf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slide" Target="slide27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hyperlink" Target="Painel/P52-Conferido/P52-A%20Psicoterapia%20Breve%20Operacionalizada%20Como%20%20Atendimento%20Vi&#225;vel%20Para%20Mulher%20V&#237;tima%20De%20Viol&#234;ncia%20Dom&#233;stica.pdf" TargetMode="External"/><Relationship Id="rId13" Type="http://schemas.openxmlformats.org/officeDocument/2006/relationships/hyperlink" Target="Painel/P09%20-%20Conferido/P09%20-%20A%20Trajet&#243;ria%20Da%20Aids%20Em%20S&#227;o%20Paulo.pdf" TargetMode="External"/><Relationship Id="rId18" Type="http://schemas.openxmlformats.org/officeDocument/2006/relationships/slide" Target="slide29.xml"/><Relationship Id="rId3" Type="http://schemas.openxmlformats.org/officeDocument/2006/relationships/hyperlink" Target="Painel/P90%20-%20Conferido/P90%20-%20A%20Feminiza&#231;&#227;o%20Da%20Aids.pdf" TargetMode="External"/><Relationship Id="rId21" Type="http://schemas.openxmlformats.org/officeDocument/2006/relationships/slide" Target="slide32.xml"/><Relationship Id="rId7" Type="http://schemas.openxmlformats.org/officeDocument/2006/relationships/hyperlink" Target="Painel/P75%20-%20Conferido/P75%20-%20A%20Inser&#231;&#227;o%20Do%20Psic&#243;logo%20No%20Contexto%20Interdisciplinar.pdf" TargetMode="External"/><Relationship Id="rId12" Type="http://schemas.openxmlformats.org/officeDocument/2006/relationships/hyperlink" Target="Painel/P26%20-%20Conferido/P26%20-%20A%20S&#237;ndrome%20De%20Burnout%20E%20Seu%20Reflexo%20Na%20Sa&#250;de.pdf" TargetMode="External"/><Relationship Id="rId17" Type="http://schemas.openxmlformats.org/officeDocument/2006/relationships/slide" Target="slide28.xml"/><Relationship Id="rId25" Type="http://schemas.openxmlformats.org/officeDocument/2006/relationships/slide" Target="slide35.xml"/><Relationship Id="rId2" Type="http://schemas.openxmlformats.org/officeDocument/2006/relationships/hyperlink" Target="Painel/P65%20-%20Conferido/P%2065%20-%20RESUMO%20-%20A%20Experi&#234;ncia%20Do%20Brincar%20No%20Psicodiagn&#243;stico%20Infantil.pdf" TargetMode="External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111%20-%20Conferido/P111%20-%20A%20Inser&#231;&#227;o%20Bioecol&#243;gica%20Como%20M&#233;todo%20De%20Pesquisa%20Em%20Psicologia.pdf" TargetMode="External"/><Relationship Id="rId11" Type="http://schemas.openxmlformats.org/officeDocument/2006/relationships/hyperlink" Target="Painel/P37%20-%20Conferido/A%20Sa&#250;de%20Na%20Inf&#226;ncia%20Das%20Crian&#231;as%20Que%20T&#234;m%20Pais%20Vivendo%20A%20Adolesc&#234;ncia%20Prolongada.pdf" TargetMode="External"/><Relationship Id="rId24" Type="http://schemas.openxmlformats.org/officeDocument/2006/relationships/slide" Target="slide36.xml"/><Relationship Id="rId5" Type="http://schemas.openxmlformats.org/officeDocument/2006/relationships/hyperlink" Target="Painel/P41%20-%20Conferido/P41%20-%20A%20Import&#226;ncia%20Do%20Lazer%20Para%20Idosos.pdf" TargetMode="External"/><Relationship Id="rId15" Type="http://schemas.openxmlformats.org/officeDocument/2006/relationships/hyperlink" Target="Painel/P21%20-%20Conferido/P21%20-%20A%20Viv&#234;ncia%20Dos%20Adolescentes%20Diab&#233;ticos.pdf" TargetMode="External"/><Relationship Id="rId23" Type="http://schemas.openxmlformats.org/officeDocument/2006/relationships/slide" Target="slide34.xml"/><Relationship Id="rId10" Type="http://schemas.openxmlformats.org/officeDocument/2006/relationships/hyperlink" Target="Painel/P128%20-%20Conferido/P%20-%20128%20Texto%20Integral%20-%20A%20Satisfa&#231;&#227;o%20Do%20Paciente%20Idoso%20Com%20Rela&#231;&#227;o%20Ao%20Modelo%20De%20Assist&#234;ncia%20De%20Enfermagem%20Baseado%20No%20Sistema%20Primary%20Nursing.pdf" TargetMode="External"/><Relationship Id="rId19" Type="http://schemas.openxmlformats.org/officeDocument/2006/relationships/slide" Target="slide30.xml"/><Relationship Id="rId4" Type="http://schemas.openxmlformats.org/officeDocument/2006/relationships/hyperlink" Target="Painel/P138%20-%20Conferido/P138%20-%20A%20Imagem%20Corporal%20e%20os%20Aspectos%20Psicossociais%20Relacionados%20as%20Mamas.pdf" TargetMode="External"/><Relationship Id="rId9" Type="http://schemas.openxmlformats.org/officeDocument/2006/relationships/hyperlink" Target="Painel/P64%20-%20Conferido/A%20Rela&#231;&#227;o%20Da%20Crian&#231;a%20Com%20O%20Alimento.pdf" TargetMode="External"/><Relationship Id="rId14" Type="http://schemas.openxmlformats.org/officeDocument/2006/relationships/hyperlink" Target="Painel/P54%20-%20Conferido/A%20Utiliza&#231;&#227;o%20Do%20Htp%20Para%20Delimita&#231;&#227;o%20De%20Estrat&#233;gias%20De%20Atendimento%20Em%20Servi&#231;o%20De%20Cl&#237;nica.pdf" TargetMode="External"/><Relationship Id="rId22" Type="http://schemas.openxmlformats.org/officeDocument/2006/relationships/slide" Target="slide33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Painel/P14%20-%20Conferido/P14%20-%20An&#225;lise%20do%20Programa%20de%20educa&#231;&#227;o%20e%20atua&#231;&#227;o.pdf" TargetMode="External"/><Relationship Id="rId13" Type="http://schemas.openxmlformats.org/officeDocument/2006/relationships/hyperlink" Target="Painel/P40%20-%20Conferido/P40%20-%20As%20Rela&#231;&#245;es%20Entre%20Habilidades%20Da%20Intelig&#234;ncia.pdf" TargetMode="External"/><Relationship Id="rId18" Type="http://schemas.openxmlformats.org/officeDocument/2006/relationships/slide" Target="slide29.xml"/><Relationship Id="rId3" Type="http://schemas.openxmlformats.org/officeDocument/2006/relationships/hyperlink" Target="Painel/P122%20-%20Conferido/P122%20-%20%20Abuso%20Sexual%20Infanto.pdf" TargetMode="External"/><Relationship Id="rId21" Type="http://schemas.openxmlformats.org/officeDocument/2006/relationships/slide" Target="slide32.xml"/><Relationship Id="rId7" Type="http://schemas.openxmlformats.org/officeDocument/2006/relationships/hyperlink" Target="Painel/P57%20-%20Conferido/An&#225;lise%20Do%20Funcionamento%20Da%20Brinquedoteca%20Hospitalar%20Do%20Hospital%20Regional%20De%20Gurupi.pdf" TargetMode="External"/><Relationship Id="rId12" Type="http://schemas.openxmlformats.org/officeDocument/2006/relationships/hyperlink" Target="Painel/P55%20-%20Conferido/P55%20-%20As%20Manifesta&#231;&#245;es%20Da%20Crian&#231;a.pdf" TargetMode="External"/><Relationship Id="rId17" Type="http://schemas.openxmlformats.org/officeDocument/2006/relationships/slide" Target="slide28.xml"/><Relationship Id="rId25" Type="http://schemas.openxmlformats.org/officeDocument/2006/relationships/slide" Target="slide35.xml"/><Relationship Id="rId2" Type="http://schemas.openxmlformats.org/officeDocument/2006/relationships/hyperlink" Target="Painel/P48%20-%20Conferido/P48%20-%20Abuso%20Sexual%20E%20Psicoterapia-%20Um%20Estudo%20De%20Caso.pdf" TargetMode="External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16%20-%20Conferido/An&#225;lise%20Da%20Qualidade%20De%20Vida%20De%20Professores%20Do%20Ensino%20M&#233;dio%20Da%20Rede%20Estadual%20Da%20Cidade%20De%20Taubat&#233;.pdf" TargetMode="External"/><Relationship Id="rId11" Type="http://schemas.openxmlformats.org/officeDocument/2006/relationships/hyperlink" Target="Painel/P53-Conferido/As%20Diferentes%20Manifesta&#231;&#245;es%20Da%20Crian&#231;a%20Vista%20Como%20Salvadora%20Da%20Fam&#237;lia.pdf" TargetMode="External"/><Relationship Id="rId24" Type="http://schemas.openxmlformats.org/officeDocument/2006/relationships/slide" Target="slide36.xml"/><Relationship Id="rId5" Type="http://schemas.openxmlformats.org/officeDocument/2006/relationships/hyperlink" Target="Painel/P12%20-%20Conferido/P12%20-%20An&#225;lise%20Da%20Contribui&#231;&#227;o%20Da%20Biblioteca%20Viva%20No%20Hospital%20Regional%20De%20Gurupi.pdf" TargetMode="External"/><Relationship Id="rId15" Type="http://schemas.openxmlformats.org/officeDocument/2006/relationships/hyperlink" Target="Painel/P59%20-%20Conferido/P59%20-%20Aspectos%20Psicol&#243;gicos%20De%20Uma%20Crian&#231;a%20Com%20Implante%20Coclear.pdf" TargetMode="External"/><Relationship Id="rId23" Type="http://schemas.openxmlformats.org/officeDocument/2006/relationships/slide" Target="slide34.xml"/><Relationship Id="rId10" Type="http://schemas.openxmlformats.org/officeDocument/2006/relationships/hyperlink" Target="Painel/P15%20-%20Conferido/P%2015%20-%20As%20contribui&#231;&#245;es%20da%20Medicina%20Preventiva%20para%20a%20qualidade%20de%20vida.pdf" TargetMode="External"/><Relationship Id="rId19" Type="http://schemas.openxmlformats.org/officeDocument/2006/relationships/slide" Target="slide30.xml"/><Relationship Id="rId4" Type="http://schemas.openxmlformats.org/officeDocument/2006/relationships/hyperlink" Target="Painel/P69%20-%20Conferido/A&#231;&#245;es%20da%20psicologia%20na%20escola.pdf" TargetMode="External"/><Relationship Id="rId9" Type="http://schemas.openxmlformats.org/officeDocument/2006/relationships/hyperlink" Target="file:///\\Backuptst\COMUMAGRP$\Congresso%20Luso-Brasileiro%20de%20Psicologia%20da%20Sa&#250;de\1.CD%20MAster\Painel\P81%20-%20Conferido\P81%20-%20Arteterapia%20Em%20Grupo%20Com%20%20Idosos%20Asilados.pdf" TargetMode="External"/><Relationship Id="rId14" Type="http://schemas.openxmlformats.org/officeDocument/2006/relationships/hyperlink" Target="Painel/P22%20-%20Conferido/P22%20-%20Aspectos%20Emocionais%20Observados%20Em%20Pacientes.pdf" TargetMode="External"/><Relationship Id="rId22" Type="http://schemas.openxmlformats.org/officeDocument/2006/relationships/slide" Target="slide33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hyperlink" Target="Painel/P115%20-%20Conferido/P115%20-%20Caracter&#237;sticas%20Epidemiol&#243;gicas%20E%20Reflex&#227;o%20Psicol&#243;gica%20Sobre%20O%20Suic&#237;dio.pdf" TargetMode="External"/><Relationship Id="rId13" Type="http://schemas.openxmlformats.org/officeDocument/2006/relationships/hyperlink" Target="Painel/P23%20-%20Conferido/P23%20-%20RESUMO%20-%20Constitui&#231;&#227;o%20das%20Rela&#231;&#245;es%20Interpessoais%20em%20Pacientes%20com%20Transtorno%20de%20P&#226;nico.pdf" TargetMode="External"/><Relationship Id="rId18" Type="http://schemas.openxmlformats.org/officeDocument/2006/relationships/slide" Target="slide29.xml"/><Relationship Id="rId3" Type="http://schemas.openxmlformats.org/officeDocument/2006/relationships/hyperlink" Target="Painel/P35%20-%20Conferido/Atendimento%20Em%20Plant&#227;o%20Psicol&#243;gico%20No%20IPUSP.pdf" TargetMode="External"/><Relationship Id="rId21" Type="http://schemas.openxmlformats.org/officeDocument/2006/relationships/slide" Target="slide32.xml"/><Relationship Id="rId7" Type="http://schemas.openxmlformats.org/officeDocument/2006/relationships/hyperlink" Target="Painel/P116%20-%20Conferido/Caracter&#237;sticas%20De%20G&#234;nero.pdf" TargetMode="External"/><Relationship Id="rId12" Type="http://schemas.openxmlformats.org/officeDocument/2006/relationships/hyperlink" Target="Painel/P129%20-%20Conferido/Conselho%20Tutelar.pdf" TargetMode="External"/><Relationship Id="rId17" Type="http://schemas.openxmlformats.org/officeDocument/2006/relationships/slide" Target="slide28.xml"/><Relationship Id="rId25" Type="http://schemas.openxmlformats.org/officeDocument/2006/relationships/slide" Target="slide35.xml"/><Relationship Id="rId2" Type="http://schemas.openxmlformats.org/officeDocument/2006/relationships/hyperlink" Target="Painel/P93%20-%20Conferido/P93%20-%20Associa&#231;&#227;o%20Entre%20N&#250;meros%20De%20Amigos.pdf" TargetMode="External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87%20-%20Conferido/P87%20-%20Capacita&#231;&#227;o%20De%20Profissionais%20Para%20Atua&#231;&#227;o%20Em%20Sa&#250;de%20Mental.pdf" TargetMode="External"/><Relationship Id="rId11" Type="http://schemas.openxmlformats.org/officeDocument/2006/relationships/hyperlink" Target="Painel/P34%20-%20Conferido/P34%20Comportamentos%20Com%20Rela&#231;&#227;o%20&#192;%20Sa&#250;de%20E%20Qualidade%20De%20Vida.pdf" TargetMode="External"/><Relationship Id="rId24" Type="http://schemas.openxmlformats.org/officeDocument/2006/relationships/slide" Target="slide36.xml"/><Relationship Id="rId5" Type="http://schemas.openxmlformats.org/officeDocument/2006/relationships/hyperlink" Target="Painel/P25%20-%20Conferido/P25%20-%20Bem-Estar%20Subjetivo%20e%20Autoefic&#225;cia.pdf" TargetMode="External"/><Relationship Id="rId15" Type="http://schemas.openxmlformats.org/officeDocument/2006/relationships/hyperlink" Target="file:///\\Backuptst\COMUMAGRP$\Congresso%20Luso-Brasileiro%20de%20Psicologia%20da%20Sa&#250;de\1.CD%20MAster\Painel\P140%20-%20Conferido\P140%20-%20Cuidadores%20De%20Idosos.pdf" TargetMode="External"/><Relationship Id="rId23" Type="http://schemas.openxmlformats.org/officeDocument/2006/relationships/slide" Target="slide34.xml"/><Relationship Id="rId10" Type="http://schemas.openxmlformats.org/officeDocument/2006/relationships/hyperlink" Target="Painel/P134%20-%20Conferido/P134%20Compensa%20Ser%20Optimista.pdf" TargetMode="External"/><Relationship Id="rId19" Type="http://schemas.openxmlformats.org/officeDocument/2006/relationships/slide" Target="slide30.xml"/><Relationship Id="rId4" Type="http://schemas.openxmlformats.org/officeDocument/2006/relationships/hyperlink" Target="Painel/P79%20-%20Conferido/P79%20-%20Avalia&#231;&#227;o%20Neuropsicol&#243;gica%20Em%20Adultos%20Com%20Hidrocefalia%20De%20Press&#227;o%20Normal.pdf" TargetMode="External"/><Relationship Id="rId9" Type="http://schemas.openxmlformats.org/officeDocument/2006/relationships/hyperlink" Target="Painel/P07%20-%20Conferido/P07%20-%20Caracteriza&#231;&#227;o%20Do%20Psic&#243;logo%20Em%20Um%20Contexto%20Hospitalar.pdf" TargetMode="External"/><Relationship Id="rId14" Type="http://schemas.openxmlformats.org/officeDocument/2006/relationships/hyperlink" Target="Painel/P124%20-%20Conferido/Crian&#231;as%20E%20Adolescentes%20Em%20Situa&#231;&#227;o%20De%20Risco.pdf" TargetMode="External"/><Relationship Id="rId22" Type="http://schemas.openxmlformats.org/officeDocument/2006/relationships/slide" Target="slide3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hyperlink" Target="Painel/P92%20-%20Conferido/Diferen&#231;as%20De%20G&#234;nero%20A%20Partir%20Da%20Aplica&#231;&#227;o%20Das%20Escalas%20Panas.pdf" TargetMode="External"/><Relationship Id="rId13" Type="http://schemas.openxmlformats.org/officeDocument/2006/relationships/hyperlink" Target="Painel/P96%20-%20Conferido/P96%20-%20Educa&#231;&#227;o%20Para%20A%20Morte%20Com%20Idosos.pdf" TargetMode="External"/><Relationship Id="rId18" Type="http://schemas.openxmlformats.org/officeDocument/2006/relationships/slide" Target="slide29.xml"/><Relationship Id="rId3" Type="http://schemas.openxmlformats.org/officeDocument/2006/relationships/hyperlink" Target="Painel/P125%20-%20Conferido/P%20%20-%20125%20Defici&#234;ncia%20De%20Vitamina%20B12%20E%20Cogni&#231;&#227;o%20Em%20Idosos.pdf" TargetMode="External"/><Relationship Id="rId21" Type="http://schemas.openxmlformats.org/officeDocument/2006/relationships/slide" Target="slide32.xml"/><Relationship Id="rId7" Type="http://schemas.openxmlformats.org/officeDocument/2006/relationships/hyperlink" Target="Painel/P94%20-%20Conferido/P%2094-Diferen&#231;a%20De%20G&#234;nero%20Verificada%20Nas%20Escalas%20De%20Estresse.pdf" TargetMode="External"/><Relationship Id="rId12" Type="http://schemas.openxmlformats.org/officeDocument/2006/relationships/hyperlink" Target="Painel/P78%20-%20Conferido/P78%20-%20Dota&#231;&#227;o%20E%20Talento.pdf" TargetMode="External"/><Relationship Id="rId17" Type="http://schemas.openxmlformats.org/officeDocument/2006/relationships/slide" Target="slide28.xml"/><Relationship Id="rId25" Type="http://schemas.openxmlformats.org/officeDocument/2006/relationships/slide" Target="slide35.xml"/><Relationship Id="rId2" Type="http://schemas.openxmlformats.org/officeDocument/2006/relationships/hyperlink" Target="Painel/P77%20-%20Conferido/RESUMO%20-%20Cuidando%20do%20Cuidador.pdf" TargetMode="External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39%20-%20Conferido/P39%20-%20Diferen&#231;a%20de%20G&#234;nero%20Verificada%20na%20Escala%20de%20Expectativas.pdf" TargetMode="External"/><Relationship Id="rId11" Type="http://schemas.openxmlformats.org/officeDocument/2006/relationships/hyperlink" Target="Painel/P123%20-%20Conferido/P123%20-%20Doen&#231;a%20De%20Alzheimer.pdf" TargetMode="External"/><Relationship Id="rId24" Type="http://schemas.openxmlformats.org/officeDocument/2006/relationships/slide" Target="slide36.xml"/><Relationship Id="rId5" Type="http://schemas.openxmlformats.org/officeDocument/2006/relationships/hyperlink" Target="Painel/P49-Conferido/P49%20-%20Di&#225;logos%20Sobre%20Ado&#231;&#227;o.pdf" TargetMode="External"/><Relationship Id="rId15" Type="http://schemas.openxmlformats.org/officeDocument/2006/relationships/hyperlink" Target="Painel/P20%20-%20Conferido/Educa&#231;&#227;o%20Permanente%20Em%20Sa&#250;de%20Como%20Proposta%20De%20Pol&#237;tica%20P&#250;blica%20No%20Brasil.pdf" TargetMode="External"/><Relationship Id="rId23" Type="http://schemas.openxmlformats.org/officeDocument/2006/relationships/slide" Target="slide34.xml"/><Relationship Id="rId10" Type="http://schemas.openxmlformats.org/officeDocument/2006/relationships/hyperlink" Target="Painel/P89-Conferido/P89%20-Dificuldades%20Ps&#237;quicas%20E%20Transgeracionalidade.pdf" TargetMode="External"/><Relationship Id="rId19" Type="http://schemas.openxmlformats.org/officeDocument/2006/relationships/slide" Target="slide30.xml"/><Relationship Id="rId4" Type="http://schemas.openxmlformats.org/officeDocument/2006/relationships/hyperlink" Target="Painel/P74%20-%20Conferido/P74%20Descri&#231;&#227;o%20Do%20Programa%20Assistencial%20De%20Um%20Servi&#231;o%20Especializado%20Em%20Transtornos%20Alimentares.pdf" TargetMode="External"/><Relationship Id="rId9" Type="http://schemas.openxmlformats.org/officeDocument/2006/relationships/hyperlink" Target="Painel/P104%20-%20Conferido/P104%20-%20Diferen&#231;as%20De%20G&#234;nero%20Identificados%20Na%20Escala%20De%20Auto.pdf" TargetMode="External"/><Relationship Id="rId14" Type="http://schemas.openxmlformats.org/officeDocument/2006/relationships/hyperlink" Target="Painel/P103-Conferido/P103-Educa&#231;&#227;o%20Para%20O%20Autocuidado.pdf" TargetMode="External"/><Relationship Id="rId22" Type="http://schemas.openxmlformats.org/officeDocument/2006/relationships/slide" Target="slide3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hyperlink" Target="Painel/P63%20-%20Conferido/P63%20-%20Fam&#237;lia%20E%20Idosos%20Na%20Scielo.pdf" TargetMode="External"/><Relationship Id="rId13" Type="http://schemas.openxmlformats.org/officeDocument/2006/relationships/hyperlink" Target="Painel/P70%20-%20Conferido/P70%20-%20H&#225;bitos%20De%20Estudos%20E%20De%20Sa&#250;de%20Na%20Inf&#226;ncia.pdf" TargetMode="External"/><Relationship Id="rId18" Type="http://schemas.openxmlformats.org/officeDocument/2006/relationships/slide" Target="slide29.xml"/><Relationship Id="rId3" Type="http://schemas.openxmlformats.org/officeDocument/2006/relationships/hyperlink" Target="Painel/P62%20-%20Conferido/P62%20-%20Enfrentamento%20Emocional%20e%20Envehecimento.pdf" TargetMode="External"/><Relationship Id="rId21" Type="http://schemas.openxmlformats.org/officeDocument/2006/relationships/slide" Target="slide32.xml"/><Relationship Id="rId7" Type="http://schemas.openxmlformats.org/officeDocument/2006/relationships/hyperlink" Target="Painel/P60%20-%20Conferido/P60%20-%20Fam&#237;lia%20E%20Idoso%20-%20An&#225;lise%20Da%20Produ&#231;&#227;o%20Cient&#237;fica%20Publicada%20No%20Psycinfo.pdf" TargetMode="External"/><Relationship Id="rId12" Type="http://schemas.openxmlformats.org/officeDocument/2006/relationships/hyperlink" Target="Painel/P66-Conferido/P66%20-%20Grupo%20De%20Apoio%20Multifamiliar.pdf" TargetMode="External"/><Relationship Id="rId17" Type="http://schemas.openxmlformats.org/officeDocument/2006/relationships/slide" Target="slide28.xml"/><Relationship Id="rId25" Type="http://schemas.openxmlformats.org/officeDocument/2006/relationships/slide" Target="slide35.xml"/><Relationship Id="rId2" Type="http://schemas.openxmlformats.org/officeDocument/2006/relationships/hyperlink" Target="Painel/P141%20-%20Conferido/P141%20-%20Efic&#225;cia%20Adaptativa%20Em%20Indiv&#237;duos%20Portadores%20Do%20V&#237;rus%20Hiv.pdf" TargetMode="External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43%20-%20Conferido/Fam&#237;lia%20E%20Escola%20-%20Uma%20Rela&#231;&#227;o%20Em%20Transforma&#231;&#227;o.pdf" TargetMode="External"/><Relationship Id="rId11" Type="http://schemas.openxmlformats.org/officeDocument/2006/relationships/hyperlink" Target="Painel/P102%20-%20Conferido/P102%20-%20Gravidez%20Na%20Adolesc&#234;ncia%20-%20Do%20Desejo%20Da%20Constitui&#231;&#227;o%20Da%20Fam&#237;lia%20A%20Transmiss&#227;o%20Cultural.pdf" TargetMode="External"/><Relationship Id="rId24" Type="http://schemas.openxmlformats.org/officeDocument/2006/relationships/slide" Target="slide36.xml"/><Relationship Id="rId5" Type="http://schemas.openxmlformats.org/officeDocument/2006/relationships/hyperlink" Target="Painel/P121%20-%20Conferido/Estudo%20Da%20Potencialidade%20Mutativa.pdf" TargetMode="External"/><Relationship Id="rId15" Type="http://schemas.openxmlformats.org/officeDocument/2006/relationships/hyperlink" Target="Painel/P73%20-%20Conferido/P73%20-%20Identifica&#231;&#227;o%20Da%20Rede%20Social%20Significativa%20De%20Mulheres%20Portadoras%20De%20Hiv.pdf" TargetMode="External"/><Relationship Id="rId23" Type="http://schemas.openxmlformats.org/officeDocument/2006/relationships/slide" Target="slide34.xml"/><Relationship Id="rId10" Type="http://schemas.openxmlformats.org/officeDocument/2006/relationships/hyperlink" Target="Painel/P84%20-%20Conferido/P84%20Gest&#227;o%20De%20Pessoas%20De%20Uma%20Organiza&#231;&#227;o%20Hospitalar.pdf" TargetMode="External"/><Relationship Id="rId19" Type="http://schemas.openxmlformats.org/officeDocument/2006/relationships/slide" Target="slide30.xml"/><Relationship Id="rId4" Type="http://schemas.openxmlformats.org/officeDocument/2006/relationships/hyperlink" Target="Painel/P106-%20conferido/P106-Envelhecimento%20e%20Hepat&#243;citos.pdf" TargetMode="External"/><Relationship Id="rId9" Type="http://schemas.openxmlformats.org/officeDocument/2006/relationships/hyperlink" Target="Painel/P80%20-%20Conferido/P80%20-%20Forma&#231;&#227;o%20E%20Trajet&#243;ria%20Da%20Psicologia%20Da%20Sa&#250;de%20Na%20Perspectiva%20De%20Acad&#234;micos.pdf" TargetMode="External"/><Relationship Id="rId14" Type="http://schemas.openxmlformats.org/officeDocument/2006/relationships/hyperlink" Target="file:///\\Backuptst\COMUMAGRP$\Congresso%20Luso-Brasileiro%20de%20Psicologia%20da%20Sa&#250;de\1.CD%20MAster\Painel\P105-conferido\P105%20-%20Hepat&#243;citos%20E%20Testosterona%20No%20Envelhecimento.pdf" TargetMode="External"/><Relationship Id="rId22" Type="http://schemas.openxmlformats.org/officeDocument/2006/relationships/slide" Target="slide33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Painel/P71%20-%20Conferido/Leitura%20E%20Sa&#250;de%20-%20An&#225;lise%20Metacient&#237;fica.pdf" TargetMode="External"/><Relationship Id="rId13" Type="http://schemas.openxmlformats.org/officeDocument/2006/relationships/hyperlink" Target="Painel/P88%20-%20Conferido/Na%20Minha%20Rua%20Existe%20Um%20CAPS.pdf" TargetMode="External"/><Relationship Id="rId18" Type="http://schemas.openxmlformats.org/officeDocument/2006/relationships/slide" Target="slide29.xml"/><Relationship Id="rId3" Type="http://schemas.openxmlformats.org/officeDocument/2006/relationships/hyperlink" Target="Painel/P137%20-%20Conferido/Implica&#231;&#245;es%20Da%20Narcolepsia%20No%20Trabalho.pdf" TargetMode="External"/><Relationship Id="rId21" Type="http://schemas.openxmlformats.org/officeDocument/2006/relationships/slide" Target="slide32.xml"/><Relationship Id="rId7" Type="http://schemas.openxmlformats.org/officeDocument/2006/relationships/hyperlink" Target="Painel/P72%20-%20Conferido/Interven&#231;&#227;o%20Pr&#233;%20Cir&#250;rgica%20Por%20Meio%20Do%20Desenho.pdf" TargetMode="External"/><Relationship Id="rId12" Type="http://schemas.openxmlformats.org/officeDocument/2006/relationships/hyperlink" Target="Painel/P139%20-%20Conferido/P139%20-%20Mem&#243;ria%20E%20Capacidade%20Funcional%20Em%20Idosas%20Do%20Alto%20Do%20Ti&#234;te.pdf" TargetMode="External"/><Relationship Id="rId17" Type="http://schemas.openxmlformats.org/officeDocument/2006/relationships/slide" Target="slide28.xml"/><Relationship Id="rId25" Type="http://schemas.openxmlformats.org/officeDocument/2006/relationships/slide" Target="slide35.xml"/><Relationship Id="rId2" Type="http://schemas.openxmlformats.org/officeDocument/2006/relationships/hyperlink" Target="Painel/P101%20-%20Conferido/P101%20-%20Implica&#231;&#245;es%20Acerca%20Da%20Enurese%20Infantil.pdf" TargetMode="External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68%20-%20Conferido/P68%20-%20Inf&#226;ncia%20-%20Cuidar,%20Proteger%20%20E%20Educar%20Em%20Uma%20Brinquedoteca%20Universit&#225;ria.pdf" TargetMode="External"/><Relationship Id="rId11" Type="http://schemas.openxmlformats.org/officeDocument/2006/relationships/hyperlink" Target="Painel/P131%20-%20Conferido/P131%20-%20Maternidade%20Encarcerada.pdf" TargetMode="External"/><Relationship Id="rId24" Type="http://schemas.openxmlformats.org/officeDocument/2006/relationships/slide" Target="slide36.xml"/><Relationship Id="rId5" Type="http://schemas.openxmlformats.org/officeDocument/2006/relationships/hyperlink" Target="file:///\\Backuptst\COMUMAGRP$\Congresso%20Luso-Brasileiro%20de%20Psicologia%20da%20Sa&#250;de\1.CD%20MAster\Painel\P42%20-%20Conferido\P42%20-%20Individualism-Coletivismo,%20Otimismo%20E%20Neuroticism%20-%20Um%20Estudo%20Transcultural%20Entre%20%20Brasil%20E%20%20Inglaterra.pdf" TargetMode="External"/><Relationship Id="rId15" Type="http://schemas.openxmlformats.org/officeDocument/2006/relationships/hyperlink" Target="Painel/P27%20-%20Conferido/O%20Autismo%20Infantil%20E%20A%20Viv&#234;ncia%20Do%20Setting%20Terap&#234;utico.pdf" TargetMode="External"/><Relationship Id="rId23" Type="http://schemas.openxmlformats.org/officeDocument/2006/relationships/slide" Target="slide34.xml"/><Relationship Id="rId10" Type="http://schemas.openxmlformats.org/officeDocument/2006/relationships/hyperlink" Target="Painel/P95%20-%20Conferido/Lombalgias,%20Stress%20E%20Ansiedade.pdf" TargetMode="External"/><Relationship Id="rId19" Type="http://schemas.openxmlformats.org/officeDocument/2006/relationships/slide" Target="slide30.xml"/><Relationship Id="rId4" Type="http://schemas.openxmlformats.org/officeDocument/2006/relationships/hyperlink" Target="file:///\\Backuptst\amalia.montanini$\P%2091%20-%20Implica&#231;&#245;es.pdf" TargetMode="External"/><Relationship Id="rId9" Type="http://schemas.openxmlformats.org/officeDocument/2006/relationships/hyperlink" Target="Painel/P83%20-%20Conferido/P83%20-%20Lidando%20Com%20A%20Ansiedade.pdf" TargetMode="External"/><Relationship Id="rId14" Type="http://schemas.openxmlformats.org/officeDocument/2006/relationships/hyperlink" Target="Painel/P45%20-%20Conferido/P45%20-%20O%20Aconselhamento%20Em%20Um%20Grupo%20De%20Apoio%20Voltado%20A%20Mulheres%20Acometidas%20Por%20C&#226;ncer%20De%20Mama.pdf" TargetMode="External"/><Relationship Id="rId22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Painel/P126%20-%20Conferido/P%20-126%20O%20Idoso%20Hospitalizado.pdf" TargetMode="External"/><Relationship Id="rId13" Type="http://schemas.openxmlformats.org/officeDocument/2006/relationships/hyperlink" Target="Painel/P127%20-%20Conferido/P127%20-%20O%20Simb&#243;lico%20Do%20Idoso%20Hospitalizado%20Em%20Enfermaria%20Geri&#225;trica.pdf" TargetMode="External"/><Relationship Id="rId18" Type="http://schemas.openxmlformats.org/officeDocument/2006/relationships/slide" Target="slide29.xml"/><Relationship Id="rId3" Type="http://schemas.openxmlformats.org/officeDocument/2006/relationships/hyperlink" Target="Painel/P32%20-%20Conferido/P32%20-%20O%20C&#226;ncer%20Na%20Adolesc&#234;ncia.pdf" TargetMode="External"/><Relationship Id="rId21" Type="http://schemas.openxmlformats.org/officeDocument/2006/relationships/slide" Target="slide32.xml"/><Relationship Id="rId7" Type="http://schemas.openxmlformats.org/officeDocument/2006/relationships/hyperlink" Target="Painel/P82%20-%20Conferido/P82%20O%20Fenomeno%20Bullying%20E%20Suas%20Representa&#231;oes.pdf" TargetMode="External"/><Relationship Id="rId12" Type="http://schemas.openxmlformats.org/officeDocument/2006/relationships/hyperlink" Target="Painel/P117%20-%20Conferido/P117%20-%20O%20Profissional%20De%20Sa&#250;de%20Mental%20E%20A%20Reforma%20Psiqui&#225;trica%20Brasileira%20-%20Revis&#227;o%20Da%20Literatura%20Recente.pdf" TargetMode="External"/><Relationship Id="rId17" Type="http://schemas.openxmlformats.org/officeDocument/2006/relationships/slide" Target="slide28.xml"/><Relationship Id="rId25" Type="http://schemas.openxmlformats.org/officeDocument/2006/relationships/slide" Target="slide35.xml"/><Relationship Id="rId2" Type="http://schemas.openxmlformats.org/officeDocument/2006/relationships/hyperlink" Target="Painel/P28%20-%20Conferido/P28%20-%20O%20Bem.pdf" TargetMode="External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36%20-%20Conferido/O%20Est&#225;gio%20No%20Plant&#227;o%20Psicol&#243;gico%20No%20Hu.pdf" TargetMode="External"/><Relationship Id="rId11" Type="http://schemas.openxmlformats.org/officeDocument/2006/relationships/hyperlink" Target="Painel/P136%20-%20Conferido/P136%20-%20O%20Papel%20Do%20Tempo%20Nas%20Cogni&#231;&#245;es%20De%20Doen&#231;a.pdf" TargetMode="External"/><Relationship Id="rId24" Type="http://schemas.openxmlformats.org/officeDocument/2006/relationships/slide" Target="slide36.xml"/><Relationship Id="rId5" Type="http://schemas.openxmlformats.org/officeDocument/2006/relationships/hyperlink" Target="Painel/P46%20-%20Conferido/O%20Dispositivo%20Grupal%20Como%20Modalidade%20De%20Interven&#231;&#227;o%20Em%20Equipes%20De%20Sa&#250;de.pdf" TargetMode="External"/><Relationship Id="rId15" Type="http://schemas.openxmlformats.org/officeDocument/2006/relationships/hyperlink" Target="Painel/P100%20-Conferido/P100%20-%20O%20Trabalho%20Do%20Psic&#243;logo%20Em%20Equipe%20Interdisciplinar%20De%20Sa&#250;de%20P&#250;blica%20Da%20Crianca%20E%20Do%20Adolescente.pdf" TargetMode="External"/><Relationship Id="rId23" Type="http://schemas.openxmlformats.org/officeDocument/2006/relationships/slide" Target="slide34.xml"/><Relationship Id="rId10" Type="http://schemas.openxmlformats.org/officeDocument/2006/relationships/hyperlink" Target="Painel/P86%20-%20Conferido/P86%20-%20O%20Papel%20da%20Esperan&#231;a%20na%20Atua&#231;&#227;o%20do%20Estagi&#225;rio%20em%20um%20Servi&#231;o%20de%20Sa&#250;de%20para%20Mulheres%20Mastectomizadas.pdf" TargetMode="External"/><Relationship Id="rId19" Type="http://schemas.openxmlformats.org/officeDocument/2006/relationships/slide" Target="slide30.xml"/><Relationship Id="rId4" Type="http://schemas.openxmlformats.org/officeDocument/2006/relationships/hyperlink" Target="Painel/P114%20-%20Conferido/Desenvolvimento%20De%20Habilidades%20Sociais.pdf" TargetMode="External"/><Relationship Id="rId9" Type="http://schemas.openxmlformats.org/officeDocument/2006/relationships/hyperlink" Target="Painel/P99%20-%20Conferido/P%2099%20-O%20Mobbing%20E%20Sua%20Rela&#231;&#227;o%20Com%20O%20Rendimento%20Acad&#234;mico%20De%20Universit&#225;rios%20Na%20Amaz&#244;nia.pdf" TargetMode="External"/><Relationship Id="rId14" Type="http://schemas.openxmlformats.org/officeDocument/2006/relationships/hyperlink" Target="Painel/P51%20-%20Conferido/O%20Stress%20P&#243;s.pdf" TargetMode="External"/><Relationship Id="rId22" Type="http://schemas.openxmlformats.org/officeDocument/2006/relationships/slide" Target="slide3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Painel/P58%20-%20Conferido/Prepara&#231;&#227;o%20Psicol&#243;gica%20Infantil%20Pr&#233;.pdf" TargetMode="External"/><Relationship Id="rId13" Type="http://schemas.openxmlformats.org/officeDocument/2006/relationships/hyperlink" Target="Painel/P56%20-%20Conferido/P56%20-%20Promo&#231;&#227;o%20De%20Sa&#250;de%20Mental%20De%20Idosos%20Em%20Psicoterapia%20Breve.pdf" TargetMode="External"/><Relationship Id="rId18" Type="http://schemas.openxmlformats.org/officeDocument/2006/relationships/slide" Target="slide29.xml"/><Relationship Id="rId3" Type="http://schemas.openxmlformats.org/officeDocument/2006/relationships/hyperlink" Target="Painel/P118%20-%20Conferido/P118%20-%20Percep&#231;&#227;o%20De%20Suporte%20Social%20E%20Organizacional%20De%20Professores%20Universit&#225;rios.pdf" TargetMode="External"/><Relationship Id="rId21" Type="http://schemas.openxmlformats.org/officeDocument/2006/relationships/slide" Target="slide32.xml"/><Relationship Id="rId7" Type="http://schemas.openxmlformats.org/officeDocument/2006/relationships/hyperlink" Target="Painel/P44%20-%20Conferido/P44%20-%20%20Pr&#225;ticas%20Esportivas%20E%20Promo&#231;&#227;o%20De%20Sa&#250;de.pdf" TargetMode="External"/><Relationship Id="rId12" Type="http://schemas.openxmlformats.org/officeDocument/2006/relationships/hyperlink" Target="Painel/P30%20-%20Conferido/P30%20-%20Promo&#231;&#227;o%20de%20sa&#250;de%20e%20preven&#231;&#227;o%20de%20doen&#231;as%20na%20terceira%20idade.pdf" TargetMode="External"/><Relationship Id="rId17" Type="http://schemas.openxmlformats.org/officeDocument/2006/relationships/slide" Target="slide28.xml"/><Relationship Id="rId25" Type="http://schemas.openxmlformats.org/officeDocument/2006/relationships/slide" Target="slide35.xml"/><Relationship Id="rId2" Type="http://schemas.openxmlformats.org/officeDocument/2006/relationships/hyperlink" Target="Painel/P01-Conferido/P01%20-%20Papel%20Dos%20Av&#243;s%20No%20Cuidado%20Da%20Sa&#250;de%20Na%20Fam&#237;lia%20Amaz&#244;nica.pdf" TargetMode="External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135%20-%20Conferido/RESUMO%20Pr&#225;tica%20Religiosa%20E%20Auto.pdf" TargetMode="External"/><Relationship Id="rId11" Type="http://schemas.openxmlformats.org/officeDocument/2006/relationships/hyperlink" Target="Painel/P109%20-%20Conferido/P109%20-%20Produ&#231;&#227;o%20Cient&#237;fica%20sobre%20Educa&#231;&#227;o%20Continuada%20e%20Qualidade%20de%20Vida%20na%20Terceira%20Idade.pdf" TargetMode="External"/><Relationship Id="rId24" Type="http://schemas.openxmlformats.org/officeDocument/2006/relationships/slide" Target="slide36.xml"/><Relationship Id="rId5" Type="http://schemas.openxmlformats.org/officeDocument/2006/relationships/hyperlink" Target="Painel/P130%20-%20Conferido/Pol&#237;ticas%20P&#250;blicas%20De%20Aten&#231;&#227;o%20A%20Crian&#231;a%20E%20Ao%20Adolescente.pdf" TargetMode="External"/><Relationship Id="rId15" Type="http://schemas.openxmlformats.org/officeDocument/2006/relationships/hyperlink" Target="Painel/P107%20-%20Conferido/P107%20-%20%20Psicose%20Na%20Adolesc&#234;ncia.pdf" TargetMode="External"/><Relationship Id="rId23" Type="http://schemas.openxmlformats.org/officeDocument/2006/relationships/slide" Target="slide34.xml"/><Relationship Id="rId10" Type="http://schemas.openxmlformats.org/officeDocument/2006/relationships/hyperlink" Target="Painel/P29%20-%20Conferido/O%20Processo%20De%20Triagem%20Na%20Cl&#237;nica.pdf" TargetMode="External"/><Relationship Id="rId19" Type="http://schemas.openxmlformats.org/officeDocument/2006/relationships/slide" Target="slide30.xml"/><Relationship Id="rId4" Type="http://schemas.openxmlformats.org/officeDocument/2006/relationships/hyperlink" Target="Painel/P112-Conferido/P112-Percep&#231;&#227;o%20Dos%20Casais%20Sobre%20Relacionamento%20Conjugal%20Duradouro.pdf" TargetMode="External"/><Relationship Id="rId9" Type="http://schemas.openxmlformats.org/officeDocument/2006/relationships/hyperlink" Target="file:///\\Backuptst\COMUMAGRP$\Congresso%20Luso-Brasileiro%20de%20Psicologia%20da%20Sa&#250;de\1.CD%20MAster\Painel\P119%20-%20Conferido\P119%20-%20Probi&#243;ticos%20E%20Prebi&#243;ticos%20Na%20Alimenta&#231;&#227;o%20Do%20Idoso.pdf" TargetMode="External"/><Relationship Id="rId14" Type="http://schemas.openxmlformats.org/officeDocument/2006/relationships/hyperlink" Target="Painel/P113%20-%20Conferido/P113%20-Psicologia%20E%20Sa&#250;de%20Na%20Educa&#231;&#227;o%20Infantil.pdf" TargetMode="External"/><Relationship Id="rId22" Type="http://schemas.openxmlformats.org/officeDocument/2006/relationships/slide" Target="slide33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hyperlink" Target="Painel/P85%20-%20Conferido/P85%20-%20Quest&#245;es%20De%20Sexualidade%20Na%20Oncologia%20-%20Como%20Os%20Profissionais%20De%20Sa&#250;de%20T&#234;m%20Abordado%20Em%20Sua%20Pr&#225;tica%201.pdf" TargetMode="External"/><Relationship Id="rId13" Type="http://schemas.openxmlformats.org/officeDocument/2006/relationships/hyperlink" Target="file:///\\Backuptst\COMUMAGRP$\Congresso%20Luso-Brasileiro%20de%20Psicologia%20da%20Sa&#250;de\1.CD%20MAster\Painel\P97%20-%20Conferido\Resili&#234;ncia%20E%20Intelig&#234;ncia%20Emocional%20Em%20Atletas.pdf" TargetMode="External"/><Relationship Id="rId18" Type="http://schemas.openxmlformats.org/officeDocument/2006/relationships/slide" Target="slide29.xml"/><Relationship Id="rId3" Type="http://schemas.openxmlformats.org/officeDocument/2006/relationships/hyperlink" Target="Painel/P50%20-%20Conferido/P50%20Psicoterapia%20De%20Crian&#231;as%20Em%20Institui&#231;&#227;o%20P&#250;blica%20De%20Sa&#250;de.pdf" TargetMode="External"/><Relationship Id="rId21" Type="http://schemas.openxmlformats.org/officeDocument/2006/relationships/slide" Target="slide32.xml"/><Relationship Id="rId7" Type="http://schemas.openxmlformats.org/officeDocument/2006/relationships/hyperlink" Target="Painel/P18%20-%20Conferido/Qualidade%20De%20Vida%20No%20Trabalho.pdf" TargetMode="External"/><Relationship Id="rId12" Type="http://schemas.openxmlformats.org/officeDocument/2006/relationships/hyperlink" Target="Painel/P133%20-%20Conferido/P133%20-%20Rela&#231;&#245;es%20Entre%20Percep&#231;&#227;o%20Da%20Gravidade%20Da%20Doen&#231;a%20E%20Espiritualidade%20Em%20Seis%20Doen&#231;as%20Cr&#244;nicas.pdf" TargetMode="External"/><Relationship Id="rId17" Type="http://schemas.openxmlformats.org/officeDocument/2006/relationships/slide" Target="slide28.xml"/><Relationship Id="rId25" Type="http://schemas.openxmlformats.org/officeDocument/2006/relationships/slide" Target="slide35.xml"/><Relationship Id="rId2" Type="http://schemas.openxmlformats.org/officeDocument/2006/relationships/hyperlink" Target="Painel/P110%20-%20Conferido/P110%20-%20Psicoterapia%20Breve%20Com%20Adultos%20De%20Meia%20Idade.pdf" TargetMode="External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38%20-%20Conferido/P38%20-%20Qualidade%20De%20Vida%20No%20Trabalho%20No%20Contexto%20De%20Uma%20Plataforma%20Petrol&#237;fera.pdf" TargetMode="External"/><Relationship Id="rId11" Type="http://schemas.openxmlformats.org/officeDocument/2006/relationships/hyperlink" Target="Painel/P47%20-%20Conferido/A-P47%20Rela&#231;&#245;es%20%20Interpessoais%20Em%20Mulheres%20Acometidas%20Por%20C&#226;ncer%20De%20Mama.pdf" TargetMode="External"/><Relationship Id="rId24" Type="http://schemas.openxmlformats.org/officeDocument/2006/relationships/slide" Target="slide36.xml"/><Relationship Id="rId5" Type="http://schemas.openxmlformats.org/officeDocument/2006/relationships/hyperlink" Target="Painel/P33%20-%20Conferido/RESUMO%20-%20Qualidade%20de%20Vida%20no%20Trabalho%20na%20&#193;rea%20da%20Constru&#231;&#227;o%20Civil.pdf" TargetMode="External"/><Relationship Id="rId15" Type="http://schemas.openxmlformats.org/officeDocument/2006/relationships/hyperlink" Target="Painel/P08%20-%20Conferido/P08%20-%20Satisfa&#231;&#227;o%20Do%20Paciente%20Com%20O%20Servi&#231;o%20De%20Interconsulta%20Psicol&#243;gica.pdf" TargetMode="External"/><Relationship Id="rId23" Type="http://schemas.openxmlformats.org/officeDocument/2006/relationships/slide" Target="slide34.xml"/><Relationship Id="rId10" Type="http://schemas.openxmlformats.org/officeDocument/2006/relationships/hyperlink" Target="Painel/P108-conferido/Relacionamentos%20Amorosos%20E%20Idosos.pdf" TargetMode="External"/><Relationship Id="rId19" Type="http://schemas.openxmlformats.org/officeDocument/2006/relationships/slide" Target="slide30.xml"/><Relationship Id="rId4" Type="http://schemas.openxmlformats.org/officeDocument/2006/relationships/hyperlink" Target="Painel/P17%20-%20Conferido/Qualidade%20De%20Vida%20Dos%20Bombeiros%20Da%20Cidade%20De%20Taubat&#233;.pdf" TargetMode="External"/><Relationship Id="rId9" Type="http://schemas.openxmlformats.org/officeDocument/2006/relationships/hyperlink" Target="Painel/P67-%20Conferido/P67-Rastreando%20Pistas%20da%20Transmiss&#227;o%20Ps&#237;quica%20Transgeracional%20em%20Fam&#237;lias%20que%20t&#234;m%20uma%20Filha%20com%20Anorexia.pdf" TargetMode="External"/><Relationship Id="rId14" Type="http://schemas.openxmlformats.org/officeDocument/2006/relationships/hyperlink" Target="Painel/P13%20-%20Conferido/P13%20-%20Satisfa&#231;&#227;o%20Conjugal%20E%20Os%20Impactos%20Da%20Intera&#231;&#227;o%20Fam&#237;lia%20E%20Trabalho.pdf" TargetMode="External"/><Relationship Id="rId22" Type="http://schemas.openxmlformats.org/officeDocument/2006/relationships/slide" Target="slide33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Painel/P02%20-%20Conferido/P02%20-%20S&#237;ndrome%20De%20Burnout%20Em%20Professores%20Readaptados%20Do%20Ensino%20Fundamental%20Do%20Munic&#237;pio%20De%20Dourados.pdf" TargetMode="External"/><Relationship Id="rId13" Type="http://schemas.openxmlformats.org/officeDocument/2006/relationships/hyperlink" Target="Painel/P11%20-%20Conferido/P11%20-%20Unidade%20Intermedi&#225;ria%20Neonatal.pdf" TargetMode="External"/><Relationship Id="rId18" Type="http://schemas.openxmlformats.org/officeDocument/2006/relationships/slide" Target="slide29.xml"/><Relationship Id="rId3" Type="http://schemas.openxmlformats.org/officeDocument/2006/relationships/hyperlink" Target="Painel/P61%20-%20Conferido/P61%20-%20Sa&#250;de%20E%20Envelhecimento.pdf" TargetMode="External"/><Relationship Id="rId21" Type="http://schemas.openxmlformats.org/officeDocument/2006/relationships/slide" Target="slide32.xml"/><Relationship Id="rId7" Type="http://schemas.openxmlformats.org/officeDocument/2006/relationships/hyperlink" Target="file:///\\Backuptst\COMUMAGRP$\Congresso%20Luso-Brasileiro%20de%20Psicologia%20da%20Sa&#250;de\1.CD%20MAster\Painel\P132%20-%20Conferido\Shantala.pdf" TargetMode="External"/><Relationship Id="rId12" Type="http://schemas.openxmlformats.org/officeDocument/2006/relationships/hyperlink" Target="Painel/P98%20-Conferido/Um%20Estudo%20Sobre%20O%20Bullying%20E%20Sua%20Rela&#231;&#227;o%20Com%20A%20Diferen&#231;a%20De%20Idade%20Entre%20Universit&#225;rios%20Na%20Amaz&#244;nia.pdf" TargetMode="External"/><Relationship Id="rId17" Type="http://schemas.openxmlformats.org/officeDocument/2006/relationships/slide" Target="slide28.xml"/><Relationship Id="rId25" Type="http://schemas.openxmlformats.org/officeDocument/2006/relationships/slide" Target="slide35.xml"/><Relationship Id="rId2" Type="http://schemas.openxmlformats.org/officeDocument/2006/relationships/hyperlink" Target="Painel/P19%20-%20Conferido/Satisfa&#231;&#227;o%20Do%20Usu&#225;rio%20M&#233;dico%20Com%20O%20Servi&#231;o%20De%20Interconsulta%20Psicol&#243;gica.pdf" TargetMode="External"/><Relationship Id="rId16" Type="http://schemas.openxmlformats.org/officeDocument/2006/relationships/slide" Target="slide27.xml"/><Relationship Id="rId20" Type="http://schemas.openxmlformats.org/officeDocument/2006/relationships/slide" Target="slide31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05-%20Conferido/P05%20-%20Ser%20Velho,%20Ser%20Saud&#225;velL.pdf" TargetMode="External"/><Relationship Id="rId11" Type="http://schemas.openxmlformats.org/officeDocument/2006/relationships/hyperlink" Target="Painel/P31-Conferido/P31-Transpondo%20obst&#225;culos.pdf" TargetMode="External"/><Relationship Id="rId24" Type="http://schemas.openxmlformats.org/officeDocument/2006/relationships/slide" Target="slide36.xml"/><Relationship Id="rId5" Type="http://schemas.openxmlformats.org/officeDocument/2006/relationships/hyperlink" Target="Painel/P04-Conferido/P04-Ser%20Idoso%20Hoje.pdf" TargetMode="External"/><Relationship Id="rId15" Type="http://schemas.openxmlformats.org/officeDocument/2006/relationships/hyperlink" Target="Painel/P24%20-%20Conferido/Vulnerabilidades%20Sociais%20E%20A%20Aids.pdf" TargetMode="External"/><Relationship Id="rId23" Type="http://schemas.openxmlformats.org/officeDocument/2006/relationships/slide" Target="slide34.xml"/><Relationship Id="rId10" Type="http://schemas.openxmlformats.org/officeDocument/2006/relationships/hyperlink" Target="Painel/P76%20-%20Conferido/Trabalho%20Volunt&#225;rio%20-%20Um%20Estudo%20Explorat&#243;rio.pdf" TargetMode="External"/><Relationship Id="rId19" Type="http://schemas.openxmlformats.org/officeDocument/2006/relationships/slide" Target="slide30.xml"/><Relationship Id="rId4" Type="http://schemas.openxmlformats.org/officeDocument/2006/relationships/hyperlink" Target="Painel/P06-Conferido/P06%20-%20Sa&#250;de%20Emocional%20E%20Fam&#237;lia%20No%20Psycinfo.pdf" TargetMode="External"/><Relationship Id="rId9" Type="http://schemas.openxmlformats.org/officeDocument/2006/relationships/hyperlink" Target="Painel/P03%20-%20Conferido/P03%20-%20Tentativas%20De%20Suic&#237;dio%20E%20Acidentes%20Laborais%20Ocorridos%20Por%20Intoxica&#231;&#227;o%20Por%20Agrot&#243;xicos%20No%20Estado%20De%20Mato%20Grosso%20Do%20Sul.pdf" TargetMode="External"/><Relationship Id="rId14" Type="http://schemas.openxmlformats.org/officeDocument/2006/relationships/hyperlink" Target="Painel/P120%20-%20Conferido/Viv&#234;ncias%20De%20Pacientes%20Obesas%20M&#243;rbidas%20Candidatas%20A%20Cirurgia%20Bari&#225;trica.pdf" TargetMode="External"/><Relationship Id="rId22" Type="http://schemas.openxmlformats.org/officeDocument/2006/relationships/slide" Target="slide33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73%20-%20CONFERIDO/TEXTO%20INTEGRAL%20-%20CO73%20-%20A%20Utiliza&#231;&#227;o%20do%20SPSS%20em%20Pesquisas%20da%20&#193;rea%20da%20Antropologia%20da%20Sa&#250;de%20e%20da%20Psicologia.pdf" TargetMode="External"/><Relationship Id="rId13" Type="http://schemas.openxmlformats.org/officeDocument/2006/relationships/hyperlink" Target="Comunica&#231;&#227;o%20Oral/CO93%20-%20CONFERIDO/CO93%20-%20TEXTO%20INTEGRAL%20-%20An&#225;lise%20Da%20Produ&#231;&#227;o%20Cient&#237;fica.pdf" TargetMode="External"/><Relationship Id="rId18" Type="http://schemas.openxmlformats.org/officeDocument/2006/relationships/slide" Target="slide40.xml"/><Relationship Id="rId3" Type="http://schemas.openxmlformats.org/officeDocument/2006/relationships/hyperlink" Target="Comunica&#231;&#227;o%20Oral/CO14%20-%20CONFERIDO/CO14%20-%20TEXTO%20INTEGRAL%20-%20A%20Import&#226;ncia%20Da%20Educa&#231;&#227;o%20Para%20A%20Sa&#250;de%20Dos%20(As)%20Estudantes%20De%20Pedagogia%20Como%20Estrat&#233;gia.pdf" TargetMode="External"/><Relationship Id="rId7" Type="http://schemas.openxmlformats.org/officeDocument/2006/relationships/hyperlink" Target="Comunica&#231;&#227;o%20Oral/CO95%20-%20CONFERIDO/CO95%20-%20TEXTO%20INTEGRAL%20-%20A%20Qualidade%20Dos%20Servi&#231;os%20Do%20Turismo%20E%20A%20Terceira%20Idade.pdf" TargetMode="External"/><Relationship Id="rId12" Type="http://schemas.openxmlformats.org/officeDocument/2006/relationships/hyperlink" Target="Comunica&#231;&#227;o%20Oral/CO16%20-%20CONFERIDO/CO16%20-%20TEXTO%20INTEGRADO%20-%20Algumas%20Dificuldades%20no%20Tratamento.pdf" TargetMode="External"/><Relationship Id="rId17" Type="http://schemas.openxmlformats.org/officeDocument/2006/relationships/slide" Target="slide39.xml"/><Relationship Id="rId2" Type="http://schemas.openxmlformats.org/officeDocument/2006/relationships/hyperlink" Target="Comunica&#231;&#227;o%20Oral/CO112%20-%20CONFERIDO/CO112%20-%20TEXTO%20INTEGRAL%20-%20A%20Hist&#243;ria%20Da%20Pesquisa%20Detec&#231;&#227;o%20Precoce%20De%20Psicopatologias%20Graves%20E%20Seus%20Desdobramentos.pdf" TargetMode="External"/><Relationship Id="rId16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96%20-%20CONFERIDO/CO96%20-%20TEXTO%20INTEGRAL%20-%20A%20Promo&#231;&#227;o%20da%20Sa&#250;de%20Mental%20atrav&#233;s%20de%20uma%20Associa&#231;&#227;o%20de%20Usu&#225;rios%20e%20Familiares.pdf" TargetMode="External"/><Relationship Id="rId11" Type="http://schemas.openxmlformats.org/officeDocument/2006/relationships/hyperlink" Target="Comunica&#231;&#227;o%20Oral/CO30%20-%20CONFERIDO/CO30%20-%20TEXTO%20INTEGRAL%20-%20Adolesc&#234;ncia.pdf" TargetMode="External"/><Relationship Id="rId5" Type="http://schemas.openxmlformats.org/officeDocument/2006/relationships/hyperlink" Target="Comunica&#231;&#227;o%20Oral/CO120%20-%20CONFERIDO/CO120%20-%20TEXTO%20INTEGRAL%20-%20A%20Pr&#225;tica%20Religiosa%20E%20O%20Uso%20De%20Drogas%20Entre%20Adolescentes.pdf" TargetMode="External"/><Relationship Id="rId15" Type="http://schemas.openxmlformats.org/officeDocument/2006/relationships/slide" Target="slide37.xml"/><Relationship Id="rId10" Type="http://schemas.openxmlformats.org/officeDocument/2006/relationships/hyperlink" Target="Comunica&#231;&#227;o%20Oral/CO60%20-%20CONFERIDO/CO60%20-%20TEXTO%20INTEGRAL%20-%20Abuso%20Sexual%20Infantil.pdf" TargetMode="External"/><Relationship Id="rId19" Type="http://schemas.openxmlformats.org/officeDocument/2006/relationships/slide" Target="slide41.xml"/><Relationship Id="rId4" Type="http://schemas.openxmlformats.org/officeDocument/2006/relationships/hyperlink" Target="Comunica&#231;&#227;o%20Oral/CO71%20-%20CONFERIDO/CO71%20-%20TEXTO%20INTEGRADO%20-%20A%20Maternagem%20Na%20Ado&#231;&#227;o%20-%20Investiga&#231;&#227;o%20Das%20Caracter&#237;sticas%20Psicodin&#226;micas%20De%20Uma%20M&#227;e%20Adotiva.pdf" TargetMode="External"/><Relationship Id="rId9" Type="http://schemas.openxmlformats.org/officeDocument/2006/relationships/hyperlink" Target="Comunica&#231;&#227;o%20Oral/CO05%20-%20CONFERIDO/CO05%20-%20TEXTO%20INTEGRAL%20-%20A%20Viol&#234;ncia%20Contra%20Crian&#231;as%20E%20Adolescentes%20Como%20Tema%20Da%20Sa&#250;de%20Mental.pdf" TargetMode="External"/><Relationship Id="rId14" Type="http://schemas.openxmlformats.org/officeDocument/2006/relationships/hyperlink" Target="Comunica&#231;&#227;o%20Oral/CO35%20-%20CONFERIDO/CO35%20-%20TEXTO%20INTEGRAL%20-%20As%20Estrat&#233;gias%20de%20Coping%20e%20o%20Impacto%20Sofrido%20pela%20Fam&#237;lia%20Quando%20um%20dos%20seus%20Encontra.docx" TargetMode="External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02%20-%20CONFERIDO/CO02%20-%20TEXTO%20INTEGRAL%20-%20Condi&#231;&#245;es%20de%20enfrentamento%20psicol&#243;gico.pdf" TargetMode="External"/><Relationship Id="rId13" Type="http://schemas.openxmlformats.org/officeDocument/2006/relationships/hyperlink" Target="Comunica&#231;&#227;o%20Oral/CO77%20-%20CONFERIDO/CO77%20-%20TEXTO%20INTEGRAL%20-%20Escala%20Breve%20de%20Coping%20Resiliente.pdf" TargetMode="External"/><Relationship Id="rId18" Type="http://schemas.openxmlformats.org/officeDocument/2006/relationships/slide" Target="slide39.xml"/><Relationship Id="rId3" Type="http://schemas.openxmlformats.org/officeDocument/2006/relationships/hyperlink" Target="Comunica&#231;&#227;o%20Oral/CO29%20-%20CONFERIDO/CO29%20-%20Texto%20Integral%20-%20Avalia&#231;&#227;o%20Da%20Qualidade%20De%20Vida%20De%20Pacientes.pdf" TargetMode="External"/><Relationship Id="rId7" Type="http://schemas.openxmlformats.org/officeDocument/2006/relationships/hyperlink" Target="Comunica&#231;&#227;o%20Oral/CO28%20-%20CONFERIDO/CO28%20-%20TEXTO%20INTEGRAL%20-%20Comparativo%20dos%20Fatores%20de%20Estresse%20Cr&#244;nico%20em%20Profissionais%20da%20Enfermagem%20que%20Atuam%20nos%20Contexto1.pdf" TargetMode="External"/><Relationship Id="rId12" Type="http://schemas.openxmlformats.org/officeDocument/2006/relationships/hyperlink" Target="Comunica&#231;&#227;o%20Oral/CO67%20-%20CONFERIDO/CO67%20-%20TEXTO%20INTEGRAL%20-%20Encontros%20Terap&#234;uticos%20com%20Casais%20com%20Diagn&#243;stico.pdf" TargetMode="External"/><Relationship Id="rId17" Type="http://schemas.openxmlformats.org/officeDocument/2006/relationships/slide" Target="slide38.xml"/><Relationship Id="rId2" Type="http://schemas.openxmlformats.org/officeDocument/2006/relationships/hyperlink" Target="Comunica&#231;&#227;o%20Oral/CO57%20-%20CONFERIDO/CO57%20-%20TEXTO%20INTEGRAL%20-%20Atribui&#231;&#245;es%20Causais.pdf" TargetMode="External"/><Relationship Id="rId16" Type="http://schemas.openxmlformats.org/officeDocument/2006/relationships/slide" Target="slide37.xml"/><Relationship Id="rId20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\\Backuptst\COMUMAGRP$\Congresso%20Luso-Brasileiro%20de%20Psicologia%20da%20Sa&#250;de\1.CD%20MAster\Comunica&#231;&#227;o%20Oral\CO79%20-%20CONFERIDO\CO79%20-%20TEXTO%20INTEGRAL%20-%20Bullying.pdf" TargetMode="External"/><Relationship Id="rId11" Type="http://schemas.openxmlformats.org/officeDocument/2006/relationships/hyperlink" Target="Comunica&#231;&#227;o%20Oral/CO76%20-%20CONFERIDO/CO76%20-%20TEXTO%20INTEGRAL%20-%20DIAGN&#211;STICO%20E%20GEST&#195;O%20DO%20BULLYING%20%20COMO%20CONDI&#199;&#195;O%20PARA%20MELHORIA.pdf" TargetMode="External"/><Relationship Id="rId5" Type="http://schemas.openxmlformats.org/officeDocument/2006/relationships/hyperlink" Target="Comunica&#231;&#227;o%20Oral/CO01%20-%20CONFERIDO/CO01%20-%20TEXTO%20INTEGRAL%20-%20Bem-Estar%20no%20Trabalho%20e%20Burnout%20em%20Enfermeiros.pdf" TargetMode="External"/><Relationship Id="rId15" Type="http://schemas.openxmlformats.org/officeDocument/2006/relationships/hyperlink" Target="Comunica&#231;&#227;o%20Oral/CO22%20-%20CONFERIDO/TEXTO%20INTEGRAL%20-%20Escala%20Para%20Avalia&#231;&#227;o%20Das%20Situa&#231;&#245;es%20De%20Bullying%20Nos%20Trotes%20Do%20Ensino%20Superior%20Aplicada%20A%20Estudantes%20Do%20Brasil.pdf" TargetMode="External"/><Relationship Id="rId10" Type="http://schemas.openxmlformats.org/officeDocument/2006/relationships/hyperlink" Target="Comunica&#231;&#227;o%20Oral/CO75%20-%20CONFERIDO/CO75%20-%20TEXTO%20INTEGRAL%20-%20Diagn&#243;stico%20E%20Avalia&#231;&#227;o%20Das%20Praxes%20Ou%20Trotes%20&#8211;%20Um%20Estudo%20Transcultural.pdf" TargetMode="External"/><Relationship Id="rId19" Type="http://schemas.openxmlformats.org/officeDocument/2006/relationships/slide" Target="slide40.xml"/><Relationship Id="rId4" Type="http://schemas.openxmlformats.org/officeDocument/2006/relationships/hyperlink" Target="Comunica&#231;&#227;o%20Oral/CO92%20-%20CONFERIDO/CO92%20-%20TEXTO%20INTEGRAL%20-%20Bem-Estar%20Docente%20-%20Indicadores%20E%20Subs&#237;dios.pdf" TargetMode="External"/><Relationship Id="rId9" Type="http://schemas.openxmlformats.org/officeDocument/2006/relationships/hyperlink" Target="Comunica&#231;&#227;o%20Oral/CO62%20-%20CONFERIDO/CO62%20-%20TEXTO%20INTEGRAL%20-%20Cotidiano%20e%20Sa&#250;de%20de%20Mulheres%20Brasileiras%20Imigrantes.pdf" TargetMode="External"/><Relationship Id="rId14" Type="http://schemas.openxmlformats.org/officeDocument/2006/relationships/hyperlink" Target="Comunica&#231;&#227;o%20Oral/CO07%20-%20CONFERIDO/CO07%20-%20TEXTO%20INTEGRAL%20-%20Revistas%20populares%20e%20a%20no&#231;&#227;o%20de%20psicossom&#225;tica.pdf" TargetMode="Externa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56%20-%20CONFERIDO/CO56%20-%20TEXTO%20INTEGRAL%20-%20Legados%20Transgeracionais%20na%20Anorexia%20Nervosa.pdf" TargetMode="External"/><Relationship Id="rId13" Type="http://schemas.openxmlformats.org/officeDocument/2006/relationships/hyperlink" Target="Comunica&#231;&#227;o%20Oral/CO82%20-%20CONFERIDO/CO82%20-%20TEXTO%20INTEGRAL%20-%20O%20Envelhecimento%20Saud&#225;vel%20-%20Educa&#231;&#227;o,%20Sa&#250;de%20E%20Psicologia%20Positiva.pdf" TargetMode="External"/><Relationship Id="rId18" Type="http://schemas.openxmlformats.org/officeDocument/2006/relationships/slide" Target="slide40.xml"/><Relationship Id="rId3" Type="http://schemas.openxmlformats.org/officeDocument/2006/relationships/hyperlink" Target="Comunica&#231;&#227;o%20Oral/CO78%20-%20CONFERIDO/CO78%20-%20TEXTO%20INTEGRAL%20-%20Escala%20Sobre%20O%20Otimismo%20Aplicada%20A%20Estudantes%20Do%20Brasil.pdf" TargetMode="External"/><Relationship Id="rId7" Type="http://schemas.openxmlformats.org/officeDocument/2006/relationships/hyperlink" Target="file:///\\Backuptst\COMUMAGRP$\Congresso%20Luso-Brasileiro%20de%20Psicologia%20da%20Sa&#250;de\1.CD%20MAster\Comunica&#231;&#227;o%20Oral\CO34%20-%20CONFERIDO\CO34%20-%20TEXTO%20INTEGRAL%20-%20Intersetorialidade%20na%20Interface%20Sa&#250;de.pdf" TargetMode="External"/><Relationship Id="rId12" Type="http://schemas.openxmlformats.org/officeDocument/2006/relationships/hyperlink" Target="Comunica&#231;&#227;o%20Oral/CO109%20-%20CONFERIDO/CO109%20-%20TEXTO%20INTEGRAL%20-%20O%20Entrelace%20-%20Psicopatologia%20Fundamental,%20Terapia%20Ocupacional%20E%20Depress&#227;o.pdf" TargetMode="External"/><Relationship Id="rId17" Type="http://schemas.openxmlformats.org/officeDocument/2006/relationships/slide" Target="slide39.xml"/><Relationship Id="rId2" Type="http://schemas.openxmlformats.org/officeDocument/2006/relationships/hyperlink" Target="Comunica&#231;&#227;o%20Oral/CO09%20-%20CONFERIDO/CO09%20-%20TEXTO%20INTEGRAL%20-%20Escala%20Sobre%20Esperan&#231;a%20Aplicada%20A%20Estudantes%20Do%20Brasil,%20Ufam.pdf" TargetMode="External"/><Relationship Id="rId16" Type="http://schemas.openxmlformats.org/officeDocument/2006/relationships/slide" Target="slide38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27%20-%20CONFERIDO/CO27%20-%20TEXTO%20INTEGRAL%20-%20Habilidades%20Sociais.pdf" TargetMode="External"/><Relationship Id="rId11" Type="http://schemas.openxmlformats.org/officeDocument/2006/relationships/hyperlink" Target="Comunica&#231;&#227;o%20Oral/CO41%20-%20CONFERIDO/CO41%20-%20TEXTO%20INTEGRAL%20-%20O%20Conhecimento%20de%20Adolescentes%20sobre%20M&#233;todos%20Contraceptivos.pdf" TargetMode="External"/><Relationship Id="rId5" Type="http://schemas.openxmlformats.org/officeDocument/2006/relationships/hyperlink" Target="Comunica&#231;&#227;o%20Oral/CO24%20-%20CONFERIDO/CO24%20-%20TEXTO%20INTEGRAL%20-%20Estilo%20Cl&#237;nico%20Ser%20e%20Fazer.pdf" TargetMode="External"/><Relationship Id="rId15" Type="http://schemas.openxmlformats.org/officeDocument/2006/relationships/slide" Target="slide37.xml"/><Relationship Id="rId10" Type="http://schemas.openxmlformats.org/officeDocument/2006/relationships/hyperlink" Target="Comunica&#231;&#227;o%20Oral/CO61%20-%20CONFERIDO/CO61%20-%20TEXTO%20INTEGRAL%20-%20Movimento%20da%20Reforma%20Sanit&#225;ria%20Brasileira.pdf" TargetMode="External"/><Relationship Id="rId19" Type="http://schemas.openxmlformats.org/officeDocument/2006/relationships/slide" Target="slide41.xml"/><Relationship Id="rId4" Type="http://schemas.openxmlformats.org/officeDocument/2006/relationships/hyperlink" Target="Comunica&#231;&#227;o%20Oral/CO40%20-%20CONFERIDO/CO40%20-%20TEXTO%20INTEGRAL%20-%20Estado%20da%20Arte%20sobre%20Gesta&#231;&#227;o%20e%20Parentalidade%20na%20Adolesc&#234;ncia.pdf" TargetMode="External"/><Relationship Id="rId9" Type="http://schemas.openxmlformats.org/officeDocument/2006/relationships/hyperlink" Target="Comunica&#231;&#227;o%20Oral/CO83%20-%20CONFERIDO/CO83%20-%20TEXTO%20INTEGRAL%20-%20N&#237;veis%20De%20MalBem-Estar%20Docente,%20De%20Auto-Imagem%20E%20Auto-Estima.pdf" TargetMode="External"/><Relationship Id="rId14" Type="http://schemas.openxmlformats.org/officeDocument/2006/relationships/hyperlink" Target="Comunica&#231;&#227;o%20Oral/CO38%20-%20CONFERIDO/CO38%20-%20TEXTO%20INTEGRAL%20-%20O%20Potencial%20da%20Mem&#243;ria.pdf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odista.br/ev/psicologia-da-saude/programacao-geral/programacao-mesa-redonda-26-11h-12h30.pdf/download" TargetMode="External"/><Relationship Id="rId2" Type="http://schemas.openxmlformats.org/officeDocument/2006/relationships/hyperlink" Target="http://www.metodista.br/ev/psicologia-da-saude/programacao-geral/programacao-comunicacao-oral-26-11h-12h30.pdf/download" TargetMode="External"/><Relationship Id="rId1" Type="http://schemas.openxmlformats.org/officeDocument/2006/relationships/slideLayout" Target="../slideLayouts/slideLayout2.xml"/><Relationship Id="rId6" Type="http://schemas.openxmlformats.org/officeDocument/2006/relationships/slide" Target="slide5.xml"/><Relationship Id="rId5" Type="http://schemas.openxmlformats.org/officeDocument/2006/relationships/hyperlink" Target="http://www.metodista.br/ev/psicologia-da-saude/programacao-geral/programacao-painel-26-17h-18h.pdf/download" TargetMode="External"/><Relationship Id="rId4" Type="http://schemas.openxmlformats.org/officeDocument/2006/relationships/hyperlink" Target="http://www.metodista.br/ev/psicologia-da-saude/programacao-geral/programacao-mesa-redonda-26-15h30-17h.pdf/download" TargetMode="Externa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63%20-%20CONFERIDO/CO62%20-%20TEXTO%20INTEGRAL%20-%20Psicologia%20e%20Defesa%20Civil.pdf" TargetMode="External"/><Relationship Id="rId13" Type="http://schemas.openxmlformats.org/officeDocument/2006/relationships/hyperlink" Target="Comunica&#231;&#227;o%20Oral/CO03%20-%20CONFERIDO/CO03%20-%20TEXTO%20INTEGRAL%20-%20Rela&#231;&#245;es%20Fam&#237;lia-Universidade%20No%20Contexto%20Amaz&#244;nico.pdf" TargetMode="External"/><Relationship Id="rId18" Type="http://schemas.openxmlformats.org/officeDocument/2006/relationships/slide" Target="slide39.xml"/><Relationship Id="rId3" Type="http://schemas.openxmlformats.org/officeDocument/2006/relationships/hyperlink" Target="Comunica&#231;&#227;o%20Oral/CO94%20-%20CONFERIDO/CO94%20-%20TEXTO%20INTEGRAL%20-%20O%20Profissional%20Da%20Terceira%20Idade%20Produtivo%20No%20Mercado%20De%20Trabalho.pdf" TargetMode="External"/><Relationship Id="rId7" Type="http://schemas.openxmlformats.org/officeDocument/2006/relationships/hyperlink" Target="Comunica&#231;&#227;o%20Oral/CO85%20-%20CONFERIDO/CO85%20-%20TEXTO%20INTEGRAL%20-%20Perfil%20De%20Adolescentes%20Gr&#225;vidas%20Em%20Uma%20Unidade%20B&#225;sica%20De%20Sa&#250;de%20De%20Santa%20Maria.pdf" TargetMode="External"/><Relationship Id="rId12" Type="http://schemas.openxmlformats.org/officeDocument/2006/relationships/hyperlink" Target="Comunica&#231;&#227;o%20Oral/CO37%20-%20CONFERIDO/CO37%20-%20TEXTO%20INTEGRAL%20-%20Reflex&#245;es%20sobre%20Dor%20Cr&#244;nica.pdf" TargetMode="External"/><Relationship Id="rId17" Type="http://schemas.openxmlformats.org/officeDocument/2006/relationships/slide" Target="slide38.xml"/><Relationship Id="rId2" Type="http://schemas.openxmlformats.org/officeDocument/2006/relationships/hyperlink" Target="Comunica&#231;&#227;o%20Oral/CO06%20-%20CONFERIDO/CO06%20-%20RESUMO%20-%20O%20processo%20de%20inclus&#227;o%20escolar.pdf" TargetMode="External"/><Relationship Id="rId16" Type="http://schemas.openxmlformats.org/officeDocument/2006/relationships/slide" Target="slide37.xml"/><Relationship Id="rId20" Type="http://schemas.openxmlformats.org/officeDocument/2006/relationships/slide" Target="slide41.xm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48%20-%20CONFERIDO/CO48%20-%20TEXTO%20INTEGRAL%20-%20Os%20Significados%20da%20Aus&#234;ncia%20na%20Sess&#227;o%20Familiar.pdf" TargetMode="External"/><Relationship Id="rId11" Type="http://schemas.openxmlformats.org/officeDocument/2006/relationships/hyperlink" Target="Comunica&#231;&#227;o%20Oral/CO52%20-%20CONFERIDO/CO52%20-%20TEXTO%20INTEGRAL%20-%20Redes%20Sociais%20de%20Pacientes%20com%20Transtornos%20Alimentares.pdf" TargetMode="External"/><Relationship Id="rId5" Type="http://schemas.openxmlformats.org/officeDocument/2006/relationships/hyperlink" Target="Comunica&#231;&#227;o%20Oral/CO121%20-%20CONFERIDO/CO121%20-%20TEXTO%20INTEGRAL%20-%20%20O%20Uso%20De%20Drogas%20Entre%20Meninos%20E%20Meninas%20Adolescentes%20De%20S&#227;o%20Paulo.pdf" TargetMode="External"/><Relationship Id="rId15" Type="http://schemas.openxmlformats.org/officeDocument/2006/relationships/hyperlink" Target="Comunica&#231;&#227;o%20Oral/CO08%20-%20CONFERIDO/CO08%20-%20TEXTO%20INTEGRAL%20-%20Sa&#250;de%20Como%20Cultura%20&#8211;%20Cultura%20De%20Sa&#250;de.pdf" TargetMode="External"/><Relationship Id="rId10" Type="http://schemas.openxmlformats.org/officeDocument/2006/relationships/hyperlink" Target="Comunica&#231;&#227;o%20Oral/CO55%20-%20CONFERIDO/CO55%20-%20TEXTO%20INTEGRADO%20-%20Qualidade%20de%20Vida%20de%20Pacientes%20Submetidos.pdf" TargetMode="External"/><Relationship Id="rId19" Type="http://schemas.openxmlformats.org/officeDocument/2006/relationships/slide" Target="slide40.xml"/><Relationship Id="rId4" Type="http://schemas.openxmlformats.org/officeDocument/2006/relationships/hyperlink" Target="Comunica&#231;&#227;o%20Oral/CO115%20-%20CONFERIDO/CO115%20-%20TEXTO%20INTEGRAL%20-%20O%20Transtorno%20De%20Conduta%20Em%20Crian&#231;as.pdf" TargetMode="External"/><Relationship Id="rId9" Type="http://schemas.openxmlformats.org/officeDocument/2006/relationships/hyperlink" Target="Comunica&#231;&#227;o%20Oral/CO26%20-%20CONFERIDO/CO26%20-%20TEXTO%20INTEGRAL%20-%20Psicoterapia%20Cognitivo.pdf" TargetMode="External"/><Relationship Id="rId14" Type="http://schemas.openxmlformats.org/officeDocument/2006/relationships/hyperlink" Target="Comunica&#231;&#227;o%20Oral/CO07%20-%20CONFERIDO/CO07%20-%20TEXTO%20INTEGRAL%20-%20Revistas%20populares%20e%20a%20no&#231;&#227;o%20de%20psicossom&#225;tica.pdf" TargetMode="Externa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hyperlink" Target="Comunica&#231;&#227;o%20Oral/CO70%20-%20CONFERIDO/CO70%20-%20TEXTO%20INTEGRAL%20-%20Uso%20Patol&#243;gico%20Da%20Internet%20Em%20Estudantes%20Universit&#225;rios.pdf" TargetMode="External"/><Relationship Id="rId13" Type="http://schemas.openxmlformats.org/officeDocument/2006/relationships/slide" Target="slide41.xml"/><Relationship Id="rId3" Type="http://schemas.openxmlformats.org/officeDocument/2006/relationships/hyperlink" Target="Comunica&#231;&#227;o%20Oral/CO45%20-%20CONFERIDO/CO45%20-%20TEXTO%20INTEGRAL%20-%20Sa&#250;de%20No%20Campo.pdf" TargetMode="External"/><Relationship Id="rId7" Type="http://schemas.openxmlformats.org/officeDocument/2006/relationships/hyperlink" Target="Comunica&#231;&#227;o%20Oral/CO105%20-%20CONFERIDO/CO105%20-%20TEXTO%20INTEGRAL%20-%20Tabagismo%20Na%20Empresa%20-%20A&#231;&#245;es%20Promotoras%20De%20Sa&#250;de.pdf" TargetMode="External"/><Relationship Id="rId12" Type="http://schemas.openxmlformats.org/officeDocument/2006/relationships/slide" Target="slide40.xml"/><Relationship Id="rId2" Type="http://schemas.openxmlformats.org/officeDocument/2006/relationships/hyperlink" Target="Comunica&#231;&#227;o%20Oral/CO91%20-%20CONFERIDO/CO91%20-%20TEXTO%20INTEGRAL%20-%20Sa&#250;de%20e%20Educa&#231;&#227;o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Comunica&#231;&#227;o%20Oral/CO10%20-%20CONFERIDO/CO10%20-%20TEXTO%20INTEGRAL%20-%20Sintomatologia%20Depressiva%20Em%20Crian&#231;as%20Em%20Situa&#231;&#227;o%20De%20Vulnerabilidade%20Social.pdf" TargetMode="External"/><Relationship Id="rId11" Type="http://schemas.openxmlformats.org/officeDocument/2006/relationships/slide" Target="slide39.xml"/><Relationship Id="rId5" Type="http://schemas.openxmlformats.org/officeDocument/2006/relationships/hyperlink" Target="Comunica&#231;&#227;o%20Oral/CO43%20-%20CONFERIDO/CO43%20-%20TEXTO%20INTEGRAL%20-%20Ser%20Mulher.pdf" TargetMode="External"/><Relationship Id="rId10" Type="http://schemas.openxmlformats.org/officeDocument/2006/relationships/slide" Target="slide38.xml"/><Relationship Id="rId4" Type="http://schemas.openxmlformats.org/officeDocument/2006/relationships/hyperlink" Target="Comunica&#231;&#227;o%20Oral/CO65%20-%20CONFERIDO/CO65%20-%20TEXTO%20INTEGRAL%20-%20Sentimentos%20e%20Emo&#231;&#245;es%20na%20Equipe%20de%20Enfermagem.pdf" TargetMode="External"/><Relationship Id="rId9" Type="http://schemas.openxmlformats.org/officeDocument/2006/relationships/slide" Target="slide37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Mesa%20Redonda/MR08%20-%20Conferido/JUNTOS%20-%20TRABALHO%202%20-%20Rede%20P&#250;blica%20de%20Sa&#250;de.pdf" TargetMode="External"/><Relationship Id="rId13" Type="http://schemas.openxmlformats.org/officeDocument/2006/relationships/hyperlink" Target="Mesa%20Redonda/MR05%20-%20CONFERIDO/JUNTOS%20-%20TRABALHO%202%20-%20O%20Trabalho%20do%20Psic&#243;logo%20no%20Programa%20de%20Assist&#234;ncia%20Domiciliar.pdf" TargetMode="External"/><Relationship Id="rId3" Type="http://schemas.openxmlformats.org/officeDocument/2006/relationships/hyperlink" Target="Mesa%20Redonda/MR10%20-%20Conferido/JUNTOS%20-%20TRABALHO%201%20-%20Quest&#245;es%20emocionais%20na%20S&#237;ndrome%20do%20Intestino%20Irrit&#225;vel.pdf" TargetMode="External"/><Relationship Id="rId7" Type="http://schemas.openxmlformats.org/officeDocument/2006/relationships/hyperlink" Target="Mesa%20Redonda/MR04%20-%20CONFERIDO/JUNTOS%20-%20TRABALHO%201%20-%20Constitui&#231;&#227;o%20de%20Maternidade%20e%20Transtorno%20Alimentar.pdf" TargetMode="External"/><Relationship Id="rId12" Type="http://schemas.openxmlformats.org/officeDocument/2006/relationships/hyperlink" Target="Mesa%20Redonda/MR03%20-%20CONFERIDO" TargetMode="External"/><Relationship Id="rId2" Type="http://schemas.openxmlformats.org/officeDocument/2006/relationships/hyperlink" Target="Mesa%20Redonda/MR33%20-%20Conferido/Adolesc&#234;ncia%20e%20Transtorno%20de%20Conduta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Mesa%20Redonda/MR02%20-%20CONFERIDO/JUNTOS%20-%20TRABALHO%201%20-%20A%20Din&#226;mica%20do%20Estresse%20Observado%20em%20Policiais%20Bombeiros.pdf" TargetMode="External"/><Relationship Id="rId11" Type="http://schemas.openxmlformats.org/officeDocument/2006/relationships/hyperlink" Target="Mesa%20Redonda/MR35%20-%20Conferido/JUNTOS%20-%20MR35%20-%20TRABALHO%201%20-%20TEXTO%20INTEGRAL%20-%20Depress&#227;o%20E%20Envelhecimento.pdf" TargetMode="External"/><Relationship Id="rId5" Type="http://schemas.openxmlformats.org/officeDocument/2006/relationships/hyperlink" Target="Mesa%20Redonda/MR16%20-%20Conferido/JUNTOS%20-%20Juventudes.pdf" TargetMode="External"/><Relationship Id="rId15" Type="http://schemas.openxmlformats.org/officeDocument/2006/relationships/slide" Target="slide43.xml"/><Relationship Id="rId10" Type="http://schemas.openxmlformats.org/officeDocument/2006/relationships/hyperlink" Target="Mesa%20Redonda/MR15%20-%20Conferido/JUNTOS%20-%20TRABALHO%201%20-%20Comunica&#231;&#227;o%20e%20Redes%20de%20Sa&#250;de.pdf" TargetMode="External"/><Relationship Id="rId4" Type="http://schemas.openxmlformats.org/officeDocument/2006/relationships/hyperlink" Target="Mesa%20Redonda/MR36%20-%20Conferido/JUNTOS%20-%20MR36%20-%20TEXTO%20INTEGRAL%20-%20Aten&#231;&#227;o%20Psicol&#243;gica%20Em%20Institui&#231;&#245;es%20Na%20Perspectiva%20Fenomenol&#243;gica%20Existencial.pdf" TargetMode="External"/><Relationship Id="rId9" Type="http://schemas.openxmlformats.org/officeDocument/2006/relationships/hyperlink" Target="Mesa%20Redonda/MR17%20-%20Conferido/JUNTOS%20-%20TRABALHO%203%20-%20Relato%20de%20uma%20experi&#234;ncia%20cl&#237;nica%20no%20contexto%20de%20uma%20favela.pdf" TargetMode="External"/><Relationship Id="rId14" Type="http://schemas.openxmlformats.org/officeDocument/2006/relationships/slide" Target="slide4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hyperlink" Target="Mesa%20Redonda/MR34%20-%20Conferido/JUNTOS%20-%20TRABALHO%201%20-%20O%20Encontro%20Do%20Palha&#231;o%20Visitador%20Com%20Pessoas%20Hospitalizadas%20Uma%20Compreens&#227;o%20Do%20Experienciar.pdf" TargetMode="External"/><Relationship Id="rId13" Type="http://schemas.openxmlformats.org/officeDocument/2006/relationships/hyperlink" Target="Mesa%20Redonda/MR31%20-%20Conferido/JUNTOS%20-%20TRABALHO%201-%20Psicologia%20E%20Envelhecimento.pdf" TargetMode="External"/><Relationship Id="rId3" Type="http://schemas.openxmlformats.org/officeDocument/2006/relationships/hyperlink" Target="Mesa%20Redonda/MR01%20-%20CONFERIDO/JUNTOS%20-%20TRABALHO%201%20-%20O%20M&#233;todo%20Cl&#237;nico%20e%20Psicopatologia%20Fundamental.pdf" TargetMode="External"/><Relationship Id="rId7" Type="http://schemas.openxmlformats.org/officeDocument/2006/relationships/hyperlink" Target="Mesa%20Redonda/MR13%20-%20Conferido/JUNTOS%20-%20MR13%20-%20TRABALHO%203%20-%20A%20Responsabilidade.pdf" TargetMode="External"/><Relationship Id="rId12" Type="http://schemas.openxmlformats.org/officeDocument/2006/relationships/hyperlink" Target="Mesa%20Redonda/MR12%20-%20Conferido/JUNTOS%20-%20TRABALHO%201%20-%20Sa&#250;de%20e%20Idosos.pdf" TargetMode="External"/><Relationship Id="rId2" Type="http://schemas.openxmlformats.org/officeDocument/2006/relationships/hyperlink" Target="Mesa%20Redonda/MR30%20-%20Conferido/JUNTOS%20-%20TRABALHO%201-%20Interven&#231;&#227;o%20Psicol&#243;gica%20E%20Promo&#231;&#227;o%20Da%20Sa&#250;de%20Do%20Idoso.pdf" TargetMode="External"/><Relationship Id="rId16" Type="http://schemas.openxmlformats.org/officeDocument/2006/relationships/slide" Target="slide43.xml"/><Relationship Id="rId1" Type="http://schemas.openxmlformats.org/officeDocument/2006/relationships/slideLayout" Target="../slideLayouts/slideLayout2.xml"/><Relationship Id="rId6" Type="http://schemas.openxmlformats.org/officeDocument/2006/relationships/hyperlink" Target="Mesa%20Redonda/MR07%20-%20Conferido/JUNTOS%20-%20TRABALHO%201%20-%20Adoeci.pdf" TargetMode="External"/><Relationship Id="rId11" Type="http://schemas.openxmlformats.org/officeDocument/2006/relationships/hyperlink" Target="Mesa%20Redonda/MR29%20-%20Conferido/JUNTOS%20-%20TRABALHO%203%20-%20Qualidade%20de%20Vida%20de%20Idosos%20Brasileiros%20e%20Portugueses.pdf" TargetMode="External"/><Relationship Id="rId5" Type="http://schemas.openxmlformats.org/officeDocument/2006/relationships/hyperlink" Target="Mesa%20Redonda/MR21%20-%20Conferido/JUNTOS%20-%20TRABALHO%203%20-%20N&#250;cleo%20de%20Apoio%20&#224;%20Sa&#250;de%20da%20Fam&#237;lia.pdf" TargetMode="External"/><Relationship Id="rId15" Type="http://schemas.openxmlformats.org/officeDocument/2006/relationships/slide" Target="slide42.xml"/><Relationship Id="rId10" Type="http://schemas.openxmlformats.org/officeDocument/2006/relationships/hyperlink" Target="Mesa%20Redonda/MR20%20-%20Conferido/JUNTOS%20-%20TRABALHO%201%20-%20Atendimento%20Psicol&#243;gico%20e%20o%20Manejo%20Cl&#237;nico.pdf" TargetMode="External"/><Relationship Id="rId4" Type="http://schemas.openxmlformats.org/officeDocument/2006/relationships/hyperlink" Target="Mesa%20Redonda/MR09%20-%20Conferido/JUNTOS%20-%20TRABALHO%202%20-%20Avalia&#231;&#227;o%20da%20Qualidade%20de%20Vida%20no%20Trabalho.pdf" TargetMode="External"/><Relationship Id="rId9" Type="http://schemas.openxmlformats.org/officeDocument/2006/relationships/hyperlink" Target="Mesa%20Redonda/MR11%20-%20Conferido/JUNTOS%20-%20TRABALHO%202%20-%20Fatores%20Psicol&#243;gicos%20E%20Ambientais%20Em%20Pacientes%20Com%20Vitiligo.pdf" TargetMode="External"/><Relationship Id="rId14" Type="http://schemas.openxmlformats.org/officeDocument/2006/relationships/hyperlink" Target="Mesa%20Redonda/MR22%20-%20Conferido/MR22%20-%20Sa&#250;de%20Mental%20e%20o%20Trabalho%20em%20Rede.pdf" TargetMode="Externa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hyperlink" Target="Painel/P128%20-%20Conferido/P%20-%20128%20Texto%20Integral%20-%20A%20Satisfa&#231;&#227;o%20Do%20Paciente%20Idoso%20Com%20Rela&#231;&#227;o%20Ao%20Modelo%20De%20Assist&#234;ncia%20De%20Enfermagem%20Baseado%20No%20Sistema%20Primary%20Nursing.pdf" TargetMode="External"/><Relationship Id="rId13" Type="http://schemas.openxmlformats.org/officeDocument/2006/relationships/slide" Target="slide44.xml"/><Relationship Id="rId3" Type="http://schemas.openxmlformats.org/officeDocument/2006/relationships/hyperlink" Target="Painel/P90%20-%20Conferido/TEXTO%20INTEGRAL%20-%20P90%20-%20A%20Feminiza&#231;&#227;o%20Da%20AIDS%20-%20Caracter&#237;sticas%20Hist&#243;ricas%20Da%20Epidemia.pdf" TargetMode="External"/><Relationship Id="rId7" Type="http://schemas.openxmlformats.org/officeDocument/2006/relationships/hyperlink" Target="Painel/P64%20-%20Conferido/P64%20-%20TEXTO%20INTEGRAL%20-%20A%20Rela&#231;&#227;o%20Da%20Crian&#231;a%20Com%20O%20Alimento.pdf" TargetMode="External"/><Relationship Id="rId12" Type="http://schemas.openxmlformats.org/officeDocument/2006/relationships/hyperlink" Target="Painel/P69%20-%20Conferido/P69%20-%20TEXTO%20INTEGRAL%20-%20A&#231;&#245;es%20Da%20Psicologia%20Na%20Escola.pdf" TargetMode="External"/><Relationship Id="rId17" Type="http://schemas.openxmlformats.org/officeDocument/2006/relationships/slide" Target="slide48.xml"/><Relationship Id="rId2" Type="http://schemas.openxmlformats.org/officeDocument/2006/relationships/hyperlink" Target="Painel/P65%20-%20Conferido/P65%20-%20TEXTO%20INTEGRAL%20-%20A%20Experi&#234;ncia%20Do%20Brincar%20No%20Psicodiagn&#243;stico%20Infantil.pdf" TargetMode="External"/><Relationship Id="rId16" Type="http://schemas.openxmlformats.org/officeDocument/2006/relationships/slide" Target="slide47.xm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52-Conferido/P52%20-%20TEXTO%20INTEGRAL%20-%20A%20Psicoterapia%20Breve%20Operacionalizada%20Como%20%20Atendimento%20Vi&#225;vel%20Para%20Mulher%20V&#237;tima%20De%20Viol&#234;ncia%20Dom&#233;stica.pdf" TargetMode="External"/><Relationship Id="rId11" Type="http://schemas.openxmlformats.org/officeDocument/2006/relationships/hyperlink" Target="Painel/P48%20-%20Conferido/P48%20-%20TEXTO%20INTEGRAL%20-%20Abuso%20Sexual%20E%20Psicoterapia-%20Um%20Estudo%20De%20Caso.pdf" TargetMode="External"/><Relationship Id="rId5" Type="http://schemas.openxmlformats.org/officeDocument/2006/relationships/hyperlink" Target="Painel/P56%20-%20Conferido/P56%20-%20TEXTO%20INTEGRAL%20-%20%20Promo&#231;&#227;o%20de%20Sa&#250;de%20Mental%20de%20Idosos%20em%20Psicoterapia%20Breve%20-%20Um%20Estudo%20de%20Caso.pdf" TargetMode="External"/><Relationship Id="rId15" Type="http://schemas.openxmlformats.org/officeDocument/2006/relationships/slide" Target="slide46.xml"/><Relationship Id="rId10" Type="http://schemas.openxmlformats.org/officeDocument/2006/relationships/hyperlink" Target="Painel/P21%20-%20Conferido/P21-%20%20TEXTO%20INTEGRAL%20-%20Viv&#234;ncia%20Dos%20Adolescentes%20Diab&#233;ticos.pdf" TargetMode="External"/><Relationship Id="rId4" Type="http://schemas.openxmlformats.org/officeDocument/2006/relationships/hyperlink" Target="Painel/P75%20-%20Conferido/P75%20-%20TEXTO%20INTEGRAL%20-%20A%20Inser&#231;&#227;o%20Do%20Psic&#243;logo%20No%20Contexto%20Interdisciplinar.pdf" TargetMode="External"/><Relationship Id="rId9" Type="http://schemas.openxmlformats.org/officeDocument/2006/relationships/hyperlink" Target="Painel/P26%20-%20Conferido/P26%20-%20TEXTO%20INTEGRAL%20-%20A%20S&#237;ndrome%20de%20Burnout%20e%20seu%20Reflexo%20na%20Sa&#250;de.pdf" TargetMode="External"/><Relationship Id="rId14" Type="http://schemas.openxmlformats.org/officeDocument/2006/relationships/slide" Target="slide45.xml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hyperlink" Target="Painel/P55%20-%20Conferido/P55%20-%20TEXTO%20INTEGRAL%20-%20As%20Manifesta&#231;&#245;es%20Da%20Crian&#231;a%20.pdf" TargetMode="External"/><Relationship Id="rId13" Type="http://schemas.openxmlformats.org/officeDocument/2006/relationships/hyperlink" Target="Painel/P134%20-%20Conferido/P134%20Compensa%20Ser%20Optimista.pdf" TargetMode="External"/><Relationship Id="rId3" Type="http://schemas.openxmlformats.org/officeDocument/2006/relationships/hyperlink" Target="Painel/P16%20-%20Conferido/P16%20-%20TEXTO%20INTEGRAL%20-%20An&#225;lise%20Da%20Qualidade%20De%20Vida%20De%20Professores%20Do%20Ensino%20M&#233;dio%20Da%20Rede%20Estadual%20Da%20Cidade%20De%20Taubat&#233;.pdf" TargetMode="External"/><Relationship Id="rId7" Type="http://schemas.openxmlformats.org/officeDocument/2006/relationships/hyperlink" Target="Painel/P15%20-%20Conferido/P15%20-%20TEXTO%20INTEGRAL%20-%20As%20contribui&#231;&#245;es%20da%20Medicina%20Preventiva.pdf" TargetMode="External"/><Relationship Id="rId12" Type="http://schemas.openxmlformats.org/officeDocument/2006/relationships/hyperlink" Target="Painel/P87%20-%20Conferido/P87%20-%20TEXTO%20INTEGRAL%20-%20Capacita&#231;&#227;o%20de%20profissionais%20para%20atua&#231;&#227;o%20em%20sa&#250;de%20mental.pdf" TargetMode="External"/><Relationship Id="rId2" Type="http://schemas.openxmlformats.org/officeDocument/2006/relationships/hyperlink" Target="Painel/P12%20-%20Conferido/P12%20-%20TEXTO%20INTEGRAL%20-%20An&#225;lise%20Da%20Contribui&#231;&#227;o%20Da%20Biblioteca%20Viva%20No%20Hospital%20Regional%20De%20Gurupi-To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81%20-%20Conferido/P81%20-%20TEXTO%20INTEGRAL%20-%20Arteterapia%20Em%20Grupo%20Com%20%20Idosos%20Asilados.pdf" TargetMode="External"/><Relationship Id="rId11" Type="http://schemas.openxmlformats.org/officeDocument/2006/relationships/hyperlink" Target="Painel/P93%20-%20Conferido/P93%20-%20TEXTO%20INTEGRAL%20-%20Associa&#231;&#227;o%20Entre%20N&#250;meros%20De%20AmigosAs%20E%20Bem-Estar%20Subjetivo.pdf" TargetMode="External"/><Relationship Id="rId5" Type="http://schemas.openxmlformats.org/officeDocument/2006/relationships/hyperlink" Target="Painel/P14%20-%20Conferido/P14%20-%20TEXTO%20INTEGRAL%20-%20An&#225;lise%20do%20Programa%20de%20educa&#231;&#227;o%20e%20atua&#231;&#227;o.pdf" TargetMode="External"/><Relationship Id="rId15" Type="http://schemas.openxmlformats.org/officeDocument/2006/relationships/hyperlink" Target="Painel/P23%20-%20Conferido/P23%20-%20TEXTO%20INTEGRAL%20-%20Constitui&#231;&#227;o%20Das%20Rela&#231;&#245;es%20Interpessoais%20Em%20Pacientes%20Com%20Transtorno%20De%20P&#226;nico.pdf" TargetMode="External"/><Relationship Id="rId10" Type="http://schemas.openxmlformats.org/officeDocument/2006/relationships/hyperlink" Target="Painel/P59%20-%20Conferido/P59%20-%20TEXTO%20INTEGRAL%20-%20Aspectos%20Psicol&#243;gicos%20De%20Uma%20Crian&#231;a%20Com%20Implante%20Coclear.pdf" TargetMode="External"/><Relationship Id="rId4" Type="http://schemas.openxmlformats.org/officeDocument/2006/relationships/hyperlink" Target="Painel/P57%20-%20Conferido/P57%20-%20TEXTO%20INTEGRAL%20-%20An&#225;lise%20Do%20Funcionamento%20Da%20Brinquedoteca.pdf" TargetMode="External"/><Relationship Id="rId9" Type="http://schemas.openxmlformats.org/officeDocument/2006/relationships/hyperlink" Target="Painel/P22%20-%20Conferido/P22%20-%20TEXTO%20INTEGRAL%20-%20Aspectos%20Emocionais%20Observados%20Em%20Pacientes.pdf" TargetMode="External"/><Relationship Id="rId14" Type="http://schemas.openxmlformats.org/officeDocument/2006/relationships/hyperlink" Target="Painel/P34%20-%20Conferido/P34%20-%20TEXTO%20INTEGRAL%20-%20Comportamentos%20Com%20Rela&#231;&#227;o%20&#192;%20Sa&#250;de%20E%20Qualidade%20De%20Vida%20-%20Estudo%20Com%20Alunos%20De%20Uma.pdf" TargetMode="Externa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hyperlink" Target="Painel/P123%20-%20Conferido/P123%20-%20Texto%20Integral%20-%20Doen&#231;a%20de%20Alzheimer.pdf" TargetMode="External"/><Relationship Id="rId13" Type="http://schemas.openxmlformats.org/officeDocument/2006/relationships/hyperlink" Target="Painel/P91%20-%20Conferido/P91%20-%20TEXTO%20INTEGRAL%20-%20Implica&#231;&#245;es%20Psicossociais.pdf" TargetMode="External"/><Relationship Id="rId3" Type="http://schemas.openxmlformats.org/officeDocument/2006/relationships/hyperlink" Target="Painel/P74%20-%20Conferido/P74%20-%20TEXTO%20INTEGRAL%20-%20Descri&#231;&#227;o%20Do%20Programa%20Assistencial%20De%20Um%20Servi&#231;o%20Especializado%20Em%20Transtornos%20Alimentares.pdf" TargetMode="External"/><Relationship Id="rId7" Type="http://schemas.openxmlformats.org/officeDocument/2006/relationships/hyperlink" Target="Painel/P104%20-%20Conferido/P104%20-%20TEXTO%20INTEGRAL%20-%20Diferen&#231;as%20de%20G&#234;nero%20Identificados%20na%20Escala%20de%20Auto-Efic&#225;cia%20na%20Forma&#231;&#227;o%20Superior.pdf" TargetMode="External"/><Relationship Id="rId12" Type="http://schemas.openxmlformats.org/officeDocument/2006/relationships/hyperlink" Target="file:///\\Backuptst\COMUMAGRP$\Congresso%20Luso-Brasileiro%20de%20Psicologia%20da%20Sa&#250;de\1.CD%20MAster\Painel\P105-conferido\P105%20-%20TEXTO%20INTEGRAL%20-%20Hepat&#243;citos%20E%20Testosterona%20No%20Envelhecimento%20&#8211;%20Produ&#231;&#227;o%20Cient&#237;fica%20Nas%20Bases%20De%20Dados%20Pubmed%20E%20Scielo.pdf" TargetMode="External"/><Relationship Id="rId2" Type="http://schemas.openxmlformats.org/officeDocument/2006/relationships/hyperlink" Target="Painel/P125%20-%20Conferido/P%20-125%20Texto%20Integral%20-%20Defici&#234;ncia%20De%20Vitamina%20B12%20E%20Cogni&#231;&#227;o%20Em%20Idosos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92%20-%20Conferido/TEXTO%20INTEGRAL%20-%20%20P92%20-%20Diferen&#231;as%20De%20G&#234;nero%20A%20Partir.pdf" TargetMode="External"/><Relationship Id="rId11" Type="http://schemas.openxmlformats.org/officeDocument/2006/relationships/hyperlink" Target="Painel/P70%20-%20Conferido/P70%20-%20TEXTO%20INTEGRAL%20-%20H&#225;bitos%20De%20Estudos%20E%20De%20Sa&#250;de%20Na%20Inf&#226;ncia%20&#8211;%20Um%20Levantamento%20Para%20Interven&#231;&#227;o.pdf" TargetMode="External"/><Relationship Id="rId5" Type="http://schemas.openxmlformats.org/officeDocument/2006/relationships/hyperlink" Target="Painel/P39%20-%20Conferido/P39%20-%20TEXTO%20INTEGRAL%20-%20Diferen&#231;a%20de%20G&#234;nero%20Verificada%20na%20Escala%20de%20Expectativas.pdf" TargetMode="External"/><Relationship Id="rId10" Type="http://schemas.openxmlformats.org/officeDocument/2006/relationships/hyperlink" Target="Painel/P106-%20conferido/P106%20-%20TEXTO%20INTEGRAL%20-%20Envelhecimento%20E%20Hepat&#243;citos%20&#8211;%20An&#225;lise%20De%20Produ&#231;&#227;o%20Cient&#237;fica%20Do%20Peri&#243;dico%20Journal%20Of%20Morphology.pdf" TargetMode="External"/><Relationship Id="rId4" Type="http://schemas.openxmlformats.org/officeDocument/2006/relationships/hyperlink" Target="Painel/P94%20-%20Conferido/P94%20-%20TEXTO%20INTEGRAL%20-%20Diferen&#231;a%20de%20G&#234;nero%20Verificada%20nas%20Escalas%20de%20Estresse.pdf" TargetMode="External"/><Relationship Id="rId9" Type="http://schemas.openxmlformats.org/officeDocument/2006/relationships/hyperlink" Target="Painel/P103-Conferido/P103%20-%20TEXTO%20INTEGRAL%20-%20Educa&#231;&#227;o%20Para%20O%20Autocuidado%20-%20Metaan&#225;lise%20Em%20Peri&#243;dicos%20Nacionais%20E%20Internacionais.pdf" TargetMode="External"/><Relationship Id="rId14" Type="http://schemas.openxmlformats.org/officeDocument/2006/relationships/hyperlink" Target="Painel/P68%20-%20Conferido/P68%20-%20TEXTO%20INTEGRAL%20-%20Inf&#226;ncia%20-%20Cuidar,%20Proteger%20%20E%20Educar%20Em%20Uma%20Brinquedoteca%20Universit&#225;ria.pdf" TargetMode="Externa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hyperlink" Target="Painel/P127%20-%20Conferido/P127%20-%20TEXTO%20INTEGRAL%20-%20O%20Simb&#243;lico%20Do%20Idoso%20Hospitalizado%20Em%20Enfermaria%20Geri&#225;trica%20(Ves&#227;o%20Corrigida).pdf" TargetMode="External"/><Relationship Id="rId13" Type="http://schemas.openxmlformats.org/officeDocument/2006/relationships/hyperlink" Target="file:///\\Backuptst\COMUMAGRP$\Congresso%20Luso-Brasileiro%20de%20Psicologia%20da%20Sa&#250;de\1.CD%20MAster\Painel\P119%20-%20Conferido\P119%20-%20TEXTO%20INTEGRAL%20-%20Probi&#243;ticos%20E%20Prebi&#243;ticos%20Na%20Alimenta&#231;&#227;o%20Do%20Idoso.pdf" TargetMode="External"/><Relationship Id="rId3" Type="http://schemas.openxmlformats.org/officeDocument/2006/relationships/hyperlink" Target="Painel/P45%20-%20Conferido/P45%20-%20TEXTO%20INTEGRAL%20-%20Aconselhamento%20em%20um%20Grupo%20de%20Apoio%20Voltado%20a%20Mulheres%20Acometidas%20por%20C&#226;ncer%20de%20Mama.pdf" TargetMode="External"/><Relationship Id="rId7" Type="http://schemas.openxmlformats.org/officeDocument/2006/relationships/hyperlink" Target="Painel/P117%20-%20Conferido/P117%20-%20TEXTO%20INTEGRAL%20-%20O%20Profissional%20De%20Sa&#250;de%20Mental%20E%20A%20Reforma%20Psiqui&#225;trica%20Brasileira%20-%20Revis&#227;o%20Da%20Literatura%20Recente.pdf" TargetMode="External"/><Relationship Id="rId12" Type="http://schemas.openxmlformats.org/officeDocument/2006/relationships/hyperlink" Target="Painel/P58%20-%20Conferido/P58%20-%20TEXTO%20INTEGRAL%20-%20Prepara&#231;&#227;o%20Psicol&#243;gica%20Infantil%20Pr&#233;-Cir&#250;rgica%20E%20Sua%20Efic&#225;cia.pdf" TargetMode="External"/><Relationship Id="rId2" Type="http://schemas.openxmlformats.org/officeDocument/2006/relationships/hyperlink" Target="Painel/P88%20-%20Conferido/P88%20-%20TEXTO%20INTEGRAL%20-%20Na%20Minha%20Rua%20Existe%20Um%20CAPS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136%20-%20Conferido/P136%20-%20TEXTO%20INTEGRAL%20-%20O%20Papel%20Do%20Tempo%20Nas%20Cogni&#231;&#245;es%20De%20Doen&#231;a.pdf" TargetMode="External"/><Relationship Id="rId11" Type="http://schemas.openxmlformats.org/officeDocument/2006/relationships/hyperlink" Target="Painel/P135%20-%20Conferido/TEXTO%20INTEGRAL%20-%20Pr&#225;tica%20Religiosa%20E%20Auto.pdf" TargetMode="External"/><Relationship Id="rId5" Type="http://schemas.openxmlformats.org/officeDocument/2006/relationships/hyperlink" Target="Painel/P99%20-%20Conferido/P99%20-%20TEXTO%20INTEGRAL%20-%20O%20Mobbing%20E%20Sua%20Rela&#231;&#227;o%20Com%20O%20Rendimento%20Acad&#234;mico%20De%20Universit&#225;rios%20Na%20Amaz&#244;nia.pdf" TargetMode="External"/><Relationship Id="rId10" Type="http://schemas.openxmlformats.org/officeDocument/2006/relationships/hyperlink" Target="Painel/P118%20-%20Conferido/Texto%20Integral%20-%20Percep&#231;&#227;o%20De%20Suporte%20Social%20E%20Organizacional%20De%20Professores%20Universit&#225;rios.pdf" TargetMode="External"/><Relationship Id="rId4" Type="http://schemas.openxmlformats.org/officeDocument/2006/relationships/hyperlink" Target="Painel/P114%20-%20Conferido/P114%20-%20TEXTO%20INTEGRAL%20-%20O%20Desenvolvimento%20De%20Habilidades%20Sociais.pdf" TargetMode="External"/><Relationship Id="rId9" Type="http://schemas.openxmlformats.org/officeDocument/2006/relationships/hyperlink" Target="Painel/P100%20-Conferido/P100%20-%20TEXTO%20INTEGRAL%20-%20O%20trabalho%20do%20Psic&#243;logo%20em%20equipe%20interdisciplinar.pdf" TargetMode="Externa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hyperlink" Target="Painel/P85%20-%20Conferido/P85%20-%20TEXTO%20INTEGRAL%20-%20Quest&#245;es%20De%20Sexualidade%20Na%20Oncologia%20-%20Como%20Os%20Profissionais%20De%20Sa&#250;de%20T&#234;m%20Abordado%20Em%20Sua%20Pr&#225;tica%201.pdf" TargetMode="External"/><Relationship Id="rId13" Type="http://schemas.openxmlformats.org/officeDocument/2006/relationships/hyperlink" Target="Painel/P98%20-Conferido/P98%20-%20TEXTO%20INTEGRAL%20-%20Um%20Estudo%20Sobre%20O%20Bullying%20E%20Sua%20Rela&#231;&#227;o%20Com%20A%20Diferen&#231;a%20De%20Idade%20Entre%20Universit&#225;rios%20Na%20Amaz&#244;nia.pdf" TargetMode="External"/><Relationship Id="rId3" Type="http://schemas.openxmlformats.org/officeDocument/2006/relationships/hyperlink" Target="Painel/P30%20-%20Conferido/P30%20-%20TEXTO%20INTEGRAL%20-%20Promo&#231;&#227;o%20de%20sa&#250;de%20e%20preven&#231;&#227;o%20de%20doen&#231;as%20na%20terceira%20idade.pdf" TargetMode="External"/><Relationship Id="rId7" Type="http://schemas.openxmlformats.org/officeDocument/2006/relationships/hyperlink" Target="Painel/P18%20-%20Conferido/P18%20-%20TEXTO%20INTEGRAL%20-%20Qualidade%20de%20Vida%20no%20Trabalho%20uma%20reflex&#227;o%20te&#243;rica%20sobre%20o%20%20contexto%20hospitalar.pdf" TargetMode="External"/><Relationship Id="rId12" Type="http://schemas.openxmlformats.org/officeDocument/2006/relationships/hyperlink" Target="Painel/P31-Conferido/P31%20-%20TEXTO%20INTEGRAL%20-%20Transpondo%20obst&#225;culos%20An&#225;lise%20de%20casos%20de%20ado&#231;&#227;o%20tardia%20na%20perspectiva%20da%20resili&#234;ncia.pdf" TargetMode="External"/><Relationship Id="rId2" Type="http://schemas.openxmlformats.org/officeDocument/2006/relationships/hyperlink" Target="Painel/P119%20-%20Conferido/P119%20-%20TEXTO%20INTEGRAL%20-%20Probi&#243;ticos%20E%20Prebi&#243;ticos%20Na%20Alimenta&#231;&#227;o%20Do%20Idoso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Painel/P17%20-%20Conferido/Qualidade%20De%20Vida%20Dos%20Bombeiros%20Da%20Cidade%20De%20Taubat&#233;.pdf" TargetMode="External"/><Relationship Id="rId11" Type="http://schemas.openxmlformats.org/officeDocument/2006/relationships/hyperlink" Target="Painel/P13%20-%20Conferido/P13%20-%20TEXTO%20INTEGRAL%20-%20Satisfa&#231;&#227;o%20Conjugal%20E%20Os%20Impactos%20Da%20Intera&#231;&#227;o%20Fam&#237;lia%20E%20Trabalho.pdf" TargetMode="External"/><Relationship Id="rId5" Type="http://schemas.openxmlformats.org/officeDocument/2006/relationships/hyperlink" Target="Painel/P50%20-%20Conferido/P50%20-%20TEXTO%20INTEGRAL%20-%20Psicoterapia%20De%20Crian&#231;as%20Em%20Institui&#231;&#227;o%20P&#250;blica%20De%20Sa&#250;de.pdf" TargetMode="External"/><Relationship Id="rId15" Type="http://schemas.openxmlformats.org/officeDocument/2006/relationships/hyperlink" Target="Painel/P24%20-%20Conferido/TEXTO%20INTEGRAL%20-%20%20P24%20-%20Vulnerabilidades%20Sociais%20E%20A%20AIDS.pdf" TargetMode="External"/><Relationship Id="rId10" Type="http://schemas.openxmlformats.org/officeDocument/2006/relationships/hyperlink" Target="Painel/P133%20-%20Conferido/P133%20-%20TEXTO%20INTEGRAL%20-%20Rela&#231;&#245;es%20entre%20Percep&#231;&#227;o%20da%20Gravidade%20da%20Doen&#231;a%20e%20Espiritualidade%20em%20Seis%20Doen&#231;as%20Cr&#243;nicas.pdf" TargetMode="External"/><Relationship Id="rId4" Type="http://schemas.openxmlformats.org/officeDocument/2006/relationships/hyperlink" Target="Painel/P113%20-%20Conferido/P113%20-%20TEXTO%20INTEGRAL%20-%20Psicologia%20E%20Sa&#250;de%20Na%20Educa&#231;&#227;o%20Infantil.pdf" TargetMode="External"/><Relationship Id="rId9" Type="http://schemas.openxmlformats.org/officeDocument/2006/relationships/hyperlink" Target="Painel/P67-%20Conferido/P67%20-%20TEXTO%20INTEGRAL%20-%20Rastreando%20Pistas%20Da%20Transmiss&#227;o%20Ps&#237;quica%20Transgeracional%20Em%20Fam&#237;lias%20Que%20T&#234;m%20Uma%20Filha%20Com%20Anorexia.pdf" TargetMode="External"/><Relationship Id="rId14" Type="http://schemas.openxmlformats.org/officeDocument/2006/relationships/hyperlink" Target="Painel/P11%20-%20Conferido/P11%20-%20TEXTO%20INTEGRAL%20-%20Unidade%20Intermedi&#225;ria%20Neonatal%20An&#225;lise%20Dos%20Sentimentos%20Maternos.pdf" TargetMode="Externa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metodista.br/ev/psicologia-da-saude/programacao-geral/programacao-mesa-redonda-27-17h30-19h.pdf/download" TargetMode="External"/><Relationship Id="rId3" Type="http://schemas.openxmlformats.org/officeDocument/2006/relationships/hyperlink" Target="http://www.metodista.br/ev/psicologia-da-saude/programacao-geral/programacao-mesa-redonda-%2027-8h-9h30.pdf/download" TargetMode="External"/><Relationship Id="rId7" Type="http://schemas.openxmlformats.org/officeDocument/2006/relationships/hyperlink" Target="http://www.metodista.br/ev/psicologia-da-saude/programacao-geral/programacao-painel-27-17h-18h.pdf/download" TargetMode="External"/><Relationship Id="rId2" Type="http://schemas.openxmlformats.org/officeDocument/2006/relationships/hyperlink" Target="http://www.metodista.br/ev/psicologia-da-saude/programacao-geral/programacao-comunicacao-oral-27-8h-9h30.pdf/download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metodista.br/ev/psicologia-da-saude/programacao-geral/programacao-mesa-redonda-27%20-15h30-17h.pdf/download" TargetMode="External"/><Relationship Id="rId5" Type="http://schemas.openxmlformats.org/officeDocument/2006/relationships/hyperlink" Target="http://www.metodista.br/ev/psicologia-da-saude/programacao-geral/programacao-mesa-redonda-27-11h-12h30.pdf/download" TargetMode="External"/><Relationship Id="rId10" Type="http://schemas.openxmlformats.org/officeDocument/2006/relationships/slide" Target="slide4.xml"/><Relationship Id="rId4" Type="http://schemas.openxmlformats.org/officeDocument/2006/relationships/hyperlink" Target="http://www.metodista.br/ev/psicologia-da-saude/programacao-geral/programacao-comunicacao-oral-27-11h-12h30.pdf/download" TargetMode="External"/><Relationship Id="rId9" Type="http://schemas.openxmlformats.org/officeDocument/2006/relationships/slide" Target="slide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hyperlink" Target="http://www.metodista.br/ev/psicologia-da-saude/programacao-geral/programacao-painel-28-8h-9h.pdf/download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0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2.xml"/><Relationship Id="rId5" Type="http://schemas.openxmlformats.org/officeDocument/2006/relationships/slide" Target="slide49.xml"/><Relationship Id="rId4" Type="http://schemas.openxmlformats.org/officeDocument/2006/relationships/slide" Target="slide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tângulo 3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4" name="Rectangle 3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0" y="0"/>
            <a:ext cx="9144000" cy="7029400"/>
          </a:xfrm>
          <a:prstGeom prst="rect">
            <a:avLst/>
          </a:prstGeom>
          <a:gradFill rotWithShape="1">
            <a:gsLst>
              <a:gs pos="0">
                <a:srgbClr val="0087C4"/>
              </a:gs>
              <a:gs pos="50000">
                <a:srgbClr val="2E03B9">
                  <a:alpha val="49001"/>
                </a:srgbClr>
              </a:gs>
              <a:gs pos="100000">
                <a:srgbClr val="0087C4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pt-BR"/>
          </a:p>
        </p:txBody>
      </p:sp>
      <p:sp>
        <p:nvSpPr>
          <p:cNvPr id="65" name="AutoShape 20">
            <a:hlinkClick r:id="rId2" action="ppaction://hlinksldjump"/>
          </p:cNvPr>
          <p:cNvSpPr>
            <a:spLocks noChangeAspect="1" noChangeArrowheads="1" noTextEdit="1"/>
          </p:cNvSpPr>
          <p:nvPr/>
        </p:nvSpPr>
        <p:spPr bwMode="auto">
          <a:xfrm>
            <a:off x="1907704" y="1628800"/>
            <a:ext cx="5651500" cy="550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pt-BR"/>
          </a:p>
        </p:txBody>
      </p:sp>
      <p:grpSp>
        <p:nvGrpSpPr>
          <p:cNvPr id="66" name="Group 38"/>
          <p:cNvGrpSpPr>
            <a:grpSpLocks/>
          </p:cNvGrpSpPr>
          <p:nvPr/>
        </p:nvGrpSpPr>
        <p:grpSpPr bwMode="auto">
          <a:xfrm>
            <a:off x="0" y="144463"/>
            <a:ext cx="6894513" cy="6715125"/>
            <a:chOff x="1216" y="756"/>
            <a:chExt cx="3555" cy="3462"/>
          </a:xfrm>
        </p:grpSpPr>
        <p:sp>
          <p:nvSpPr>
            <p:cNvPr id="67" name="Freeform 22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1388" y="2718"/>
              <a:ext cx="1353" cy="1389"/>
            </a:xfrm>
            <a:custGeom>
              <a:avLst/>
              <a:gdLst/>
              <a:ahLst/>
              <a:cxnLst>
                <a:cxn ang="0">
                  <a:pos x="676" y="508"/>
                </a:cxn>
                <a:cxn ang="0">
                  <a:pos x="187" y="0"/>
                </a:cxn>
                <a:cxn ang="0">
                  <a:pos x="71" y="50"/>
                </a:cxn>
                <a:cxn ang="0">
                  <a:pos x="0" y="32"/>
                </a:cxn>
                <a:cxn ang="0">
                  <a:pos x="685" y="703"/>
                </a:cxn>
                <a:cxn ang="0">
                  <a:pos x="647" y="600"/>
                </a:cxn>
                <a:cxn ang="0">
                  <a:pos x="676" y="508"/>
                </a:cxn>
              </a:cxnLst>
              <a:rect l="0" t="0" r="r" b="b"/>
              <a:pathLst>
                <a:path w="685" h="703">
                  <a:moveTo>
                    <a:pt x="676" y="508"/>
                  </a:moveTo>
                  <a:cubicBezTo>
                    <a:pt x="427" y="454"/>
                    <a:pt x="232" y="253"/>
                    <a:pt x="187" y="0"/>
                  </a:cubicBezTo>
                  <a:cubicBezTo>
                    <a:pt x="158" y="30"/>
                    <a:pt x="117" y="50"/>
                    <a:pt x="71" y="50"/>
                  </a:cubicBezTo>
                  <a:cubicBezTo>
                    <a:pt x="46" y="50"/>
                    <a:pt x="21" y="43"/>
                    <a:pt x="0" y="32"/>
                  </a:cubicBezTo>
                  <a:cubicBezTo>
                    <a:pt x="61" y="378"/>
                    <a:pt x="337" y="649"/>
                    <a:pt x="685" y="703"/>
                  </a:cubicBezTo>
                  <a:cubicBezTo>
                    <a:pt x="661" y="676"/>
                    <a:pt x="647" y="640"/>
                    <a:pt x="647" y="600"/>
                  </a:cubicBezTo>
                  <a:cubicBezTo>
                    <a:pt x="647" y="566"/>
                    <a:pt x="658" y="534"/>
                    <a:pt x="676" y="508"/>
                  </a:cubicBezTo>
                  <a:close/>
                </a:path>
              </a:pathLst>
            </a:custGeom>
            <a:solidFill>
              <a:srgbClr val="11B0A1">
                <a:alpha val="12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68" name="Freeform 23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3212" y="2716"/>
              <a:ext cx="1387" cy="1397"/>
            </a:xfrm>
            <a:custGeom>
              <a:avLst/>
              <a:gdLst/>
              <a:ahLst/>
              <a:cxnLst>
                <a:cxn ang="0">
                  <a:pos x="515" y="0"/>
                </a:cxn>
                <a:cxn ang="0">
                  <a:pos x="12" y="512"/>
                </a:cxn>
                <a:cxn ang="0">
                  <a:pos x="40" y="601"/>
                </a:cxn>
                <a:cxn ang="0">
                  <a:pos x="0" y="707"/>
                </a:cxn>
                <a:cxn ang="0">
                  <a:pos x="702" y="34"/>
                </a:cxn>
                <a:cxn ang="0">
                  <a:pos x="631" y="51"/>
                </a:cxn>
                <a:cxn ang="0">
                  <a:pos x="515" y="0"/>
                </a:cxn>
              </a:cxnLst>
              <a:rect l="0" t="0" r="r" b="b"/>
              <a:pathLst>
                <a:path w="702" h="707">
                  <a:moveTo>
                    <a:pt x="515" y="0"/>
                  </a:moveTo>
                  <a:cubicBezTo>
                    <a:pt x="469" y="258"/>
                    <a:pt x="268" y="462"/>
                    <a:pt x="12" y="512"/>
                  </a:cubicBezTo>
                  <a:cubicBezTo>
                    <a:pt x="30" y="538"/>
                    <a:pt x="40" y="568"/>
                    <a:pt x="40" y="601"/>
                  </a:cubicBezTo>
                  <a:cubicBezTo>
                    <a:pt x="40" y="642"/>
                    <a:pt x="25" y="679"/>
                    <a:pt x="0" y="707"/>
                  </a:cubicBezTo>
                  <a:cubicBezTo>
                    <a:pt x="356" y="659"/>
                    <a:pt x="640" y="385"/>
                    <a:pt x="702" y="34"/>
                  </a:cubicBezTo>
                  <a:cubicBezTo>
                    <a:pt x="681" y="44"/>
                    <a:pt x="656" y="51"/>
                    <a:pt x="631" y="51"/>
                  </a:cubicBezTo>
                  <a:cubicBezTo>
                    <a:pt x="585" y="51"/>
                    <a:pt x="544" y="31"/>
                    <a:pt x="515" y="0"/>
                  </a:cubicBezTo>
                  <a:close/>
                </a:path>
              </a:pathLst>
            </a:custGeom>
            <a:solidFill>
              <a:srgbClr val="C8E128">
                <a:alpha val="12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69" name="Freeform 24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3225" y="880"/>
              <a:ext cx="1378" cy="1407"/>
            </a:xfrm>
            <a:custGeom>
              <a:avLst/>
              <a:gdLst/>
              <a:ahLst/>
              <a:cxnLst>
                <a:cxn ang="0">
                  <a:pos x="0" y="193"/>
                </a:cxn>
                <a:cxn ang="0">
                  <a:pos x="509" y="712"/>
                </a:cxn>
                <a:cxn ang="0">
                  <a:pos x="624" y="663"/>
                </a:cxn>
                <a:cxn ang="0">
                  <a:pos x="697" y="681"/>
                </a:cxn>
                <a:cxn ang="0">
                  <a:pos x="1" y="0"/>
                </a:cxn>
                <a:cxn ang="0">
                  <a:pos x="33" y="96"/>
                </a:cxn>
                <a:cxn ang="0">
                  <a:pos x="0" y="193"/>
                </a:cxn>
              </a:cxnLst>
              <a:rect l="0" t="0" r="r" b="b"/>
              <a:pathLst>
                <a:path w="697" h="712">
                  <a:moveTo>
                    <a:pt x="0" y="193"/>
                  </a:moveTo>
                  <a:cubicBezTo>
                    <a:pt x="261" y="241"/>
                    <a:pt x="465" y="449"/>
                    <a:pt x="509" y="712"/>
                  </a:cubicBezTo>
                  <a:cubicBezTo>
                    <a:pt x="538" y="682"/>
                    <a:pt x="578" y="663"/>
                    <a:pt x="624" y="663"/>
                  </a:cubicBezTo>
                  <a:cubicBezTo>
                    <a:pt x="650" y="663"/>
                    <a:pt x="675" y="670"/>
                    <a:pt x="697" y="681"/>
                  </a:cubicBezTo>
                  <a:cubicBezTo>
                    <a:pt x="638" y="328"/>
                    <a:pt x="356" y="51"/>
                    <a:pt x="1" y="0"/>
                  </a:cubicBezTo>
                  <a:cubicBezTo>
                    <a:pt x="21" y="27"/>
                    <a:pt x="33" y="60"/>
                    <a:pt x="33" y="96"/>
                  </a:cubicBezTo>
                  <a:cubicBezTo>
                    <a:pt x="33" y="132"/>
                    <a:pt x="21" y="166"/>
                    <a:pt x="0" y="193"/>
                  </a:cubicBezTo>
                  <a:close/>
                </a:path>
              </a:pathLst>
            </a:custGeom>
            <a:solidFill>
              <a:srgbClr val="F18C17">
                <a:alpha val="12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70" name="Freeform 25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1384" y="886"/>
              <a:ext cx="1351" cy="1401"/>
            </a:xfrm>
            <a:custGeom>
              <a:avLst/>
              <a:gdLst/>
              <a:ahLst/>
              <a:cxnLst>
                <a:cxn ang="0">
                  <a:pos x="188" y="709"/>
                </a:cxn>
                <a:cxn ang="0">
                  <a:pos x="684" y="192"/>
                </a:cxn>
                <a:cxn ang="0">
                  <a:pos x="649" y="93"/>
                </a:cxn>
                <a:cxn ang="0">
                  <a:pos x="679" y="0"/>
                </a:cxn>
                <a:cxn ang="0">
                  <a:pos x="0" y="678"/>
                </a:cxn>
                <a:cxn ang="0">
                  <a:pos x="73" y="660"/>
                </a:cxn>
                <a:cxn ang="0">
                  <a:pos x="188" y="709"/>
                </a:cxn>
              </a:cxnLst>
              <a:rect l="0" t="0" r="r" b="b"/>
              <a:pathLst>
                <a:path w="684" h="709">
                  <a:moveTo>
                    <a:pt x="188" y="709"/>
                  </a:moveTo>
                  <a:cubicBezTo>
                    <a:pt x="231" y="451"/>
                    <a:pt x="429" y="245"/>
                    <a:pt x="684" y="192"/>
                  </a:cubicBezTo>
                  <a:cubicBezTo>
                    <a:pt x="662" y="165"/>
                    <a:pt x="649" y="130"/>
                    <a:pt x="649" y="93"/>
                  </a:cubicBezTo>
                  <a:cubicBezTo>
                    <a:pt x="649" y="58"/>
                    <a:pt x="660" y="26"/>
                    <a:pt x="679" y="0"/>
                  </a:cubicBezTo>
                  <a:cubicBezTo>
                    <a:pt x="332" y="57"/>
                    <a:pt x="58" y="331"/>
                    <a:pt x="0" y="678"/>
                  </a:cubicBezTo>
                  <a:cubicBezTo>
                    <a:pt x="22" y="667"/>
                    <a:pt x="47" y="660"/>
                    <a:pt x="73" y="660"/>
                  </a:cubicBezTo>
                  <a:cubicBezTo>
                    <a:pt x="118" y="660"/>
                    <a:pt x="159" y="679"/>
                    <a:pt x="188" y="709"/>
                  </a:cubicBezTo>
                  <a:close/>
                </a:path>
              </a:pathLst>
            </a:custGeom>
            <a:solidFill>
              <a:srgbClr val="3F1F75">
                <a:alpha val="12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71" name="Freeform 26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4144" y="2191"/>
              <a:ext cx="627" cy="626"/>
            </a:xfrm>
            <a:custGeom>
              <a:avLst/>
              <a:gdLst/>
              <a:ahLst/>
              <a:cxnLst>
                <a:cxn ang="0">
                  <a:pos x="232" y="18"/>
                </a:cxn>
                <a:cxn ang="0">
                  <a:pos x="159" y="0"/>
                </a:cxn>
                <a:cxn ang="0">
                  <a:pos x="44" y="49"/>
                </a:cxn>
                <a:cxn ang="0">
                  <a:pos x="0" y="158"/>
                </a:cxn>
                <a:cxn ang="0">
                  <a:pos x="43" y="266"/>
                </a:cxn>
                <a:cxn ang="0">
                  <a:pos x="159" y="317"/>
                </a:cxn>
                <a:cxn ang="0">
                  <a:pos x="230" y="300"/>
                </a:cxn>
                <a:cxn ang="0">
                  <a:pos x="317" y="158"/>
                </a:cxn>
                <a:cxn ang="0">
                  <a:pos x="232" y="18"/>
                </a:cxn>
              </a:cxnLst>
              <a:rect l="0" t="0" r="r" b="b"/>
              <a:pathLst>
                <a:path w="317" h="317">
                  <a:moveTo>
                    <a:pt x="232" y="18"/>
                  </a:moveTo>
                  <a:cubicBezTo>
                    <a:pt x="210" y="7"/>
                    <a:pt x="185" y="0"/>
                    <a:pt x="159" y="0"/>
                  </a:cubicBezTo>
                  <a:cubicBezTo>
                    <a:pt x="113" y="0"/>
                    <a:pt x="73" y="19"/>
                    <a:pt x="44" y="49"/>
                  </a:cubicBezTo>
                  <a:cubicBezTo>
                    <a:pt x="17" y="78"/>
                    <a:pt x="0" y="116"/>
                    <a:pt x="0" y="158"/>
                  </a:cubicBezTo>
                  <a:cubicBezTo>
                    <a:pt x="0" y="200"/>
                    <a:pt x="17" y="238"/>
                    <a:pt x="43" y="266"/>
                  </a:cubicBezTo>
                  <a:cubicBezTo>
                    <a:pt x="72" y="297"/>
                    <a:pt x="113" y="317"/>
                    <a:pt x="159" y="317"/>
                  </a:cubicBezTo>
                  <a:cubicBezTo>
                    <a:pt x="184" y="317"/>
                    <a:pt x="209" y="310"/>
                    <a:pt x="230" y="300"/>
                  </a:cubicBezTo>
                  <a:cubicBezTo>
                    <a:pt x="282" y="273"/>
                    <a:pt x="317" y="220"/>
                    <a:pt x="317" y="158"/>
                  </a:cubicBezTo>
                  <a:cubicBezTo>
                    <a:pt x="317" y="97"/>
                    <a:pt x="282" y="44"/>
                    <a:pt x="232" y="18"/>
                  </a:cubicBezTo>
                  <a:close/>
                </a:path>
              </a:pathLst>
            </a:custGeom>
            <a:solidFill>
              <a:srgbClr val="FFFFFF">
                <a:alpha val="12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72" name="Freeform 27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1216" y="2191"/>
              <a:ext cx="626" cy="626"/>
            </a:xfrm>
            <a:custGeom>
              <a:avLst/>
              <a:gdLst/>
              <a:ahLst/>
              <a:cxnLst>
                <a:cxn ang="0">
                  <a:pos x="273" y="49"/>
                </a:cxn>
                <a:cxn ang="0">
                  <a:pos x="158" y="0"/>
                </a:cxn>
                <a:cxn ang="0">
                  <a:pos x="85" y="18"/>
                </a:cxn>
                <a:cxn ang="0">
                  <a:pos x="0" y="158"/>
                </a:cxn>
                <a:cxn ang="0">
                  <a:pos x="87" y="299"/>
                </a:cxn>
                <a:cxn ang="0">
                  <a:pos x="158" y="317"/>
                </a:cxn>
                <a:cxn ang="0">
                  <a:pos x="274" y="267"/>
                </a:cxn>
                <a:cxn ang="0">
                  <a:pos x="317" y="158"/>
                </a:cxn>
                <a:cxn ang="0">
                  <a:pos x="273" y="49"/>
                </a:cxn>
              </a:cxnLst>
              <a:rect l="0" t="0" r="r" b="b"/>
              <a:pathLst>
                <a:path w="317" h="317">
                  <a:moveTo>
                    <a:pt x="273" y="49"/>
                  </a:moveTo>
                  <a:cubicBezTo>
                    <a:pt x="244" y="19"/>
                    <a:pt x="203" y="0"/>
                    <a:pt x="158" y="0"/>
                  </a:cubicBezTo>
                  <a:cubicBezTo>
                    <a:pt x="132" y="0"/>
                    <a:pt x="107" y="7"/>
                    <a:pt x="85" y="18"/>
                  </a:cubicBezTo>
                  <a:cubicBezTo>
                    <a:pt x="35" y="45"/>
                    <a:pt x="0" y="97"/>
                    <a:pt x="0" y="158"/>
                  </a:cubicBezTo>
                  <a:cubicBezTo>
                    <a:pt x="0" y="220"/>
                    <a:pt x="35" y="273"/>
                    <a:pt x="87" y="299"/>
                  </a:cubicBezTo>
                  <a:cubicBezTo>
                    <a:pt x="108" y="310"/>
                    <a:pt x="133" y="317"/>
                    <a:pt x="158" y="317"/>
                  </a:cubicBezTo>
                  <a:cubicBezTo>
                    <a:pt x="204" y="317"/>
                    <a:pt x="245" y="297"/>
                    <a:pt x="274" y="267"/>
                  </a:cubicBezTo>
                  <a:cubicBezTo>
                    <a:pt x="300" y="238"/>
                    <a:pt x="317" y="200"/>
                    <a:pt x="317" y="158"/>
                  </a:cubicBezTo>
                  <a:cubicBezTo>
                    <a:pt x="317" y="116"/>
                    <a:pt x="300" y="77"/>
                    <a:pt x="273" y="49"/>
                  </a:cubicBezTo>
                  <a:close/>
                </a:path>
              </a:pathLst>
            </a:custGeom>
            <a:solidFill>
              <a:srgbClr val="FFFFFF">
                <a:alpha val="12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73" name="Freeform 28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2666" y="756"/>
              <a:ext cx="625" cy="626"/>
            </a:xfrm>
            <a:custGeom>
              <a:avLst/>
              <a:gdLst/>
              <a:ahLst/>
              <a:cxnLst>
                <a:cxn ang="0">
                  <a:pos x="284" y="63"/>
                </a:cxn>
                <a:cxn ang="0">
                  <a:pos x="158" y="0"/>
                </a:cxn>
                <a:cxn ang="0">
                  <a:pos x="30" y="66"/>
                </a:cxn>
                <a:cxn ang="0">
                  <a:pos x="0" y="159"/>
                </a:cxn>
                <a:cxn ang="0">
                  <a:pos x="35" y="258"/>
                </a:cxn>
                <a:cxn ang="0">
                  <a:pos x="158" y="317"/>
                </a:cxn>
                <a:cxn ang="0">
                  <a:pos x="283" y="256"/>
                </a:cxn>
                <a:cxn ang="0">
                  <a:pos x="316" y="159"/>
                </a:cxn>
                <a:cxn ang="0">
                  <a:pos x="284" y="63"/>
                </a:cxn>
              </a:cxnLst>
              <a:rect l="0" t="0" r="r" b="b"/>
              <a:pathLst>
                <a:path w="316" h="317">
                  <a:moveTo>
                    <a:pt x="284" y="63"/>
                  </a:moveTo>
                  <a:cubicBezTo>
                    <a:pt x="255" y="25"/>
                    <a:pt x="209" y="0"/>
                    <a:pt x="158" y="0"/>
                  </a:cubicBezTo>
                  <a:cubicBezTo>
                    <a:pt x="105" y="0"/>
                    <a:pt x="58" y="26"/>
                    <a:pt x="30" y="66"/>
                  </a:cubicBezTo>
                  <a:cubicBezTo>
                    <a:pt x="11" y="92"/>
                    <a:pt x="0" y="124"/>
                    <a:pt x="0" y="159"/>
                  </a:cubicBezTo>
                  <a:cubicBezTo>
                    <a:pt x="0" y="196"/>
                    <a:pt x="13" y="231"/>
                    <a:pt x="35" y="258"/>
                  </a:cubicBezTo>
                  <a:cubicBezTo>
                    <a:pt x="64" y="294"/>
                    <a:pt x="108" y="317"/>
                    <a:pt x="158" y="317"/>
                  </a:cubicBezTo>
                  <a:cubicBezTo>
                    <a:pt x="209" y="317"/>
                    <a:pt x="254" y="293"/>
                    <a:pt x="283" y="256"/>
                  </a:cubicBezTo>
                  <a:cubicBezTo>
                    <a:pt x="304" y="229"/>
                    <a:pt x="316" y="195"/>
                    <a:pt x="316" y="159"/>
                  </a:cubicBezTo>
                  <a:cubicBezTo>
                    <a:pt x="316" y="123"/>
                    <a:pt x="304" y="90"/>
                    <a:pt x="284" y="63"/>
                  </a:cubicBezTo>
                  <a:close/>
                </a:path>
              </a:pathLst>
            </a:custGeom>
            <a:solidFill>
              <a:srgbClr val="FFFFFF">
                <a:alpha val="12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74" name="Freeform 29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2666" y="3592"/>
              <a:ext cx="625" cy="626"/>
            </a:xfrm>
            <a:custGeom>
              <a:avLst/>
              <a:gdLst/>
              <a:ahLst/>
              <a:cxnLst>
                <a:cxn ang="0">
                  <a:pos x="288" y="69"/>
                </a:cxn>
                <a:cxn ang="0">
                  <a:pos x="158" y="0"/>
                </a:cxn>
                <a:cxn ang="0">
                  <a:pos x="29" y="66"/>
                </a:cxn>
                <a:cxn ang="0">
                  <a:pos x="0" y="158"/>
                </a:cxn>
                <a:cxn ang="0">
                  <a:pos x="38" y="261"/>
                </a:cxn>
                <a:cxn ang="0">
                  <a:pos x="158" y="317"/>
                </a:cxn>
                <a:cxn ang="0">
                  <a:pos x="276" y="264"/>
                </a:cxn>
                <a:cxn ang="0">
                  <a:pos x="316" y="158"/>
                </a:cxn>
                <a:cxn ang="0">
                  <a:pos x="288" y="69"/>
                </a:cxn>
              </a:cxnLst>
              <a:rect l="0" t="0" r="r" b="b"/>
              <a:pathLst>
                <a:path w="316" h="317">
                  <a:moveTo>
                    <a:pt x="288" y="69"/>
                  </a:moveTo>
                  <a:cubicBezTo>
                    <a:pt x="260" y="28"/>
                    <a:pt x="212" y="0"/>
                    <a:pt x="158" y="0"/>
                  </a:cubicBezTo>
                  <a:cubicBezTo>
                    <a:pt x="105" y="0"/>
                    <a:pt x="58" y="26"/>
                    <a:pt x="29" y="66"/>
                  </a:cubicBezTo>
                  <a:cubicBezTo>
                    <a:pt x="11" y="92"/>
                    <a:pt x="0" y="124"/>
                    <a:pt x="0" y="158"/>
                  </a:cubicBezTo>
                  <a:cubicBezTo>
                    <a:pt x="0" y="198"/>
                    <a:pt x="14" y="234"/>
                    <a:pt x="38" y="261"/>
                  </a:cubicBezTo>
                  <a:cubicBezTo>
                    <a:pt x="67" y="295"/>
                    <a:pt x="110" y="317"/>
                    <a:pt x="158" y="317"/>
                  </a:cubicBezTo>
                  <a:cubicBezTo>
                    <a:pt x="205" y="317"/>
                    <a:pt x="247" y="296"/>
                    <a:pt x="276" y="264"/>
                  </a:cubicBezTo>
                  <a:cubicBezTo>
                    <a:pt x="301" y="236"/>
                    <a:pt x="316" y="199"/>
                    <a:pt x="316" y="158"/>
                  </a:cubicBezTo>
                  <a:cubicBezTo>
                    <a:pt x="316" y="125"/>
                    <a:pt x="306" y="95"/>
                    <a:pt x="288" y="69"/>
                  </a:cubicBezTo>
                  <a:close/>
                </a:path>
              </a:pathLst>
            </a:custGeom>
            <a:solidFill>
              <a:srgbClr val="FFFFFF">
                <a:alpha val="12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75" name="Freeform 30">
              <a:hlinkClick r:id="" action="ppaction://hlinkshowjump?jump=nextslide"/>
            </p:cNvPr>
            <p:cNvSpPr>
              <a:spLocks noEditPoints="1"/>
            </p:cNvSpPr>
            <p:nvPr/>
          </p:nvSpPr>
          <p:spPr bwMode="auto">
            <a:xfrm>
              <a:off x="2236" y="1756"/>
              <a:ext cx="1515" cy="1755"/>
            </a:xfrm>
            <a:custGeom>
              <a:avLst/>
              <a:gdLst/>
              <a:ahLst/>
              <a:cxnLst>
                <a:cxn ang="0">
                  <a:pos x="357" y="580"/>
                </a:cxn>
                <a:cxn ang="0">
                  <a:pos x="384" y="651"/>
                </a:cxn>
                <a:cxn ang="0">
                  <a:pos x="357" y="580"/>
                </a:cxn>
                <a:cxn ang="0">
                  <a:pos x="473" y="179"/>
                </a:cxn>
                <a:cxn ang="0">
                  <a:pos x="482" y="80"/>
                </a:cxn>
                <a:cxn ang="0">
                  <a:pos x="428" y="80"/>
                </a:cxn>
                <a:cxn ang="0">
                  <a:pos x="401" y="152"/>
                </a:cxn>
                <a:cxn ang="0">
                  <a:pos x="0" y="0"/>
                </a:cxn>
                <a:cxn ang="0">
                  <a:pos x="294" y="241"/>
                </a:cxn>
                <a:cxn ang="0">
                  <a:pos x="259" y="423"/>
                </a:cxn>
                <a:cxn ang="0">
                  <a:pos x="322" y="708"/>
                </a:cxn>
                <a:cxn ang="0">
                  <a:pos x="384" y="839"/>
                </a:cxn>
                <a:cxn ang="0">
                  <a:pos x="355" y="860"/>
                </a:cxn>
                <a:cxn ang="0">
                  <a:pos x="322" y="872"/>
                </a:cxn>
                <a:cxn ang="0">
                  <a:pos x="507" y="860"/>
                </a:cxn>
                <a:cxn ang="0">
                  <a:pos x="471" y="851"/>
                </a:cxn>
                <a:cxn ang="0">
                  <a:pos x="446" y="839"/>
                </a:cxn>
                <a:cxn ang="0">
                  <a:pos x="482" y="348"/>
                </a:cxn>
                <a:cxn ang="0">
                  <a:pos x="562" y="375"/>
                </a:cxn>
                <a:cxn ang="0">
                  <a:pos x="580" y="348"/>
                </a:cxn>
                <a:cxn ang="0">
                  <a:pos x="767" y="393"/>
                </a:cxn>
                <a:cxn ang="0">
                  <a:pos x="473" y="179"/>
                </a:cxn>
              </a:cxnLst>
              <a:rect l="0" t="0" r="r" b="b"/>
              <a:pathLst>
                <a:path w="767" h="888">
                  <a:moveTo>
                    <a:pt x="357" y="580"/>
                  </a:moveTo>
                  <a:cubicBezTo>
                    <a:pt x="346" y="576"/>
                    <a:pt x="405" y="739"/>
                    <a:pt x="384" y="651"/>
                  </a:cubicBezTo>
                  <a:cubicBezTo>
                    <a:pt x="362" y="640"/>
                    <a:pt x="366" y="603"/>
                    <a:pt x="357" y="580"/>
                  </a:cubicBezTo>
                  <a:close/>
                  <a:moveTo>
                    <a:pt x="473" y="179"/>
                  </a:moveTo>
                  <a:cubicBezTo>
                    <a:pt x="505" y="129"/>
                    <a:pt x="512" y="134"/>
                    <a:pt x="482" y="80"/>
                  </a:cubicBezTo>
                  <a:cubicBezTo>
                    <a:pt x="449" y="69"/>
                    <a:pt x="432" y="80"/>
                    <a:pt x="428" y="80"/>
                  </a:cubicBezTo>
                  <a:cubicBezTo>
                    <a:pt x="419" y="105"/>
                    <a:pt x="414" y="131"/>
                    <a:pt x="401" y="152"/>
                  </a:cubicBezTo>
                  <a:cubicBezTo>
                    <a:pt x="263" y="122"/>
                    <a:pt x="131" y="61"/>
                    <a:pt x="0" y="0"/>
                  </a:cubicBezTo>
                  <a:cubicBezTo>
                    <a:pt x="300" y="243"/>
                    <a:pt x="221" y="143"/>
                    <a:pt x="294" y="241"/>
                  </a:cubicBezTo>
                  <a:cubicBezTo>
                    <a:pt x="297" y="237"/>
                    <a:pt x="253" y="417"/>
                    <a:pt x="259" y="423"/>
                  </a:cubicBezTo>
                  <a:cubicBezTo>
                    <a:pt x="260" y="439"/>
                    <a:pt x="310" y="702"/>
                    <a:pt x="322" y="708"/>
                  </a:cubicBezTo>
                  <a:cubicBezTo>
                    <a:pt x="320" y="743"/>
                    <a:pt x="349" y="810"/>
                    <a:pt x="384" y="839"/>
                  </a:cubicBezTo>
                  <a:cubicBezTo>
                    <a:pt x="376" y="847"/>
                    <a:pt x="366" y="854"/>
                    <a:pt x="355" y="860"/>
                  </a:cubicBezTo>
                  <a:cubicBezTo>
                    <a:pt x="345" y="865"/>
                    <a:pt x="334" y="869"/>
                    <a:pt x="322" y="872"/>
                  </a:cubicBezTo>
                  <a:cubicBezTo>
                    <a:pt x="355" y="880"/>
                    <a:pt x="421" y="888"/>
                    <a:pt x="507" y="860"/>
                  </a:cubicBezTo>
                  <a:cubicBezTo>
                    <a:pt x="495" y="858"/>
                    <a:pt x="483" y="855"/>
                    <a:pt x="471" y="851"/>
                  </a:cubicBezTo>
                  <a:cubicBezTo>
                    <a:pt x="463" y="848"/>
                    <a:pt x="454" y="844"/>
                    <a:pt x="446" y="839"/>
                  </a:cubicBezTo>
                  <a:cubicBezTo>
                    <a:pt x="437" y="652"/>
                    <a:pt x="413" y="499"/>
                    <a:pt x="482" y="348"/>
                  </a:cubicBezTo>
                  <a:cubicBezTo>
                    <a:pt x="507" y="359"/>
                    <a:pt x="533" y="368"/>
                    <a:pt x="562" y="375"/>
                  </a:cubicBezTo>
                  <a:cubicBezTo>
                    <a:pt x="561" y="359"/>
                    <a:pt x="569" y="352"/>
                    <a:pt x="580" y="348"/>
                  </a:cubicBezTo>
                  <a:cubicBezTo>
                    <a:pt x="637" y="365"/>
                    <a:pt x="709" y="432"/>
                    <a:pt x="767" y="393"/>
                  </a:cubicBezTo>
                  <a:cubicBezTo>
                    <a:pt x="626" y="364"/>
                    <a:pt x="537" y="284"/>
                    <a:pt x="473" y="179"/>
                  </a:cubicBezTo>
                  <a:close/>
                </a:path>
              </a:pathLst>
            </a:custGeom>
            <a:solidFill>
              <a:srgbClr val="F5F5F5">
                <a:alpha val="12000"/>
              </a:srgbClr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  <p:sp>
        <p:nvSpPr>
          <p:cNvPr id="76" name="WordArt 34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42900" y="323850"/>
            <a:ext cx="8477250" cy="612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pt-BR" sz="4000" b="1" dirty="0" smtClean="0">
                <a:solidFill>
                  <a:schemeClr val="bg1"/>
                </a:solidFill>
              </a:rPr>
              <a:t>II Congresso Luso-Brasileiro de Psicologia da Saúde e </a:t>
            </a:r>
            <a:endParaRPr lang="pt-BR" sz="4000" dirty="0" smtClean="0">
              <a:solidFill>
                <a:schemeClr val="bg1"/>
              </a:solidFill>
            </a:endParaRPr>
          </a:p>
          <a:p>
            <a:r>
              <a:rPr lang="pt-BR" sz="4000" b="1" dirty="0" smtClean="0">
                <a:solidFill>
                  <a:schemeClr val="bg1"/>
                </a:solidFill>
              </a:rPr>
              <a:t> Congresso Ibero-Americano de Psicologia da Saúde</a:t>
            </a:r>
            <a:endParaRPr lang="pt-BR" sz="4000" dirty="0" smtClean="0">
              <a:solidFill>
                <a:schemeClr val="bg1"/>
              </a:solidFill>
            </a:endParaRPr>
          </a:p>
        </p:txBody>
      </p:sp>
      <p:sp>
        <p:nvSpPr>
          <p:cNvPr id="77" name="WordArt 19"/>
          <p:cNvSpPr>
            <a:spLocks noChangeArrowheads="1" noChangeShapeType="1" noTextEdit="1"/>
          </p:cNvSpPr>
          <p:nvPr/>
        </p:nvSpPr>
        <p:spPr bwMode="auto">
          <a:xfrm>
            <a:off x="3043238" y="1008063"/>
            <a:ext cx="2914650" cy="238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kern="10" spc="-8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ahoma"/>
                <a:cs typeface="Tahoma"/>
              </a:rPr>
              <a:t> </a:t>
            </a:r>
            <a:r>
              <a:rPr lang="pt-BR" sz="1600" kern="10" spc="-8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ahoma"/>
                <a:cs typeface="Tahoma"/>
              </a:rPr>
              <a:t>26 </a:t>
            </a:r>
            <a:r>
              <a:rPr lang="pt-BR" sz="1600" kern="10" spc="-8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ahoma"/>
                <a:cs typeface="Tahoma"/>
              </a:rPr>
              <a:t>a</a:t>
            </a:r>
            <a:r>
              <a:rPr lang="pt-BR" sz="1600" kern="10" spc="-8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Tahoma"/>
                <a:cs typeface="Tahoma"/>
              </a:rPr>
              <a:t> 28 de maio de 2011</a:t>
            </a:r>
            <a:endParaRPr lang="pt-BR" sz="1600" kern="10" spc="-80" dirty="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Tahoma"/>
              <a:cs typeface="Tahoma"/>
            </a:endParaRPr>
          </a:p>
        </p:txBody>
      </p:sp>
      <p:grpSp>
        <p:nvGrpSpPr>
          <p:cNvPr id="78" name="Group 39"/>
          <p:cNvGrpSpPr>
            <a:grpSpLocks/>
          </p:cNvGrpSpPr>
          <p:nvPr/>
        </p:nvGrpSpPr>
        <p:grpSpPr bwMode="auto">
          <a:xfrm>
            <a:off x="2682875" y="1439863"/>
            <a:ext cx="3656013" cy="3560762"/>
            <a:chOff x="1216" y="756"/>
            <a:chExt cx="3555" cy="3462"/>
          </a:xfrm>
        </p:grpSpPr>
        <p:sp>
          <p:nvSpPr>
            <p:cNvPr id="79" name="Freeform 40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1388" y="2718"/>
              <a:ext cx="1353" cy="1389"/>
            </a:xfrm>
            <a:custGeom>
              <a:avLst/>
              <a:gdLst/>
              <a:ahLst/>
              <a:cxnLst>
                <a:cxn ang="0">
                  <a:pos x="676" y="508"/>
                </a:cxn>
                <a:cxn ang="0">
                  <a:pos x="187" y="0"/>
                </a:cxn>
                <a:cxn ang="0">
                  <a:pos x="71" y="50"/>
                </a:cxn>
                <a:cxn ang="0">
                  <a:pos x="0" y="32"/>
                </a:cxn>
                <a:cxn ang="0">
                  <a:pos x="685" y="703"/>
                </a:cxn>
                <a:cxn ang="0">
                  <a:pos x="647" y="600"/>
                </a:cxn>
                <a:cxn ang="0">
                  <a:pos x="676" y="508"/>
                </a:cxn>
              </a:cxnLst>
              <a:rect l="0" t="0" r="r" b="b"/>
              <a:pathLst>
                <a:path w="685" h="703">
                  <a:moveTo>
                    <a:pt x="676" y="508"/>
                  </a:moveTo>
                  <a:cubicBezTo>
                    <a:pt x="427" y="454"/>
                    <a:pt x="232" y="253"/>
                    <a:pt x="187" y="0"/>
                  </a:cubicBezTo>
                  <a:cubicBezTo>
                    <a:pt x="158" y="30"/>
                    <a:pt x="117" y="50"/>
                    <a:pt x="71" y="50"/>
                  </a:cubicBezTo>
                  <a:cubicBezTo>
                    <a:pt x="46" y="50"/>
                    <a:pt x="21" y="43"/>
                    <a:pt x="0" y="32"/>
                  </a:cubicBezTo>
                  <a:cubicBezTo>
                    <a:pt x="61" y="378"/>
                    <a:pt x="337" y="649"/>
                    <a:pt x="685" y="703"/>
                  </a:cubicBezTo>
                  <a:cubicBezTo>
                    <a:pt x="661" y="676"/>
                    <a:pt x="647" y="640"/>
                    <a:pt x="647" y="600"/>
                  </a:cubicBezTo>
                  <a:cubicBezTo>
                    <a:pt x="647" y="566"/>
                    <a:pt x="658" y="534"/>
                    <a:pt x="676" y="508"/>
                  </a:cubicBezTo>
                  <a:close/>
                </a:path>
              </a:pathLst>
            </a:custGeom>
            <a:solidFill>
              <a:srgbClr val="11B0A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0" name="Freeform 41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3212" y="2716"/>
              <a:ext cx="1387" cy="1397"/>
            </a:xfrm>
            <a:custGeom>
              <a:avLst/>
              <a:gdLst/>
              <a:ahLst/>
              <a:cxnLst>
                <a:cxn ang="0">
                  <a:pos x="515" y="0"/>
                </a:cxn>
                <a:cxn ang="0">
                  <a:pos x="12" y="512"/>
                </a:cxn>
                <a:cxn ang="0">
                  <a:pos x="40" y="601"/>
                </a:cxn>
                <a:cxn ang="0">
                  <a:pos x="0" y="707"/>
                </a:cxn>
                <a:cxn ang="0">
                  <a:pos x="702" y="34"/>
                </a:cxn>
                <a:cxn ang="0">
                  <a:pos x="631" y="51"/>
                </a:cxn>
                <a:cxn ang="0">
                  <a:pos x="515" y="0"/>
                </a:cxn>
              </a:cxnLst>
              <a:rect l="0" t="0" r="r" b="b"/>
              <a:pathLst>
                <a:path w="702" h="707">
                  <a:moveTo>
                    <a:pt x="515" y="0"/>
                  </a:moveTo>
                  <a:cubicBezTo>
                    <a:pt x="469" y="258"/>
                    <a:pt x="268" y="462"/>
                    <a:pt x="12" y="512"/>
                  </a:cubicBezTo>
                  <a:cubicBezTo>
                    <a:pt x="30" y="538"/>
                    <a:pt x="40" y="568"/>
                    <a:pt x="40" y="601"/>
                  </a:cubicBezTo>
                  <a:cubicBezTo>
                    <a:pt x="40" y="642"/>
                    <a:pt x="25" y="679"/>
                    <a:pt x="0" y="707"/>
                  </a:cubicBezTo>
                  <a:cubicBezTo>
                    <a:pt x="356" y="659"/>
                    <a:pt x="640" y="385"/>
                    <a:pt x="702" y="34"/>
                  </a:cubicBezTo>
                  <a:cubicBezTo>
                    <a:pt x="681" y="44"/>
                    <a:pt x="656" y="51"/>
                    <a:pt x="631" y="51"/>
                  </a:cubicBezTo>
                  <a:cubicBezTo>
                    <a:pt x="585" y="51"/>
                    <a:pt x="544" y="31"/>
                    <a:pt x="515" y="0"/>
                  </a:cubicBezTo>
                  <a:close/>
                </a:path>
              </a:pathLst>
            </a:custGeom>
            <a:solidFill>
              <a:srgbClr val="C8E128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1" name="Freeform 42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3225" y="880"/>
              <a:ext cx="1378" cy="1407"/>
            </a:xfrm>
            <a:custGeom>
              <a:avLst/>
              <a:gdLst/>
              <a:ahLst/>
              <a:cxnLst>
                <a:cxn ang="0">
                  <a:pos x="0" y="193"/>
                </a:cxn>
                <a:cxn ang="0">
                  <a:pos x="509" y="712"/>
                </a:cxn>
                <a:cxn ang="0">
                  <a:pos x="624" y="663"/>
                </a:cxn>
                <a:cxn ang="0">
                  <a:pos x="697" y="681"/>
                </a:cxn>
                <a:cxn ang="0">
                  <a:pos x="1" y="0"/>
                </a:cxn>
                <a:cxn ang="0">
                  <a:pos x="33" y="96"/>
                </a:cxn>
                <a:cxn ang="0">
                  <a:pos x="0" y="193"/>
                </a:cxn>
              </a:cxnLst>
              <a:rect l="0" t="0" r="r" b="b"/>
              <a:pathLst>
                <a:path w="697" h="712">
                  <a:moveTo>
                    <a:pt x="0" y="193"/>
                  </a:moveTo>
                  <a:cubicBezTo>
                    <a:pt x="261" y="241"/>
                    <a:pt x="465" y="449"/>
                    <a:pt x="509" y="712"/>
                  </a:cubicBezTo>
                  <a:cubicBezTo>
                    <a:pt x="538" y="682"/>
                    <a:pt x="578" y="663"/>
                    <a:pt x="624" y="663"/>
                  </a:cubicBezTo>
                  <a:cubicBezTo>
                    <a:pt x="650" y="663"/>
                    <a:pt x="675" y="670"/>
                    <a:pt x="697" y="681"/>
                  </a:cubicBezTo>
                  <a:cubicBezTo>
                    <a:pt x="638" y="328"/>
                    <a:pt x="356" y="51"/>
                    <a:pt x="1" y="0"/>
                  </a:cubicBezTo>
                  <a:cubicBezTo>
                    <a:pt x="21" y="27"/>
                    <a:pt x="33" y="60"/>
                    <a:pt x="33" y="96"/>
                  </a:cubicBezTo>
                  <a:cubicBezTo>
                    <a:pt x="33" y="132"/>
                    <a:pt x="21" y="166"/>
                    <a:pt x="0" y="193"/>
                  </a:cubicBezTo>
                  <a:close/>
                </a:path>
              </a:pathLst>
            </a:custGeom>
            <a:solidFill>
              <a:srgbClr val="F18C17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2" name="Freeform 43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1384" y="886"/>
              <a:ext cx="1351" cy="1401"/>
            </a:xfrm>
            <a:custGeom>
              <a:avLst/>
              <a:gdLst/>
              <a:ahLst/>
              <a:cxnLst>
                <a:cxn ang="0">
                  <a:pos x="188" y="709"/>
                </a:cxn>
                <a:cxn ang="0">
                  <a:pos x="684" y="192"/>
                </a:cxn>
                <a:cxn ang="0">
                  <a:pos x="649" y="93"/>
                </a:cxn>
                <a:cxn ang="0">
                  <a:pos x="679" y="0"/>
                </a:cxn>
                <a:cxn ang="0">
                  <a:pos x="0" y="678"/>
                </a:cxn>
                <a:cxn ang="0">
                  <a:pos x="73" y="660"/>
                </a:cxn>
                <a:cxn ang="0">
                  <a:pos x="188" y="709"/>
                </a:cxn>
              </a:cxnLst>
              <a:rect l="0" t="0" r="r" b="b"/>
              <a:pathLst>
                <a:path w="684" h="709">
                  <a:moveTo>
                    <a:pt x="188" y="709"/>
                  </a:moveTo>
                  <a:cubicBezTo>
                    <a:pt x="231" y="451"/>
                    <a:pt x="429" y="245"/>
                    <a:pt x="684" y="192"/>
                  </a:cubicBezTo>
                  <a:cubicBezTo>
                    <a:pt x="662" y="165"/>
                    <a:pt x="649" y="130"/>
                    <a:pt x="649" y="93"/>
                  </a:cubicBezTo>
                  <a:cubicBezTo>
                    <a:pt x="649" y="58"/>
                    <a:pt x="660" y="26"/>
                    <a:pt x="679" y="0"/>
                  </a:cubicBezTo>
                  <a:cubicBezTo>
                    <a:pt x="332" y="57"/>
                    <a:pt x="58" y="331"/>
                    <a:pt x="0" y="678"/>
                  </a:cubicBezTo>
                  <a:cubicBezTo>
                    <a:pt x="22" y="667"/>
                    <a:pt x="47" y="660"/>
                    <a:pt x="73" y="660"/>
                  </a:cubicBezTo>
                  <a:cubicBezTo>
                    <a:pt x="118" y="660"/>
                    <a:pt x="159" y="679"/>
                    <a:pt x="188" y="709"/>
                  </a:cubicBezTo>
                  <a:close/>
                </a:path>
              </a:pathLst>
            </a:custGeom>
            <a:solidFill>
              <a:srgbClr val="3F1F7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3" name="Freeform 44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4144" y="2191"/>
              <a:ext cx="627" cy="626"/>
            </a:xfrm>
            <a:custGeom>
              <a:avLst/>
              <a:gdLst/>
              <a:ahLst/>
              <a:cxnLst>
                <a:cxn ang="0">
                  <a:pos x="232" y="18"/>
                </a:cxn>
                <a:cxn ang="0">
                  <a:pos x="159" y="0"/>
                </a:cxn>
                <a:cxn ang="0">
                  <a:pos x="44" y="49"/>
                </a:cxn>
                <a:cxn ang="0">
                  <a:pos x="0" y="158"/>
                </a:cxn>
                <a:cxn ang="0">
                  <a:pos x="43" y="266"/>
                </a:cxn>
                <a:cxn ang="0">
                  <a:pos x="159" y="317"/>
                </a:cxn>
                <a:cxn ang="0">
                  <a:pos x="230" y="300"/>
                </a:cxn>
                <a:cxn ang="0">
                  <a:pos x="317" y="158"/>
                </a:cxn>
                <a:cxn ang="0">
                  <a:pos x="232" y="18"/>
                </a:cxn>
              </a:cxnLst>
              <a:rect l="0" t="0" r="r" b="b"/>
              <a:pathLst>
                <a:path w="317" h="317">
                  <a:moveTo>
                    <a:pt x="232" y="18"/>
                  </a:moveTo>
                  <a:cubicBezTo>
                    <a:pt x="210" y="7"/>
                    <a:pt x="185" y="0"/>
                    <a:pt x="159" y="0"/>
                  </a:cubicBezTo>
                  <a:cubicBezTo>
                    <a:pt x="113" y="0"/>
                    <a:pt x="73" y="19"/>
                    <a:pt x="44" y="49"/>
                  </a:cubicBezTo>
                  <a:cubicBezTo>
                    <a:pt x="17" y="78"/>
                    <a:pt x="0" y="116"/>
                    <a:pt x="0" y="158"/>
                  </a:cubicBezTo>
                  <a:cubicBezTo>
                    <a:pt x="0" y="200"/>
                    <a:pt x="17" y="238"/>
                    <a:pt x="43" y="266"/>
                  </a:cubicBezTo>
                  <a:cubicBezTo>
                    <a:pt x="72" y="297"/>
                    <a:pt x="113" y="317"/>
                    <a:pt x="159" y="317"/>
                  </a:cubicBezTo>
                  <a:cubicBezTo>
                    <a:pt x="184" y="317"/>
                    <a:pt x="209" y="310"/>
                    <a:pt x="230" y="300"/>
                  </a:cubicBezTo>
                  <a:cubicBezTo>
                    <a:pt x="282" y="273"/>
                    <a:pt x="317" y="220"/>
                    <a:pt x="317" y="158"/>
                  </a:cubicBezTo>
                  <a:cubicBezTo>
                    <a:pt x="317" y="97"/>
                    <a:pt x="282" y="44"/>
                    <a:pt x="232" y="18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4" name="Freeform 45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1216" y="2191"/>
              <a:ext cx="626" cy="626"/>
            </a:xfrm>
            <a:custGeom>
              <a:avLst/>
              <a:gdLst/>
              <a:ahLst/>
              <a:cxnLst>
                <a:cxn ang="0">
                  <a:pos x="273" y="49"/>
                </a:cxn>
                <a:cxn ang="0">
                  <a:pos x="158" y="0"/>
                </a:cxn>
                <a:cxn ang="0">
                  <a:pos x="85" y="18"/>
                </a:cxn>
                <a:cxn ang="0">
                  <a:pos x="0" y="158"/>
                </a:cxn>
                <a:cxn ang="0">
                  <a:pos x="87" y="299"/>
                </a:cxn>
                <a:cxn ang="0">
                  <a:pos x="158" y="317"/>
                </a:cxn>
                <a:cxn ang="0">
                  <a:pos x="274" y="267"/>
                </a:cxn>
                <a:cxn ang="0">
                  <a:pos x="317" y="158"/>
                </a:cxn>
                <a:cxn ang="0">
                  <a:pos x="273" y="49"/>
                </a:cxn>
              </a:cxnLst>
              <a:rect l="0" t="0" r="r" b="b"/>
              <a:pathLst>
                <a:path w="317" h="317">
                  <a:moveTo>
                    <a:pt x="273" y="49"/>
                  </a:moveTo>
                  <a:cubicBezTo>
                    <a:pt x="244" y="19"/>
                    <a:pt x="203" y="0"/>
                    <a:pt x="158" y="0"/>
                  </a:cubicBezTo>
                  <a:cubicBezTo>
                    <a:pt x="132" y="0"/>
                    <a:pt x="107" y="7"/>
                    <a:pt x="85" y="18"/>
                  </a:cubicBezTo>
                  <a:cubicBezTo>
                    <a:pt x="35" y="45"/>
                    <a:pt x="0" y="97"/>
                    <a:pt x="0" y="158"/>
                  </a:cubicBezTo>
                  <a:cubicBezTo>
                    <a:pt x="0" y="220"/>
                    <a:pt x="35" y="273"/>
                    <a:pt x="87" y="299"/>
                  </a:cubicBezTo>
                  <a:cubicBezTo>
                    <a:pt x="108" y="310"/>
                    <a:pt x="133" y="317"/>
                    <a:pt x="158" y="317"/>
                  </a:cubicBezTo>
                  <a:cubicBezTo>
                    <a:pt x="204" y="317"/>
                    <a:pt x="245" y="297"/>
                    <a:pt x="274" y="267"/>
                  </a:cubicBezTo>
                  <a:cubicBezTo>
                    <a:pt x="300" y="238"/>
                    <a:pt x="317" y="200"/>
                    <a:pt x="317" y="158"/>
                  </a:cubicBezTo>
                  <a:cubicBezTo>
                    <a:pt x="317" y="116"/>
                    <a:pt x="300" y="77"/>
                    <a:pt x="273" y="4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5" name="Freeform 46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2666" y="756"/>
              <a:ext cx="625" cy="626"/>
            </a:xfrm>
            <a:custGeom>
              <a:avLst/>
              <a:gdLst/>
              <a:ahLst/>
              <a:cxnLst>
                <a:cxn ang="0">
                  <a:pos x="284" y="63"/>
                </a:cxn>
                <a:cxn ang="0">
                  <a:pos x="158" y="0"/>
                </a:cxn>
                <a:cxn ang="0">
                  <a:pos x="30" y="66"/>
                </a:cxn>
                <a:cxn ang="0">
                  <a:pos x="0" y="159"/>
                </a:cxn>
                <a:cxn ang="0">
                  <a:pos x="35" y="258"/>
                </a:cxn>
                <a:cxn ang="0">
                  <a:pos x="158" y="317"/>
                </a:cxn>
                <a:cxn ang="0">
                  <a:pos x="283" y="256"/>
                </a:cxn>
                <a:cxn ang="0">
                  <a:pos x="316" y="159"/>
                </a:cxn>
                <a:cxn ang="0">
                  <a:pos x="284" y="63"/>
                </a:cxn>
              </a:cxnLst>
              <a:rect l="0" t="0" r="r" b="b"/>
              <a:pathLst>
                <a:path w="316" h="317">
                  <a:moveTo>
                    <a:pt x="284" y="63"/>
                  </a:moveTo>
                  <a:cubicBezTo>
                    <a:pt x="255" y="25"/>
                    <a:pt x="209" y="0"/>
                    <a:pt x="158" y="0"/>
                  </a:cubicBezTo>
                  <a:cubicBezTo>
                    <a:pt x="105" y="0"/>
                    <a:pt x="58" y="26"/>
                    <a:pt x="30" y="66"/>
                  </a:cubicBezTo>
                  <a:cubicBezTo>
                    <a:pt x="11" y="92"/>
                    <a:pt x="0" y="124"/>
                    <a:pt x="0" y="159"/>
                  </a:cubicBezTo>
                  <a:cubicBezTo>
                    <a:pt x="0" y="196"/>
                    <a:pt x="13" y="231"/>
                    <a:pt x="35" y="258"/>
                  </a:cubicBezTo>
                  <a:cubicBezTo>
                    <a:pt x="64" y="294"/>
                    <a:pt x="108" y="317"/>
                    <a:pt x="158" y="317"/>
                  </a:cubicBezTo>
                  <a:cubicBezTo>
                    <a:pt x="209" y="317"/>
                    <a:pt x="254" y="293"/>
                    <a:pt x="283" y="256"/>
                  </a:cubicBezTo>
                  <a:cubicBezTo>
                    <a:pt x="304" y="229"/>
                    <a:pt x="316" y="195"/>
                    <a:pt x="316" y="159"/>
                  </a:cubicBezTo>
                  <a:cubicBezTo>
                    <a:pt x="316" y="123"/>
                    <a:pt x="304" y="90"/>
                    <a:pt x="284" y="63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6" name="Freeform 47">
              <a:hlinkClick r:id="rId2" action="ppaction://hlinksldjump"/>
            </p:cNvPr>
            <p:cNvSpPr>
              <a:spLocks/>
            </p:cNvSpPr>
            <p:nvPr/>
          </p:nvSpPr>
          <p:spPr bwMode="auto">
            <a:xfrm>
              <a:off x="2666" y="3592"/>
              <a:ext cx="625" cy="626"/>
            </a:xfrm>
            <a:custGeom>
              <a:avLst/>
              <a:gdLst/>
              <a:ahLst/>
              <a:cxnLst>
                <a:cxn ang="0">
                  <a:pos x="288" y="69"/>
                </a:cxn>
                <a:cxn ang="0">
                  <a:pos x="158" y="0"/>
                </a:cxn>
                <a:cxn ang="0">
                  <a:pos x="29" y="66"/>
                </a:cxn>
                <a:cxn ang="0">
                  <a:pos x="0" y="158"/>
                </a:cxn>
                <a:cxn ang="0">
                  <a:pos x="38" y="261"/>
                </a:cxn>
                <a:cxn ang="0">
                  <a:pos x="158" y="317"/>
                </a:cxn>
                <a:cxn ang="0">
                  <a:pos x="276" y="264"/>
                </a:cxn>
                <a:cxn ang="0">
                  <a:pos x="316" y="158"/>
                </a:cxn>
                <a:cxn ang="0">
                  <a:pos x="288" y="69"/>
                </a:cxn>
              </a:cxnLst>
              <a:rect l="0" t="0" r="r" b="b"/>
              <a:pathLst>
                <a:path w="316" h="317">
                  <a:moveTo>
                    <a:pt x="288" y="69"/>
                  </a:moveTo>
                  <a:cubicBezTo>
                    <a:pt x="260" y="28"/>
                    <a:pt x="212" y="0"/>
                    <a:pt x="158" y="0"/>
                  </a:cubicBezTo>
                  <a:cubicBezTo>
                    <a:pt x="105" y="0"/>
                    <a:pt x="58" y="26"/>
                    <a:pt x="29" y="66"/>
                  </a:cubicBezTo>
                  <a:cubicBezTo>
                    <a:pt x="11" y="92"/>
                    <a:pt x="0" y="124"/>
                    <a:pt x="0" y="158"/>
                  </a:cubicBezTo>
                  <a:cubicBezTo>
                    <a:pt x="0" y="198"/>
                    <a:pt x="14" y="234"/>
                    <a:pt x="38" y="261"/>
                  </a:cubicBezTo>
                  <a:cubicBezTo>
                    <a:pt x="67" y="295"/>
                    <a:pt x="110" y="317"/>
                    <a:pt x="158" y="317"/>
                  </a:cubicBezTo>
                  <a:cubicBezTo>
                    <a:pt x="205" y="317"/>
                    <a:pt x="247" y="296"/>
                    <a:pt x="276" y="264"/>
                  </a:cubicBezTo>
                  <a:cubicBezTo>
                    <a:pt x="301" y="236"/>
                    <a:pt x="316" y="199"/>
                    <a:pt x="316" y="158"/>
                  </a:cubicBezTo>
                  <a:cubicBezTo>
                    <a:pt x="316" y="125"/>
                    <a:pt x="306" y="95"/>
                    <a:pt x="288" y="69"/>
                  </a:cubicBez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  <p:sp>
          <p:nvSpPr>
            <p:cNvPr id="87" name="Freeform 48">
              <a:hlinkClick r:id="" action="ppaction://hlinkshowjump?jump=nextslide"/>
            </p:cNvPr>
            <p:cNvSpPr>
              <a:spLocks noEditPoints="1"/>
            </p:cNvSpPr>
            <p:nvPr/>
          </p:nvSpPr>
          <p:spPr bwMode="auto">
            <a:xfrm>
              <a:off x="2236" y="1756"/>
              <a:ext cx="1515" cy="1755"/>
            </a:xfrm>
            <a:custGeom>
              <a:avLst/>
              <a:gdLst/>
              <a:ahLst/>
              <a:cxnLst>
                <a:cxn ang="0">
                  <a:pos x="357" y="580"/>
                </a:cxn>
                <a:cxn ang="0">
                  <a:pos x="384" y="651"/>
                </a:cxn>
                <a:cxn ang="0">
                  <a:pos x="357" y="580"/>
                </a:cxn>
                <a:cxn ang="0">
                  <a:pos x="473" y="179"/>
                </a:cxn>
                <a:cxn ang="0">
                  <a:pos x="482" y="80"/>
                </a:cxn>
                <a:cxn ang="0">
                  <a:pos x="428" y="80"/>
                </a:cxn>
                <a:cxn ang="0">
                  <a:pos x="401" y="152"/>
                </a:cxn>
                <a:cxn ang="0">
                  <a:pos x="0" y="0"/>
                </a:cxn>
                <a:cxn ang="0">
                  <a:pos x="294" y="241"/>
                </a:cxn>
                <a:cxn ang="0">
                  <a:pos x="259" y="423"/>
                </a:cxn>
                <a:cxn ang="0">
                  <a:pos x="322" y="708"/>
                </a:cxn>
                <a:cxn ang="0">
                  <a:pos x="384" y="839"/>
                </a:cxn>
                <a:cxn ang="0">
                  <a:pos x="355" y="860"/>
                </a:cxn>
                <a:cxn ang="0">
                  <a:pos x="322" y="872"/>
                </a:cxn>
                <a:cxn ang="0">
                  <a:pos x="507" y="860"/>
                </a:cxn>
                <a:cxn ang="0">
                  <a:pos x="471" y="851"/>
                </a:cxn>
                <a:cxn ang="0">
                  <a:pos x="446" y="839"/>
                </a:cxn>
                <a:cxn ang="0">
                  <a:pos x="482" y="348"/>
                </a:cxn>
                <a:cxn ang="0">
                  <a:pos x="562" y="375"/>
                </a:cxn>
                <a:cxn ang="0">
                  <a:pos x="580" y="348"/>
                </a:cxn>
                <a:cxn ang="0">
                  <a:pos x="767" y="393"/>
                </a:cxn>
                <a:cxn ang="0">
                  <a:pos x="473" y="179"/>
                </a:cxn>
              </a:cxnLst>
              <a:rect l="0" t="0" r="r" b="b"/>
              <a:pathLst>
                <a:path w="767" h="888">
                  <a:moveTo>
                    <a:pt x="357" y="580"/>
                  </a:moveTo>
                  <a:cubicBezTo>
                    <a:pt x="346" y="576"/>
                    <a:pt x="405" y="739"/>
                    <a:pt x="384" y="651"/>
                  </a:cubicBezTo>
                  <a:cubicBezTo>
                    <a:pt x="362" y="640"/>
                    <a:pt x="366" y="603"/>
                    <a:pt x="357" y="580"/>
                  </a:cubicBezTo>
                  <a:close/>
                  <a:moveTo>
                    <a:pt x="473" y="179"/>
                  </a:moveTo>
                  <a:cubicBezTo>
                    <a:pt x="505" y="129"/>
                    <a:pt x="512" y="134"/>
                    <a:pt x="482" y="80"/>
                  </a:cubicBezTo>
                  <a:cubicBezTo>
                    <a:pt x="449" y="69"/>
                    <a:pt x="432" y="80"/>
                    <a:pt x="428" y="80"/>
                  </a:cubicBezTo>
                  <a:cubicBezTo>
                    <a:pt x="419" y="105"/>
                    <a:pt x="414" y="131"/>
                    <a:pt x="401" y="152"/>
                  </a:cubicBezTo>
                  <a:cubicBezTo>
                    <a:pt x="263" y="122"/>
                    <a:pt x="131" y="61"/>
                    <a:pt x="0" y="0"/>
                  </a:cubicBezTo>
                  <a:cubicBezTo>
                    <a:pt x="300" y="243"/>
                    <a:pt x="221" y="143"/>
                    <a:pt x="294" y="241"/>
                  </a:cubicBezTo>
                  <a:cubicBezTo>
                    <a:pt x="297" y="237"/>
                    <a:pt x="253" y="417"/>
                    <a:pt x="259" y="423"/>
                  </a:cubicBezTo>
                  <a:cubicBezTo>
                    <a:pt x="260" y="439"/>
                    <a:pt x="310" y="702"/>
                    <a:pt x="322" y="708"/>
                  </a:cubicBezTo>
                  <a:cubicBezTo>
                    <a:pt x="320" y="743"/>
                    <a:pt x="349" y="810"/>
                    <a:pt x="384" y="839"/>
                  </a:cubicBezTo>
                  <a:cubicBezTo>
                    <a:pt x="376" y="847"/>
                    <a:pt x="366" y="854"/>
                    <a:pt x="355" y="860"/>
                  </a:cubicBezTo>
                  <a:cubicBezTo>
                    <a:pt x="345" y="865"/>
                    <a:pt x="334" y="869"/>
                    <a:pt x="322" y="872"/>
                  </a:cubicBezTo>
                  <a:cubicBezTo>
                    <a:pt x="355" y="880"/>
                    <a:pt x="421" y="888"/>
                    <a:pt x="507" y="860"/>
                  </a:cubicBezTo>
                  <a:cubicBezTo>
                    <a:pt x="495" y="858"/>
                    <a:pt x="483" y="855"/>
                    <a:pt x="471" y="851"/>
                  </a:cubicBezTo>
                  <a:cubicBezTo>
                    <a:pt x="463" y="848"/>
                    <a:pt x="454" y="844"/>
                    <a:pt x="446" y="839"/>
                  </a:cubicBezTo>
                  <a:cubicBezTo>
                    <a:pt x="437" y="652"/>
                    <a:pt x="413" y="499"/>
                    <a:pt x="482" y="348"/>
                  </a:cubicBezTo>
                  <a:cubicBezTo>
                    <a:pt x="507" y="359"/>
                    <a:pt x="533" y="368"/>
                    <a:pt x="562" y="375"/>
                  </a:cubicBezTo>
                  <a:cubicBezTo>
                    <a:pt x="561" y="359"/>
                    <a:pt x="569" y="352"/>
                    <a:pt x="580" y="348"/>
                  </a:cubicBezTo>
                  <a:cubicBezTo>
                    <a:pt x="637" y="365"/>
                    <a:pt x="709" y="432"/>
                    <a:pt x="767" y="393"/>
                  </a:cubicBezTo>
                  <a:cubicBezTo>
                    <a:pt x="626" y="364"/>
                    <a:pt x="537" y="284"/>
                    <a:pt x="473" y="179"/>
                  </a:cubicBezTo>
                  <a:close/>
                </a:path>
              </a:pathLst>
            </a:custGeom>
            <a:solidFill>
              <a:srgbClr val="F5F5F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pt-BR"/>
            </a:p>
          </p:txBody>
        </p:sp>
      </p:grpSp>
      <p:pic>
        <p:nvPicPr>
          <p:cNvPr id="88" name="Picture 6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22963" y="6119813"/>
            <a:ext cx="1352550" cy="504825"/>
          </a:xfrm>
          <a:prstGeom prst="rect">
            <a:avLst/>
          </a:prstGeom>
          <a:noFill/>
        </p:spPr>
      </p:pic>
      <p:pic>
        <p:nvPicPr>
          <p:cNvPr id="89" name="Picture 6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99338" y="6192838"/>
            <a:ext cx="1352550" cy="419100"/>
          </a:xfrm>
          <a:prstGeom prst="rect">
            <a:avLst/>
          </a:prstGeom>
          <a:noFill/>
        </p:spPr>
      </p:pic>
      <p:sp>
        <p:nvSpPr>
          <p:cNvPr id="90" name="WordArt 70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195736" y="5229200"/>
            <a:ext cx="5112569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400" b="1" kern="10" spc="-120" dirty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Verdana" pitchFamily="34" charset="0"/>
                <a:cs typeface="Tahoma"/>
              </a:rPr>
              <a:t>Tema: </a:t>
            </a:r>
            <a:r>
              <a:rPr lang="pt-BR" sz="2400" b="1" kern="10" spc="-120" dirty="0" smtClean="0">
                <a:ln w="9525">
                  <a:noFill/>
                  <a:round/>
                  <a:headEnd/>
                  <a:tailEnd/>
                </a:ln>
                <a:solidFill>
                  <a:srgbClr val="FFFFFF"/>
                </a:solidFill>
                <a:latin typeface="Verdana" pitchFamily="34" charset="0"/>
                <a:cs typeface="Tahoma"/>
              </a:rPr>
              <a:t>Transformações socioculturais e promoção de saúde</a:t>
            </a:r>
            <a:endParaRPr lang="pt-BR" sz="2400" b="1" kern="10" spc="-120" dirty="0">
              <a:ln w="9525">
                <a:noFill/>
                <a:round/>
                <a:headEnd/>
                <a:tailEnd/>
              </a:ln>
              <a:solidFill>
                <a:srgbClr val="FFFFFF"/>
              </a:solidFill>
              <a:latin typeface="Verdana" pitchFamily="34" charset="0"/>
              <a:cs typeface="Tahoma"/>
            </a:endParaRPr>
          </a:p>
        </p:txBody>
      </p:sp>
      <p:sp>
        <p:nvSpPr>
          <p:cNvPr id="91" name="Text Box 71"/>
          <p:cNvSpPr txBox="1">
            <a:spLocks noChangeArrowheads="1"/>
          </p:cNvSpPr>
          <p:nvPr/>
        </p:nvSpPr>
        <p:spPr bwMode="auto">
          <a:xfrm>
            <a:off x="4949825" y="6264275"/>
            <a:ext cx="973138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765175">
              <a:spcBef>
                <a:spcPct val="50000"/>
              </a:spcBef>
            </a:pPr>
            <a:r>
              <a:rPr lang="pt-BR" sz="900" dirty="0">
                <a:solidFill>
                  <a:srgbClr val="F8F8F8"/>
                </a:solidFill>
              </a:rPr>
              <a:t>Realização:</a:t>
            </a:r>
          </a:p>
        </p:txBody>
      </p:sp>
      <p:sp>
        <p:nvSpPr>
          <p:cNvPr id="92" name="Line 72"/>
          <p:cNvSpPr>
            <a:spLocks noChangeShapeType="1"/>
          </p:cNvSpPr>
          <p:nvPr/>
        </p:nvSpPr>
        <p:spPr bwMode="auto">
          <a:xfrm>
            <a:off x="5778500" y="6157913"/>
            <a:ext cx="0" cy="503237"/>
          </a:xfrm>
          <a:prstGeom prst="line">
            <a:avLst/>
          </a:prstGeom>
          <a:noFill/>
          <a:ln w="9525">
            <a:solidFill>
              <a:srgbClr val="F8F8F8"/>
            </a:solidFill>
            <a:round/>
            <a:headEnd/>
            <a:tailEnd/>
          </a:ln>
          <a:effectLst/>
        </p:spPr>
        <p:txBody>
          <a:bodyPr/>
          <a:lstStyle/>
          <a:p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8"/>
          <p:cNvSpPr>
            <a:spLocks noChangeArrowheads="1" noChangeShapeType="1" noTextEdit="1"/>
          </p:cNvSpPr>
          <p:nvPr/>
        </p:nvSpPr>
        <p:spPr bwMode="auto">
          <a:xfrm>
            <a:off x="6084168" y="332656"/>
            <a:ext cx="2520280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7" name="WordArt 16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410075" y="3081977"/>
            <a:ext cx="1223963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sp>
        <p:nvSpPr>
          <p:cNvPr id="8" name="WordArt 17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283324" y="3068959"/>
            <a:ext cx="1889075" cy="28803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sp>
        <p:nvSpPr>
          <p:cNvPr id="16" name="Text Box 2">
            <a:hlinkClick r:id="rId2" action="ppaction://hlinkfile"/>
          </p:cNvPr>
          <p:cNvSpPr txBox="1">
            <a:spLocks noChangeArrowheads="1"/>
          </p:cNvSpPr>
          <p:nvPr/>
        </p:nvSpPr>
        <p:spPr bwMode="auto">
          <a:xfrm>
            <a:off x="1403648" y="-2129259"/>
            <a:ext cx="5580062" cy="274638"/>
          </a:xfrm>
          <a:prstGeom prst="rect">
            <a:avLst/>
          </a:prstGeom>
          <a:gradFill rotWithShape="1">
            <a:gsLst>
              <a:gs pos="0">
                <a:srgbClr val="F8F8F8"/>
              </a:gs>
              <a:gs pos="50000">
                <a:srgbClr val="CCE2FC"/>
              </a:gs>
              <a:gs pos="100000">
                <a:srgbClr val="F8F8F8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765175"/>
            <a:r>
              <a:rPr lang="pt-BR" dirty="0"/>
              <a:t>P27 - Adaptação em paciente portador do vírus da Imunodeficiência Adquirida</a:t>
            </a:r>
          </a:p>
        </p:txBody>
      </p:sp>
      <p:graphicFrame>
        <p:nvGraphicFramePr>
          <p:cNvPr id="32" name="Tabela 31"/>
          <p:cNvGraphicFramePr>
            <a:graphicFrameLocks noGrp="1"/>
          </p:cNvGraphicFramePr>
          <p:nvPr/>
        </p:nvGraphicFramePr>
        <p:xfrm>
          <a:off x="2771800" y="1052736"/>
          <a:ext cx="6096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3" action="ppaction://hlinkfile"/>
                        </a:rPr>
                        <a:t>A Comunicação Terapêutica </a:t>
                      </a:r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  <a:hlinkClick r:id="rId3" action="ppaction://hlinkfile"/>
                        </a:rPr>
                        <a:t>por meio 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3" action="ppaction://hlinkfile"/>
                        </a:rPr>
                        <a:t>de </a:t>
                      </a:r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latin typeface="Verdana" pitchFamily="34" charset="0"/>
                          <a:hlinkClick r:id="rId3" action="ppaction://hlinkfile"/>
                        </a:rPr>
                        <a:t>Infantis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4" action="ppaction://hlinkfile"/>
                        </a:rPr>
                        <a:t>A Escola e as Práticas Pedagógicas para a Psicologia da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5" action="ppaction://hlinkfile"/>
                        </a:rPr>
                        <a:t>A Família da Pessoa com Deficiência Física: Considerações Psicossociais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6" action="ppaction://hlinkfile"/>
                        </a:rPr>
                        <a:t>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 pitchFamily="34" charset="0"/>
                          <a:hlinkClick r:id="rId6" action="ppaction://hlinkfile"/>
                        </a:rPr>
                        <a:t>Formacão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6" action="ppaction://hlinkfile"/>
                        </a:rPr>
                        <a:t> do Aluno no Projeto de Atendimento em Plantão Psicológico do LEFE-IPUSP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7" action="ppaction://hlinkfile"/>
                        </a:rPr>
                        <a:t>A História da Pesquisa Detecção Precoce de Psicopatologias Graves e seus Desdobramentos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8" action="ppaction://hlinkfile"/>
                        </a:rPr>
                        <a:t>A Importância da Auto-Estima na Adaptação Psicossocial de Jovens Vítimas de Acidentes de Viação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9" action="ppaction://hlinkfile"/>
                        </a:rPr>
                        <a:t>A Importância da Educação para a Saúde dos (as) Estudantes de Pedagogia como Estratégia de Promoção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10" action="ppaction://hlinkfile"/>
                        </a:rPr>
                        <a:t>A Infância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 pitchFamily="34" charset="0"/>
                          <a:hlinkClick r:id="rId10" action="ppaction://hlinkfile"/>
                        </a:rPr>
                        <a:t>Silênciada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10" action="ppaction://hlinkfile"/>
                        </a:rPr>
                        <a:t> e o Poder da Informação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11" action="ppaction://hlinkfile"/>
                        </a:rPr>
                        <a:t>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 pitchFamily="34" charset="0"/>
                          <a:hlinkClick r:id="rId11" action="ppaction://hlinkfile"/>
                        </a:rPr>
                        <a:t>Maternagem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11" action="ppaction://hlinkfile"/>
                        </a:rPr>
                        <a:t> na Adoção: Investigação das Características Psicodinâmicas de uma Mãe Adotiva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12" action="ppaction://hlinkfile"/>
                        </a:rPr>
                        <a:t>A Participação Popular na Gestão do SUS – Relatos de uma Experiência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13" action="ppaction://hlinkfile"/>
                        </a:rPr>
                        <a:t>A Percepção de Família de Crianças Abrigadas a partir do Desenho de Família com Estórias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14" action="ppaction://hlinkfile"/>
                        </a:rPr>
                        <a:t>A Prática do Psicólogo no Sistema de Justiça Juvenil: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 pitchFamily="34" charset="0"/>
                          <a:hlinkClick r:id="rId14" action="ppaction://hlinkfile"/>
                        </a:rPr>
                        <a:t>Im-Possibilidades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14" action="ppaction://hlinkfile"/>
                        </a:rPr>
                        <a:t> de Ação Política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15" action="ppaction://hlinkfile"/>
                        </a:rPr>
                        <a:t>A Prática Religiosa e o Uso de Drogas entre Adolescentes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 pitchFamily="34" charset="0"/>
                          <a:hlinkClick r:id="rId16" action="ppaction://hlinkfile"/>
                        </a:rPr>
                        <a:t>À Procura de Sentido da Atenção Psicológica com Adolescentes  em Privação de Liberdade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7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27784" y="942628"/>
          <a:ext cx="6096000" cy="53398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A Produção de Material Educativo em Oncologia: Vivência da Adolescência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A Promoção da Saúde Mental Através de uma Associação de Usuários e Familiares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A Psicoterapia Breve em Idosos: Relato de Casos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A Qualidade dos Serviços do Turismo e a Terceira Idade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A Relevância da Inclusão do Pai no Tratamento da Anorexia e Bulimia Nervosa:  Em Busca das Evidências Científicas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A Utilização do SPSS em Pesquisas da Área da Antropologia da Saúde e da Psicologia: Caracterização do Perfil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Sociodemográfico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 das Mulheres Portadoras do HIV/AIDS Atendidas no CRDST/AIDS da PMV/ES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A Violência Coletivo-Estrutural Contra Crianças e Adolescentes e a Demanda para Saúde Mental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A Visita Domiciliar em Oncologia: Parâmetros para a Intervenção  em Psicologia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Abuso Sexual Infantil: Um Olhar Para a Mãe da Criança Abusada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Acolhimento Grupal: Relato de Experiência do Programa de Saúde Mental da UFG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Acompanhamento Terapêutico e Sistema de Saúde Mental: Estratégias para uma Clínica Política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Acompanhamento Terapêutico: Tecendo com o Imprevisível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Adolescência, Drogas e Violência: Um Estudo de Casos Múltiplos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Algumas Categorias de Análise de uma Experiência Intercessora em um Estabelecimento de Saúde Mental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6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8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9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0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1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2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3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4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3" y="980728"/>
          <a:ext cx="6168008" cy="524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68008"/>
              </a:tblGrid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Algumas Dificuldades no Tratamento de Pacientes em Crise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Análise da Produção Científica sobre Síndrome Metabólica do Periódico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Circulation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 de 2006 a 2010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Ansiedade e Consumo de Substâncias Psicoativas  em Adolescentes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As Estratégias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Copinge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 e o Impacto Sofrido pela Família Quando um dos seus encontra-se  em Tratamento Contra o Câncer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Aspectos Psicológicos do Doador Vivo no Transplante de Fígado: Perspectivas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/>
                        </a:rPr>
                        <a:t>Atribuições Causais de Estudantes Manauaras para o Rendimento Escolar e as Correlações com 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7"/>
                        </a:rPr>
                        <a:t>Autoestima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/>
                        </a:rPr>
                        <a:t> e 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7"/>
                        </a:rPr>
                        <a:t>Autoconceito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/>
                        </a:rPr>
                        <a:t> Acadêmico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Avaliação da Qualidade de Vida de Pacientes com Insuficiência Renal Crônica  em Tratamento de Hemodiálise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Bem-Estar Docente: Indicadores e Subsídios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/>
                        </a:rPr>
                        <a:t>Bem-Estar no Trabalho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7"/>
                        </a:rPr>
                        <a:t>Burnout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/>
                        </a:rPr>
                        <a:t>  em Enfermeiros: Proposta para um Modelo Causal Explicativo da Relação entre estas Variáveis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Bullying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/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Ciberbullying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 – Diagnóstico de Tipologias de Agressões entre Universitários da Amazônia - UFAM e UNIR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Cartas Terapêuticas: Uma Proposta Clínica Realizada entre Rabiscos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Comparativo dos Fatores de Estresse Crônico em Profissionais da Enfermagem que atuam nos Contextos: Pronto-Atendimento e Unidades Básicas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Concepções sobre Humanização de Usuários de uma Maternidade-Escola Vinculada ao SUS: Análise Breve de um Projeto-Piloto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Condições de Enfrentamento Psicológico  em Trabalhadores Aeroportuários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6" name="WordArt 16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980728"/>
          <a:ext cx="6096000" cy="51422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Constituição de Rede de Apoio Social para Práticas Psicológicas em Instituições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Construção e Validação Fatorial da Escala de Engajamento no Trabalho - EEGT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Construindo Sentidos de Melhora com Familiares de Pessoas com Transtornos Alimentares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Consultas Terapêuticas como Intervenção Psicológica na Unidade de Terapia Intensiva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Cotidiano e Saúde de Mulheres Brasileiras Imigrantes em Situação Irregular na Holanda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Diagnóstico e Avaliação das Praxes ou Trotes – Um Estudo Transcultural com Universitários de Portugal e do Brasil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Diagnóstico e Gestão do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Bullying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 como Condição para Melhoria dos Indicadores de Bem-Estar Psicossocial na Educação Básica - Necessidade de Investigação e Intervenção no Contexto Amazônico/Manaus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Educação Inclusiva sobre a Perspectiva da Saúde Mental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Encontros Terapêuticos com Casais com Diagnóstico de Inviabilidade Fetal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Enfrentando a Pedofilia: Relatos de Experiências de uma Equipe Multiprofissional  em Atuação no Hospital Geral do Estado e nos Postos de Saúde na Cidade de Ilhéus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278835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Ensaio Sobre o que se Escuta e o que se Faz  em Instituição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Equoterapia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: Relato de Casos Clínicos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Escala Breve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Coping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Resiliente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 Aplicada a Estudantes do Brasil/UFAM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Escala de Avaliação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Resiliência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 - EAR: Construção e Validação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6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8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9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0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1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2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3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4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771800" y="968028"/>
          <a:ext cx="6096000" cy="524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Escala de Capital Psicológico: Adaptação Brasileira da ECP-12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Escala de Evaluación de Estilos de Vida Y Métodos de Estudio para El Encino Superior: Adaptación à La Población Española - Resultados Preliminares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Escala para Avaliação das Situações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Bullying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 nos Trotes do Ensino Superior Aplicada a Estudantes do Brasil/UFAM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Escala sobre Esperança Aplicada a Estudantes do Brasil/UFAM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Escala Sobre o Otimismo Aplicada a Estudantes do Brasil/UFAM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Escutando a Surdez: Roda de Conversa com Pais de Adolescentes Surdos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Estado da Arte sobre Gestação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Parentalidade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 na Adolescência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Este Filho Não é Meu: Um Caso de Paternidade Adotiva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Estilo Clínico Ser e Fazer: Enquadres Diferenciados em Saúde Pública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Estratégias de Relaxamento e seus Benefícios 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Experiências de Interlocução com a Escola no Processo de Orientação a Queixa Escolar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Formação Crítica de Jovens Multiplicadores em DST/AIDS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Habilidades Sociais: Investigando as Percepções dos Agentes Comunitários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Iatrogenia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: Entre a Medicina e a Psicanálise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6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8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9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0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1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2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3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4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771800" y="980728"/>
          <a:ext cx="6096000" cy="53398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Implicações Psicossociais do Câncer na Adolescência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Intersetorialidade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 na Interface Saúde-Educação: A Promoção da Saúde no Ambiente Escolar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Intervenção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Psico-Pedagógica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 em Crianças com Distorção Série/Idade – Educação e Saúde Mental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Inventário de Bem Estar Social: Construção e Validação de Medida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Legados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Transgeracionais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 na Anorexia Nervosa: Um Estudo de Caso a partir de Três Gerações de Mulheres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Levantamento de Fatores Humanos de Risco para Acidentes Aéreos entre Alunos de uma Escola de Aviação Civil do Norte do Paraná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Mal/Bem-Estar Docente, Auto-Imagem e Auto-Estima e Auto-Realização em Docentes de uma Escola Tradicional de Porto Alegre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/>
                      </a:r>
                      <a:b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</a:b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Movimento da Reforma Sanitária Brasileira: Contribuições e Perspectivas para Transformação das Práticas em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Nina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Sayers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: Quando a Perfeição Leva a Morte - Reflexões sobre o Filme "Cisne Negro" e a Psicanálise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O Brincar e Musicoterapia: Uma Estratégia Promotora de Saúde em Crianças  com Estresse Vítimas de Violência Doméstica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Burnout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 em Cirurgiões Dentistas Franceses: Estresse, Suporte Social e Sintomatologia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Ansio-Depressiva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O Conhecimento de Adolescentes sobre Métodos Contraceptivos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O Entrelace: Terapia Ocupacional, Depressão e Psicopatologia Fundamental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O Envelhecimento Saudável: Educação, Saúde e Psicologia Positiva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6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8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9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0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1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2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3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4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771800" y="968028"/>
          <a:ext cx="6096000" cy="524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O Mito Diagnóstico: O Relato dos Pais e a Vivência da Sessão Lúdica com a Criança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O Potencial da Memória Autobiográfica e do Processo de Revisão de Vida como Método de Intervenção Psicológica com Idosos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O Processo de Inclusão Escolar Segundo a Perspectiva de Professores Envolvidos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O Profissional da Terceira Idade Produtivo no Mercado de Trabalho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O Transtorno de Conduta  em Crianças: Aspectos Psicodinâmicos com o Emprego do CAT-A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O Uso de Drogas entre Meninos e Meninas Adolescentes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Orientação Sexual: Experiência com Crianças Especiais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Os Significados da Ausência na Sessão Familiar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Os Signos “Adolescência” e “Tratamento” Através da Percepção dos Adolescentes Usuários de Substâncias Psicoativas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Percepção dos Estagiários de Administração sobre os Fatores Psicológicos dos Programas de Qualidade de Vida no Trabalho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Perfil da Procura Atendida em um Serviço de Segurança, Higiene e Saúde no Trabalho (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S.H.S.T.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) e sua Relação com os Acidentes de Trabalho no Ano de 2008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Perfil de Adolescentes Grávidas em uma Unidade Básica de Saúde de Santa Maria - RS: Uma Análise Preliminar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Processo de Construção da Rede Social Significativa de Mulheres Portadoras de HIV/AIDS a partir do Diagnóstico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Psicologia do Envelhecimento: Um Estudo sobre a Autonomia na Terceira Idade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6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8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9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0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1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2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3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4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771800" y="980728"/>
          <a:ext cx="6096000" cy="524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Psicologia e Defesa Civil: As Contribuições Possíveis da Psicologia nas  Emergências e Desastres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Psicose Infantil: Reflexão sobre o Manejo Clínico a partir de um Caso Particular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Psicoterapia Cognitivo-Comportamental com Crianças e Adolescentes 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>  </a:t>
                      </a: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Qualidade de Vida de Pacientes Submetidos ao Transplante Renal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Qualidade de Vida E Promoção de Saúde: Um Estudo Comparativo entre Freqüentadores de Dois Parques Públicos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Qualidade de Vida na Percepção do Idoso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Redes Sociais de Pacientes com Transtornos Alimentares: Um Estudo de Casos Múltiplos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(Re) Significando o Trabalho em Saúde: O Múltiplo nas Ações de Agentes Comunitários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Reflexões Acerca de uma Experiência com uma Criança Autista: Conexões entre Universidade, Sociedade e Políticas Públicas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Reflexões sobre Dor Crônica: A Superação do Modelo Biomédico e as Influências da Fenomenologia-Existencial no Olhar Biopsicossocial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Relações entre o Brincar e a Inclusão Escolar da Criança com Deficiência Intelectual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Relações Família-Universidade no Contexto Amazônico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Relato de Experiência  em Serviço de Medicina Preventiva da Unimed Sorocaba: Programa de Acompanhamento e Preparo para Cirurgia de Obesidade Mórbida e Grupo Pós-Cirúrgico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Revistas Populares e a Noção de Psicossomática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6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8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9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0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1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2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3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4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771800" y="942628"/>
          <a:ext cx="6096000" cy="52479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Risco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Burnout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, Depressão, Distúrbios Músculo-Esquelético e do Sono nos Cirurgiões Dentistas: Análise de Cluster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Saúde como Cultura – Cultura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Saúde e Educação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Saúde Mental na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FamÍlia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: Um Estudo Sobre o Sofrimento Psíquico  em Crianças Adotadas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Saúde Mental na Infância: Sintomas Depressivos e Vínculos Familiares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Saúde no Campo: Um Estudo Sócio-Histórico sobre a Saúde para a População Rural do Município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Jateí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  em Mato Grosso do Sul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Sentimentos e Emoções na Equipe de Enfermagem Frente aos Cuidados dos Pacientes sem Possibilidade de Cura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“Ser Mulher” Contemporânea: Saúde, Maternidade e Trabalho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Sintomatologia Depressiva em Crianças em Situação de Vulnerabilidade Social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Sofrimento Psíquico de Trabalhadores do Lixo: Um Olhar da Psicodinâmica do Trabalho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Tabagismo na Empresa: Ações Promotoras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</a:rPr>
                        <a:t>Transformações Pessoais e Sociais no Processo de Envelhecimento</a:t>
                      </a: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Uso Patológico da Internet em Estudantes Universitários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Vulnerabilidade e Gravidez de Risco: O Impacto do Diagnóstico de Malformação Fetal em Gestantes Atendidas em uma Maternidade-Escola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16" name="WordArt 16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9"/>
          <p:cNvSpPr txBox="1">
            <a:spLocks noChangeArrowheads="1"/>
          </p:cNvSpPr>
          <p:nvPr/>
        </p:nvSpPr>
        <p:spPr bwMode="auto">
          <a:xfrm>
            <a:off x="3491880" y="764704"/>
            <a:ext cx="4860925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pt-BR" sz="1000" dirty="0" smtClean="0">
                <a:latin typeface="Verdana" pitchFamily="34" charset="0"/>
              </a:rPr>
              <a:t>A Universidade Metodista de São Paulo e a Associação Brasileira de Psicologia da Saúde, em colaboração com a Sociedade Portuguesa da Saúde e a Universidade do </a:t>
            </a:r>
            <a:r>
              <a:rPr lang="pt-BR" sz="1000" dirty="0" err="1" smtClean="0">
                <a:latin typeface="Verdana" pitchFamily="34" charset="0"/>
              </a:rPr>
              <a:t>Algarve</a:t>
            </a:r>
            <a:r>
              <a:rPr lang="pt-BR" sz="1000" dirty="0" smtClean="0">
                <a:latin typeface="Verdana" pitchFamily="34" charset="0"/>
              </a:rPr>
              <a:t> de Portugal, realizam o </a:t>
            </a:r>
            <a:r>
              <a:rPr lang="pt-BR" sz="1000" b="1" dirty="0" smtClean="0">
                <a:latin typeface="Verdana" pitchFamily="34" charset="0"/>
              </a:rPr>
              <a:t>II Congresso Luso-Brasileiro de Psicologia da Saúde e o I Congresso Ibero-Americano de Psicologia da Saúde</a:t>
            </a:r>
            <a:r>
              <a:rPr lang="pt-BR" sz="1000" dirty="0" smtClean="0">
                <a:latin typeface="Verdana" pitchFamily="34" charset="0"/>
              </a:rPr>
              <a:t>.</a:t>
            </a:r>
          </a:p>
          <a:p>
            <a:pPr>
              <a:lnSpc>
                <a:spcPct val="150000"/>
              </a:lnSpc>
            </a:pPr>
            <a:endParaRPr lang="pt-BR" sz="1000" dirty="0" smtClean="0">
              <a:latin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000" dirty="0" smtClean="0">
                <a:latin typeface="Verdana" pitchFamily="34" charset="0"/>
              </a:rPr>
              <a:t>Com o tema </a:t>
            </a:r>
            <a:r>
              <a:rPr lang="pt-BR" sz="1000" i="1" dirty="0" smtClean="0">
                <a:latin typeface="Verdana" pitchFamily="34" charset="0"/>
              </a:rPr>
              <a:t>“Transformações socioculturais e promoção de saúde”</a:t>
            </a:r>
            <a:r>
              <a:rPr lang="pt-BR" sz="1000" dirty="0" smtClean="0">
                <a:latin typeface="Verdana" pitchFamily="34" charset="0"/>
              </a:rPr>
              <a:t>, proposto para estes Congressos, pretende-se assinalar a relevância das mudanças sociais e culturais para a promoção de saúde no contexto familiar, escolar, do trabalho, da mobilidade humana, do lazer, dos esportes, entre outros.</a:t>
            </a:r>
          </a:p>
          <a:p>
            <a:pPr>
              <a:lnSpc>
                <a:spcPct val="150000"/>
              </a:lnSpc>
            </a:pPr>
            <a:endParaRPr lang="pt-BR" sz="1000" dirty="0" smtClean="0">
              <a:latin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000" dirty="0" smtClean="0">
                <a:latin typeface="Verdana" pitchFamily="34" charset="0"/>
              </a:rPr>
              <a:t>O encontro conta com profissionais da área da saúde, pesquisadores, estudantes e demais interessados para discussões de temáticas contemporâneas que demandam reflexões e intervenções promotoras de saúde.</a:t>
            </a:r>
          </a:p>
          <a:p>
            <a:pPr>
              <a:lnSpc>
                <a:spcPct val="150000"/>
              </a:lnSpc>
            </a:pPr>
            <a:endParaRPr lang="pt-BR" sz="1000" b="1" dirty="0" smtClean="0">
              <a:latin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000" b="1" dirty="0" smtClean="0">
                <a:latin typeface="Verdana" pitchFamily="34" charset="0"/>
              </a:rPr>
              <a:t>Local de realização:</a:t>
            </a:r>
            <a:r>
              <a:rPr lang="pt-BR" sz="1000" dirty="0" smtClean="0">
                <a:latin typeface="Verdana" pitchFamily="34" charset="0"/>
              </a:rPr>
              <a:t> Universidade Metodista de São Paulo – Campus Rudge Ramos - São Bernardo do Campo – São Paulo/Brasil</a:t>
            </a:r>
          </a:p>
          <a:p>
            <a:pPr>
              <a:lnSpc>
                <a:spcPct val="150000"/>
              </a:lnSpc>
            </a:pPr>
            <a:endParaRPr lang="pt-BR" sz="1000" dirty="0" smtClean="0">
              <a:latin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000" dirty="0" smtClean="0">
                <a:latin typeface="Verdana" pitchFamily="34" charset="0"/>
              </a:rPr>
              <a:t>Sejam bem-vindos! </a:t>
            </a:r>
          </a:p>
          <a:p>
            <a:pPr>
              <a:lnSpc>
                <a:spcPct val="150000"/>
              </a:lnSpc>
            </a:pPr>
            <a:endParaRPr lang="pt-BR" sz="500" i="1" dirty="0" smtClean="0">
              <a:latin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000" b="1" dirty="0" smtClean="0">
                <a:latin typeface="Verdana" pitchFamily="34" charset="0"/>
              </a:rPr>
              <a:t>Maria Geralda Viana Heleno</a:t>
            </a:r>
          </a:p>
          <a:p>
            <a:pPr>
              <a:lnSpc>
                <a:spcPct val="150000"/>
              </a:lnSpc>
            </a:pPr>
            <a:r>
              <a:rPr lang="pt-BR" sz="1000" b="1" dirty="0" smtClean="0">
                <a:latin typeface="Verdana" pitchFamily="34" charset="0"/>
              </a:rPr>
              <a:t>Presidente da Associação Brasileira de Psicologia da Saúde</a:t>
            </a:r>
            <a:endParaRPr lang="pt-BR" sz="1000" b="1" dirty="0">
              <a:latin typeface="Verdana" pitchFamily="34" charset="0"/>
            </a:endParaRPr>
          </a:p>
        </p:txBody>
      </p:sp>
      <p:sp>
        <p:nvSpPr>
          <p:cNvPr id="6" name="WordArt 58"/>
          <p:cNvSpPr>
            <a:spLocks noChangeArrowheads="1" noChangeShapeType="1" noTextEdit="1"/>
          </p:cNvSpPr>
          <p:nvPr/>
        </p:nvSpPr>
        <p:spPr bwMode="auto">
          <a:xfrm>
            <a:off x="6372200" y="188640"/>
            <a:ext cx="237648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Apresentação</a:t>
            </a:r>
          </a:p>
        </p:txBody>
      </p:sp>
      <p:sp>
        <p:nvSpPr>
          <p:cNvPr id="5" name="Seta para a direita 4">
            <a:hlinkClick r:id="" action="ppaction://hlinkshowjump?jump=nextslide"/>
          </p:cNvPr>
          <p:cNvSpPr/>
          <p:nvPr/>
        </p:nvSpPr>
        <p:spPr>
          <a:xfrm>
            <a:off x="8388424" y="6381328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220072" y="3212976"/>
            <a:ext cx="1223963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sp>
        <p:nvSpPr>
          <p:cNvPr id="6" name="WordArt 18"/>
          <p:cNvSpPr>
            <a:spLocks noChangeArrowheads="1" noChangeShapeType="1" noTextEdit="1"/>
          </p:cNvSpPr>
          <p:nvPr/>
        </p:nvSpPr>
        <p:spPr bwMode="auto">
          <a:xfrm>
            <a:off x="6948264" y="260648"/>
            <a:ext cx="1944216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Cursos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7524328" y="260648"/>
            <a:ext cx="1349771" cy="3124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Cursos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699792" y="2204864"/>
          <a:ext cx="6096000" cy="22491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48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Assistência Interdisciplinar em Medicina Fetal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Cuidado e Integralidade em Oncologia: Compreendendo o Paciente com Câncer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Introdução a Análise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Reichiana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Vegetoterapia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Caracteroanalítica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Pedagogia a Desenvolvimento Territorial Precário e Controle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Bollyng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Psicologia Obstétrica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4857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Saúde do Homem: Novas Perspectivas de Atenção e Cuidado em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410075" y="3095625"/>
            <a:ext cx="1223963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sp>
        <p:nvSpPr>
          <p:cNvPr id="5" name="WordArt 17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283324" y="3055312"/>
            <a:ext cx="1817067" cy="30130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  <p:sp>
        <p:nvSpPr>
          <p:cNvPr id="6" name="WordArt 18"/>
          <p:cNvSpPr>
            <a:spLocks noChangeArrowheads="1" noChangeShapeType="1" noTextEdit="1"/>
          </p:cNvSpPr>
          <p:nvPr/>
        </p:nvSpPr>
        <p:spPr bwMode="auto">
          <a:xfrm>
            <a:off x="6588224" y="260648"/>
            <a:ext cx="2304256" cy="5760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err="1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Mesa-redonda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err="1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Mesa-redonda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6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7" name="Tabela 6"/>
          <p:cNvGraphicFramePr>
            <a:graphicFrameLocks noGrp="1"/>
          </p:cNvGraphicFramePr>
          <p:nvPr/>
        </p:nvGraphicFramePr>
        <p:xfrm>
          <a:off x="2699792" y="1124744"/>
          <a:ext cx="6096000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Adolescência e Transtorno de Conduta: Compreensão da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Psicodinâmcia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 de Adolescentes em Conflito com a Lei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Analisando as Relações entre Adolescência, Família e Violência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As Emoções e o Adoecer: Práticas Clínicas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chemeClr val="tx1"/>
                          </a:solidFill>
                          <a:latin typeface="Arial"/>
                          <a:hlinkClick r:id="rId5" action="ppaction://hlinkfile"/>
                        </a:rPr>
                        <a:t>Aspectos Saudáveis no Diabetes, na Dispepsia Funcional e nas Lombalgias Crônicas: Enfrentamentos para Promoção de Saúde</a:t>
                      </a:r>
                      <a:endParaRPr lang="pt-BR" sz="1000" b="0" i="0" u="none" strike="noStrike" dirty="0">
                        <a:solidFill>
                          <a:schemeClr val="tx1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Atenção Psicológica em Instituições na Perspectiva Fenomenológica Existencial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Compreensão Psicodinâmica de uma Mulher, Mãe de Autista, através de Diferentes Técnicas Projetivas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Considerações sobre Psicologia da Saúde: Reflexões sobre Saúde do Trabalhador em Contextos Variados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Constituição de Sujeito e Feminilidade nos Transtornos Alimentares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Desafios da Atuação em Equipes Multiprofissionais na Área da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Diálogos entre a Clínica e a Pesquisa na Área do Cuidado Materno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WordArt 16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085796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10066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532440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err="1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Mesa-redonda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9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2699792" y="1124744"/>
          <a:ext cx="60960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Emergência, Gestão e Comunicação: Desafios para Efetiva Humanização da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Envelhecimento,  Depressão e Outras Manifestações Clínicas: Compreensão e Propostas de Intervenção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Escala Diagnóstica Adaptativa Operacionalizada: A Prática com Diferentes Públicos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Estratégias de Avaliação e Intervenção Aplicadas em Psicologia da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Feminilidade, Maternidade e Promoção da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Intervenções Clínicas em Instituições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Investigação Interdisciplinar e Promoção da Saúde do Idoso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Método Clínico e Psicopatologia Fundamental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Metodologias e Instrumentos para Avaliação das Condições de Saúde Mental no Trabalho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Núcleo de Apoio à Saúde da Família: Novas Perspectivas de Atendimento na Atenção Básica à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O Adoecer na Contemporaneidade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WordArt 16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085796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6" name="WordArt 16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10066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532440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err="1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Mesa-redonda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1052736"/>
          <a:ext cx="609600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Organizações Promotoras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Pesquisa Fenomenológica: O Humano no Fazer em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Políticas Públicas, Direitos Humanos e a Medicalização de Crianças e Adolescentes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Práticas Clínicas em Psicossomática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Psicologia Comunitária em Ação: Atendimento Psicológico em Delegacias de Polícia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Qualidade de Vida de Idosos Portugueses e Brasileiros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Qualidade de Vida e Saúde Mental de Estudantes Universitários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Reflexões Sobre Desenhos de Crianças Indígenas de São Paulo e Mato Grosso do Sul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Saúde e Envelhecimento: Apoios Psicossociais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Saúde e Envelhecimento: Importância da Análise da Produção Científica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Saúde e Envelhecimento: Produção Científica e Instrumentos de Avaliação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Saúde Mental e o Trabalho em Rede: A Articulação do Cuidado em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4" action="ppaction://hlinkfile"/>
                        </a:rPr>
                        <a:t>Turismo de Saúde e Bem-Estar - Anti-Envelhecimento, Saúde e Estética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WordArt 16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085796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10066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532440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8"/>
          <p:cNvSpPr>
            <a:spLocks noChangeArrowheads="1" noChangeShapeType="1" noTextEdit="1"/>
          </p:cNvSpPr>
          <p:nvPr/>
        </p:nvSpPr>
        <p:spPr bwMode="auto">
          <a:xfrm>
            <a:off x="6876256" y="332656"/>
            <a:ext cx="1224136" cy="43204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6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410075" y="3095625"/>
            <a:ext cx="1223963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sp>
        <p:nvSpPr>
          <p:cNvPr id="6" name="WordArt 17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283324" y="3068960"/>
            <a:ext cx="1817067" cy="2876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1052736"/>
          <a:ext cx="6096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A Experiência do Brincar no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Psicodiagnóstico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 Infantil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Feminização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 da AIDS : Características Históricas da Epidemia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A Imagem Corporal e os Aspectos Psicossociais Relacionados as Mamas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A Importância do Lazer para Idosos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A Inserção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Bioecológica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 como Método de Pesquisa em Psicologia: Uma Revisão da Literatura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A Inserção do Psicólogo no Contexto Interdisciplinar: A Perspectiva dos Profissionais da Equipe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A Psicoterapia Breve Operacionalizada como Atendimento Viável para Mulher Vítima de Violência Doméstica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A Relação da Criança com o Alimento a Partir das Experiências Iniciais com a Figura Materna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A Satisfação do Paciente Idoso com Relação ao Modelo de Assistência de Enfermagem Baseado no Sistema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Primary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Nursing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A Saúde na Infância das Crianças que têm Pais Vivendo a Adolescência Prolongada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A Síndrome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Burnout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 e seu Reflexo na Saúde de Professores que Atuam em Escolas Públicas de Humaitá/Amazonas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A Trajetória da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Aids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 em São Paulo: Infectologistas Diante da Morte e do Morrer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A Utilização do HTP para Delimitação de Estratégias de Atendimento em Serviço de Clínica-Escola de Psicologia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A Vivência dos Adolescentes Diabéticos: Um Estudo Exploratório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52709" y="6374185"/>
            <a:ext cx="266948" cy="238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10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1052736"/>
          <a:ext cx="6096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Abuso Sexual </a:t>
                      </a:r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e 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Psicoterapia: Um Estudo de Caso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Abuso Sexual Infanto-Juvenil: O Perfil do Agressor a Partir do Olhar de Adolescentes de Grupos Populares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Ações da Psicologia na Escola - Levantamento da Opinião de Educadoras de uma Instituição Infantil da Cidade de Taubaté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Análise da Contribuição da Biblioteca Viva no Hospital Regional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Gurupi-TO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   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Análise da Qualidade de Vida de Professores do Ensino Médio da Rede Estadual da Cidade de Taubaté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Análise do Funcionamento da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Brinquedoteca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 Hospitalar do Hospital Regional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Gurupi-TO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Análise do Programa de Educação a Atuação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am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 Asma de uma Operadora de Saúde da Região do Vale do Paraíba: Contribuições e Benefícios Para a Saúde dos Usuários 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Arteterapia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 em Grupo com Idosos Asilados: Relato de Experiência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As Contribuições da Medicina Preventiva para a Qualidade de Vida: Análise do Programa de Reabilitação em Coluna de Uma Operadora de Saúde da Região do Vale do Paraíba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As Diferentes Manifestações da Criança Vista como Salvadora da Família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As Manifestações da Criança em uma Sessão Lúdica Durante o Processo de Triagem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As Relações Entre Habilidades da Inteligência Emocional e Desempenho Acadêmico em  Estudantes de Psicologia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Aspectos Emocionais Observados em Pacientes com Esclerose Múltipla Submetidos o Método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Rorschach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Aspectos Psicológicos de uma Criança com Implante Coclear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52709" y="6374185"/>
            <a:ext cx="266948" cy="238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10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980728"/>
          <a:ext cx="6096000" cy="5287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Associação entre Números de Amigos/as e Bem-Estar Subjetivo: Diferenças Verificadas a partir da Aplicação das Escalas Panas (Afetividade Positiva e Negativa)  E SWLS (Satisfação com a Vida) a Estudantes Universitários do Sul do Amazonas/Brasil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Atendimento em Plantão Psicológico no IPUSP: Os Impactos da Iniciação de Graduandos numa Clínica Inovadora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Avaliação Neuropsicológica em Adultos com Hidrocefalia de Pressão Normal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Bem-Estar Subjetivo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Autoeficácia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 nos Estudantes Portugueses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Capacitação de Profissionais para Atuação em Saúde Mental: Análise do Centro de Atenção Psicossocial da Cidade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Gurupi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, Tocantins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Características de Gênero, Faixa Etária e Método Utilizado nas Mortes por Suicídio em Uberlândia (MG)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Características Epidemiológicas e Reflexão Psicológica Sobre o Suicídio no Município de Uberlândia – MG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Caracterização do Psicólogo em um Contexto Hospitalar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Compensa ser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Optimista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?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Optimismo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 e Percepção da Gravidade da Doença Crônica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Comportamentos com Relação à Saúde e Qualidade de Vida: Estudo com Alunos de uma Universidade do Interior do Estado de São Paulo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Conselho Tutelar – Percepção de Crianças Em Situação de Vulnerabilidade Social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Constituição das Relações Interpessoais em Pacientes com Transtorno de Pânico: Um Estudo Pelo Método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Rorschach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Crianças e Adolescentes em Situação de Risco e Vulnerabilidade: Uma Interface entre a Pesquisa e a Extensão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Cuidadores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 de Idosos: Análise da Produção Científica na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Scielo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52709" y="6374185"/>
            <a:ext cx="266948" cy="238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10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5"/>
          <p:cNvSpPr>
            <a:spLocks noChangeArrowheads="1" noChangeShapeType="1" noTextEdit="1"/>
          </p:cNvSpPr>
          <p:nvPr/>
        </p:nvSpPr>
        <p:spPr bwMode="auto">
          <a:xfrm>
            <a:off x="6444208" y="404664"/>
            <a:ext cx="237648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ABPSA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3347864" y="1196752"/>
            <a:ext cx="4988099" cy="43642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indent="177800" defTabSz="765175"/>
            <a:r>
              <a:rPr lang="pt-BR" sz="1000" dirty="0">
                <a:latin typeface="Verdana" pitchFamily="34" charset="0"/>
              </a:rPr>
              <a:t>A Associação Brasileira de Psicologia da Saúde, também designada pela sigla ABPSA, fundada em 14/11/2006, é uma associação de direito privado e fins sociais, com fins não econômicos, autônoma, com prazo de duração indeterminado e propósitos científicos e educacionais, regida pelo presente estatuto e, nos casos omissos, pela legislação vigente.</a:t>
            </a:r>
          </a:p>
          <a:p>
            <a:pPr indent="177800" defTabSz="765175"/>
            <a:endParaRPr lang="pt-BR" sz="1000" dirty="0">
              <a:latin typeface="Verdana" pitchFamily="34" charset="0"/>
            </a:endParaRPr>
          </a:p>
          <a:p>
            <a:pPr indent="177800" defTabSz="765175"/>
            <a:r>
              <a:rPr lang="pt-BR" sz="1000" dirty="0">
                <a:latin typeface="Verdana" pitchFamily="34" charset="0"/>
              </a:rPr>
              <a:t>Tem como sede nacional na cidade de São Bernardo do Campo em dependências da Universidade Metodista de São Paulo, especialmente cedida para este fim: Av. Dom Jaime de Barros Câmara, 1000. Jardim Planalto. CEP 09895-4000. São Bernardo do Campo, SP.</a:t>
            </a:r>
          </a:p>
          <a:p>
            <a:pPr indent="177800" defTabSz="765175"/>
            <a:endParaRPr lang="pt-BR" sz="1000" dirty="0">
              <a:latin typeface="Verdana" pitchFamily="34" charset="0"/>
            </a:endParaRPr>
          </a:p>
          <a:p>
            <a:pPr indent="177800" defTabSz="765175"/>
            <a:r>
              <a:rPr lang="pt-BR" sz="1000" dirty="0">
                <a:latin typeface="Verdana" pitchFamily="34" charset="0"/>
              </a:rPr>
              <a:t>A finalidade da Associação é de promover a produção e divulgar o conhecimento científico e tecnológico na área de Psicologia da Saúde. Para atingir esta finalidade, a </a:t>
            </a:r>
            <a:r>
              <a:rPr lang="pt-BR" sz="1000" b="1" dirty="0">
                <a:latin typeface="Verdana" pitchFamily="34" charset="0"/>
              </a:rPr>
              <a:t>ABPSA</a:t>
            </a:r>
            <a:r>
              <a:rPr lang="pt-BR" sz="1000" dirty="0">
                <a:latin typeface="Verdana" pitchFamily="34" charset="0"/>
              </a:rPr>
              <a:t> deverá:</a:t>
            </a:r>
          </a:p>
          <a:p>
            <a:pPr indent="177800" defTabSz="765175"/>
            <a:endParaRPr lang="pt-BR" sz="1000" dirty="0">
              <a:latin typeface="Verdana" pitchFamily="34" charset="0"/>
            </a:endParaRPr>
          </a:p>
          <a:p>
            <a:pPr indent="177800" defTabSz="765175"/>
            <a:r>
              <a:rPr lang="pt-BR" sz="1000" dirty="0">
                <a:latin typeface="Verdana" pitchFamily="34" charset="0"/>
              </a:rPr>
              <a:t>a) Desenvolver o </a:t>
            </a:r>
            <a:r>
              <a:rPr lang="pt-BR" sz="1000" i="1" dirty="0">
                <a:latin typeface="Verdana" pitchFamily="34" charset="0"/>
              </a:rPr>
              <a:t>status</a:t>
            </a:r>
            <a:r>
              <a:rPr lang="pt-BR" sz="1000" dirty="0">
                <a:latin typeface="Verdana" pitchFamily="34" charset="0"/>
              </a:rPr>
              <a:t> científico da área por meio do estímulo à pesquisa, à comunicação e publicação de resultados de investigações, bem como da melhoria dos métodos e condições de pesquisa;</a:t>
            </a:r>
          </a:p>
          <a:p>
            <a:pPr indent="177800" defTabSz="765175"/>
            <a:r>
              <a:rPr lang="pt-BR" sz="1000" dirty="0">
                <a:latin typeface="Verdana" pitchFamily="34" charset="0"/>
              </a:rPr>
              <a:t>b) Contribuir para o aprimoramento da prática profissional da área;</a:t>
            </a:r>
          </a:p>
          <a:p>
            <a:pPr indent="177800" defTabSz="765175"/>
            <a:r>
              <a:rPr lang="pt-BR" sz="1000" dirty="0">
                <a:latin typeface="Verdana" pitchFamily="34" charset="0"/>
              </a:rPr>
              <a:t>c) Facilitar a troca de informação, conhecimento e experiência entre seus membros, estimulando iniciativas que viabilizem redes de apoio mútuo;</a:t>
            </a:r>
          </a:p>
          <a:p>
            <a:pPr indent="177800" defTabSz="765175"/>
            <a:r>
              <a:rPr lang="pt-BR" sz="1000" dirty="0">
                <a:latin typeface="Verdana" pitchFamily="34" charset="0"/>
              </a:rPr>
              <a:t>d) Manter intercâmbio e parcerias com outras associações e entidades nacionais e internacionais científicas e profissionais;</a:t>
            </a:r>
          </a:p>
          <a:p>
            <a:pPr indent="177800" defTabSz="765175"/>
            <a:r>
              <a:rPr lang="pt-BR" sz="1000" dirty="0">
                <a:latin typeface="Verdana" pitchFamily="34" charset="0"/>
              </a:rPr>
              <a:t>e) Promover a disseminação do conhecimento científico e de tecnologias para a sociedade em geral;</a:t>
            </a:r>
          </a:p>
          <a:p>
            <a:pPr indent="177800" defTabSz="765175"/>
            <a:r>
              <a:rPr lang="pt-BR" sz="1000" dirty="0">
                <a:latin typeface="Verdana" pitchFamily="34" charset="0"/>
              </a:rPr>
              <a:t>f) Contribuir para o contínuo desenvolvimento da Psicologia.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1052736"/>
          <a:ext cx="6096000" cy="5287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Cuidando </a:t>
                      </a:r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 do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Cuidador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Deficiência de Vitamina B12 e Cognição em Idosos – Análise de Produção Científica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Descrição do Programa Assistencial de um Serviço Especializado em Transtornos Alimentares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Diálogos sobre Adoção: Fortalecendo a Filiação Psíquica através de uma Cartilha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just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Diferença de Gênero Verificada na Escala de Expectativas/Esperança Quanto ao Futuro e Orientação para a Vida: Uma Investigação com Estudantes do Ensino Superior da Universidade Federal do Amazonas – UFAM – Humaitá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Diferença de Gênero Verificada nas Escalas de Estresse, Ansiedade e Depressão: Uma Investigação com Acadêmicos da Amazônia/IEAA-UFAM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Diferenças de Gênero a partir da Aplicação das Escalas Panas (Afetividade Positiva e Negativa) e SWLS (Satisfação com a Vida) a Estudantes Universitários do Sul do Amazonas/Brasil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Diferenças de Gênero Identificados na Escala de Auto-Eficácia na Formação Superior – AEFS: Um Estudos com Estudantes da Universidade Federal do Amazonas – UFAM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Dificuldades Psíquicas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Transgeracionalidade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: Um Estudo de Caso de Mãe e Filho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Doença de Alzheimer: Análise de Produção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Dotação e Talento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Educação para a Morte com Idosos: Uma Visão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Naturológica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 sobre o Profissional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Educação para 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Autocuidado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: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Metanálise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 em Periódicos Nacionais e Internacionais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Educação Permanente em Saúde como Proposta de Política Pública no Brasil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52709" y="6374185"/>
            <a:ext cx="266948" cy="238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10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1052736"/>
          <a:ext cx="6096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Eficácia Adaptativa em Indivíduos Portadores do Vírus HIV/AIDS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Enfrentamento Emocional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Envehecimento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: Análise da Produção Cientifica da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Scielo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Envelhecimento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Hepatócitos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 – Análise de Produção Científica do Periódico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Journal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Of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Morphology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Estudo da Potencialidade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Mutativa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 de uma Intervenção com Educadores: O Teatro Espontâneo e a Saúde Emocional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Família e Escola: Uma Relação em Transformação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Família e Idoso: Análise da Produção Científica Publicada no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Psycinfo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Família e Idosos na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Scielo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: Análise da Produção Científica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Formação e Trajetória da Psicologia da Saúde na Perspectiva de Acadêmicos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Gestão de Pessoas de uma Organização Hospitalar: Em Busca da Promoção de Saúde dos Profissionais e da Organização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Gravidez na Adolescência: Do Desejo da Constituição da Família a Transmissão Cultural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Grupo de Apoio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Multifamiliar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: Significados Atribuídos por Familiares de Pacientes com Transtornos Alimentares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Hábitos de Estudos e de Saúde na Infância – Um Levantamento para Intervenção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Hepatócitos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 e Testosterona no Envelhecimento – Produção Científica nas Bases de Dados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Pubmed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Scielo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Identificação da Rede Social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Signiticativa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 de Mulheres Portadoras de HIV/AIDS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52709" y="6374185"/>
            <a:ext cx="266948" cy="238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10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1052736"/>
          <a:ext cx="6096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Implicações Acerca da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Enurese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 Infantil: Um Relato de Caso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Implicações da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Narcolepsia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 no Trabalho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Implicações Psicossociais das Demandas de Vítimas de Violência Sexual Acompanhadas pelo Centro de Referência Especializado de Assistência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Social-CREAS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 em Manaus/AM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Individualism-Coletivismo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, Otimismo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Neuroticism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: Um Estudo Transcultural entre Brasil e Inglaterra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Infância : Cuidar, Proteger  e Educar em uma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Brinquedoteca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 Universitária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Intervenção Pré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Cirurgica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 por Meio do Desenho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Leitura e Saúde: Análise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Metacientífica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Lidando com a Ansiedade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Lombalgias, Stress e Ansiedade - Um Estudo em Funcionários de Escritório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Maternidade Encarcerada: Reflexões da Maternidade Dentro de uma Nova Estrutura Social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Memória e Capacidade Funcional em Idosas do Alto do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Tiête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 e do Alto da Mooca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Na Minha Rua Existe um CAPS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O Aconselhamento em um Grupo de Apoio Voltado a Mulheres Acometidas por Câncer de Mama: Do Intercâmbio de Experiências à Socialização de Saberes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O Autismo Infantil e a  Vivência do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Setting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 Terapêutico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52709" y="6374185"/>
            <a:ext cx="266948" cy="238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10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1052736"/>
          <a:ext cx="6096000" cy="5287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O Bem-Estar </a:t>
                      </a:r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do 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Paciente Adulto: A Busca por Compreensões Abrangentes da Prática Clínica Em Psicologia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O Câncer na adolescência: A Fase Inicial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O Desenvolvimento de Habilidades Sociais na Infância Através dos Relacionamentos Fraternos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O Dispositivo Grupal como Modalidade de Intervenção em Equipes de Saúde: Relato de uma Experiência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O Estágio no Plantão Psicológico no HU: As Interfaces entre a Escolha do Graduando, o Campo da Prática e a Busca de Sentido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O Fenômeno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Bullying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 e suas Representações s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Consequências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  na Educação Infantil - Uma Investigação a Partir do Desenho Livre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Estucantes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 de 4 e 5 Anos da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Educacao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 Infantil de uma Escola Publica  no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Humaita-AM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O Idoso Hospitalizado: Atuação do Psicólogo no Atendimento Interdisciplinar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Mobbing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 e sua Relação com o Rendimento Acadêmico de Universitários na Amazônia – Uma Investigação com Estudantes da UFAM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O Papel da Esperança na Atuação do Estagiário em um Serviço de Saúde para Mulheres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Mastectomizadas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: Reflexões sobre a Prática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O Papel do Tempo nas Cognições de Doença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O Profissional de Saúde Mental e a Reforma Psiquiátrica Brasileira: Revisão da Literatura Recente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O Simbólico do Idoso Hospitalizado em Enfermaria Geriátrica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O Stress Pós-Traumático nos Militares em Operações de Paz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O Trabalho do Psicólogo em Equipe Interdisciplinar de Saúde Pública da Criança e do Adolescente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52709" y="6374185"/>
            <a:ext cx="266948" cy="238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10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1052736"/>
          <a:ext cx="6096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Papel dos </a:t>
                      </a:r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 Avós 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no Cuidado da Saúde na Família Amazônica: Uma Aproximação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Percepção de Suporte Social e Organizacional de Professores Universitários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Percepção dos Casais sobre Relacionamento Conjugal Duradouro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Políticas Públicas de Atenção a Criança e ao Adolescente – O Brincar como Recurso Fundamental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Prática Religiosa e Auto-Eficácia em Estudantes do Ensino Superior Português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Práticas Esportivas e Promoção de Saúde: Um Estudo Exploratório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Preparação Psicológica Infantil Pré-Cirúrgica e sua Eficácia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Probióticos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Prebióticos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 na Alimentação do Idoso: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Metanálise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 nos Principais Periódicos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Processo de Triagem na Clínica-Escola: A Instituição a Serviço da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Produção Científica sobre Educação Continuada e Qualidade de Vida na Terceira Idade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Promoção de Saúde e Prevenção de Doenças na Terceira Idade: Estudo sobre Comportamentos com Relação à Saúde com Idosos da Cidade de Caçapava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Promoção de Saúde Mental de Idosos em Psicoterapia Breve: Um Estudo de Caso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Psicologia e Saúde na Educação Infantil –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Brinquedoteca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 um Instrumento de Cidadania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Psicose na Adolescência – Concepção e Formação do Psicólogo Agente de Mudanças Socioculturais neste Campo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52709" y="6374185"/>
            <a:ext cx="266948" cy="238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10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699792" y="1052736"/>
          <a:ext cx="6096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Psicoterapia Breve Com Adultos De Meia Idade: O Uso de Entrevistas Diagnósticas como Estratégia de Avaliação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Psicoterapia de Crianças em Instituição Pública de Saúde: Novas Perspectivas a partir do Olhar da Criança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Qualidade de Vida dos Bombeiros da Cidade de Taubaté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Qualidade de Vida no Trabalho na Área da Construção Civil: Uma Análise de Significância Sobre os Resultados Pessoais e de Trabalho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Qualidade de Vida no Trabalho no Contexto de uma Plataforma Petrolífera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Qualidade de Vida no Trabalho: Uma Reflexão Teórica Sobre o  Contexto Hospitalar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Questões de Sexualidade na Oncologia: Como os Profissionais de Saúde Têm Abordado em sua Prática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Rastreando Pistas da Transmissão Psíquica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Transgeracional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 em Famílias que têm uma Filha com Anorexia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Relacionamentos </a:t>
                      </a:r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 Amorosos 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e Idosos: Influência na Qualidade de Vida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Relações  Interpessoais em Mulheres Acometidas por Câncer de Mama: Um Estudo com o Teste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Apercepção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 Temática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Relações Entre Percepção da Gravidade da Doença e Espiritualidade em Seis Doenças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Crónicas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Resiliência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 e Inteligência Emocional em Atletas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Satisfação Conjugal e os Impactos da Interação Família e Trabalho: Estudo Qualitativo Segundo a Visão de Mulheres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Satisfação do Paciente com o Serviço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Interconsulta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 Psicológica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52709" y="6374185"/>
            <a:ext cx="266948" cy="238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10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678613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699792" y="1052736"/>
          <a:ext cx="6096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Satisfação do Usuário Médico com o Serviço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Interconsulta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2" action="ppaction://hlinkfile"/>
                        </a:rPr>
                        <a:t> Psicológica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Saúde e Envelhecimento: Análise da Produção Científica Publicada no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Psychology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and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3" action="ppaction://hlinkfile"/>
                        </a:rPr>
                        <a:t>Aging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Saúde Emocional e Família no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Psycinfo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4" action="ppaction://hlinkfile"/>
                        </a:rPr>
                        <a:t> (2010)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5" action="ppaction://hlinkfile"/>
                        </a:rPr>
                        <a:t>Ser Idoso Hoje: O que Pensa um Grupo de Jovens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6" action="ppaction://hlinkfile"/>
                        </a:rPr>
                        <a:t>Ser Velho, Ser Saudável: A Dimensão da Saúde nas Representações Sociais da Velhice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Shantala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 - do Toque que Estabelece Vínculo Saudável  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7" action="ppaction://hlinkfile"/>
                        </a:rPr>
                        <a:t>Psiconeuroimunologia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Síndrome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Burnout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8" action="ppaction://hlinkfile"/>
                        </a:rPr>
                        <a:t> em Professores Readaptados do Ensino Fundamental do Município de Dourados/MS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9" action="ppaction://hlinkfile"/>
                        </a:rPr>
                        <a:t>Tentativas de Suicídio e Acidentes Laborais Ocorridos por Intoxicação por Agrotóxicos no Estado de Mato Grosso do Sul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0" action="ppaction://hlinkfile"/>
                        </a:rPr>
                        <a:t>Trabalho Voluntário: Um Estudo Exploratório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Transpondo Obstáculos: Análise de Casos de Adoção Tardia na Perspectiva da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1" action="ppaction://hlinkfile"/>
                        </a:rPr>
                        <a:t>Resiliência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Um Estudo sobre 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Bullying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2" action="ppaction://hlinkfile"/>
                        </a:rPr>
                        <a:t> e sua Relação com a Diferença de Idade entre Universitários na Amazônia – Uma Investigação com Estudantes do Ensino Superior do Amazonas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3" action="ppaction://hlinkfile"/>
                        </a:rPr>
                        <a:t>Unidade Intermediária Neonatal: Análise dos Sentimentos Maternos   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  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4" action="ppaction://hlinkfile"/>
                        </a:rPr>
                        <a:t>Vivências de Pacientes Obesas Mórbidas Candidatas a Cirurgia Bariátrica no HC da UNICAMP: Um Estudo Clínico-Qualitativo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Arial"/>
                          <a:hlinkClick r:id="rId15" action="ppaction://hlinkfile"/>
                        </a:rPr>
                        <a:t>Vulnerabilidades Sociais e a AIDS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2"/>
          <p:cNvSpPr>
            <a:spLocks noChangeArrowheads="1" noChangeShapeType="1" noTextEdit="1"/>
          </p:cNvSpPr>
          <p:nvPr/>
        </p:nvSpPr>
        <p:spPr bwMode="auto">
          <a:xfrm>
            <a:off x="7668344" y="620688"/>
            <a:ext cx="1260475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Resumos</a:t>
            </a:r>
          </a:p>
        </p:txBody>
      </p:sp>
      <p:sp>
        <p:nvSpPr>
          <p:cNvPr id="7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63954" y="637756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58822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81059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3081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25115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2" name="WordArt 1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467178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6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3" name="WordArt 16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681044" y="637497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7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09768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8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21600" y="6368628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9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52709" y="6374185"/>
            <a:ext cx="266948" cy="23803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10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714612" y="1008046"/>
          <a:ext cx="6152618" cy="5287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52618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A História da Pesquisa Detecção Precoce de Psicopatologias Graves e seus Desdobramentos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FF0000"/>
                          </a:solidFill>
                          <a:latin typeface="Verdana"/>
                          <a:hlinkClick r:id="rId3" action="ppaction://hlinkfile"/>
                        </a:rPr>
                        <a:t>A Importância da Educação para a Saúde dos (as) Estudantes de Pedagogia como Estratégia de Promoção de Saúde</a:t>
                      </a:r>
                      <a:endParaRPr lang="pt-BR" sz="1000" b="0" i="0" u="none" strike="noStrike" dirty="0">
                        <a:solidFill>
                          <a:srgbClr val="FF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A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Maternagem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 na Adoção: Investigação das Características Psicodinâmicas de uma Mãe Adotiva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A Prática Religiosa e o Uso de Drogas entre Adolescentes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A Produção de Material Educativo em Oncologia: Vivência da Adolescência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A Promoção da Saúde Mental Através de uma Associação de Usuários e Familiares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A Qualidade dos Serviços do Turismo e a Terceira Idade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A Utilização do SPSS em Pesquisas da Área da Antropologia da Saúde e da Psicologia: Caracterização do Perfil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Sociodemográfico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 das Mulheres Portadoras do HIV/AIDS Atendidas no CRDST/AIDS da PMV/ES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A Violência Coletivo-Estrutural Contra Crianças e Adolescentes e a Demanda para Saúde Mental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Abuso Sexual Infantil: Um Olhar Para a Mãe da Criança Abusada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Adolescência, Drogas e Violência: Um Estudo de Casos Múltiplos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Algumas Dificuldades no Tratamento de Pacientes em Crise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Análise da Produção Científica sobre Síndrome Metabólica do Periódico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Circulation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 de 2006 a 2010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As Estratégias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Copinge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 e o Impacto Sofrido pela Família Quando um dos seus encontra-se  em Tratamento Contra o Câncer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4"/>
          <p:cNvSpPr>
            <a:spLocks noChangeArrowheads="1" noChangeShapeType="1" noTextEdit="1"/>
          </p:cNvSpPr>
          <p:nvPr/>
        </p:nvSpPr>
        <p:spPr bwMode="auto">
          <a:xfrm>
            <a:off x="6678613" y="147638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7" name="WordArt 11"/>
          <p:cNvSpPr>
            <a:spLocks noChangeArrowheads="1" noChangeShapeType="1" noTextEdit="1"/>
          </p:cNvSpPr>
          <p:nvPr/>
        </p:nvSpPr>
        <p:spPr bwMode="auto">
          <a:xfrm>
            <a:off x="6804248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  <p:sp>
        <p:nvSpPr>
          <p:cNvPr id="18" name="WordArt 16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505540" y="6422272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9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72981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0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2184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1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7240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2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9274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699792" y="1014636"/>
          <a:ext cx="6096000" cy="51845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FF0000"/>
                          </a:solidFill>
                          <a:latin typeface="Verdana"/>
                          <a:hlinkClick r:id="rId2" action="ppaction://hlinkfile"/>
                        </a:rPr>
                        <a:t>Atribuições Causais de Estudantes Manauaras para o Rendimento Escolar e as Correlações com a </a:t>
                      </a:r>
                      <a:r>
                        <a:rPr lang="pt-BR" sz="1000" b="0" i="0" u="none" strike="noStrike" dirty="0" err="1">
                          <a:solidFill>
                            <a:srgbClr val="FF0000"/>
                          </a:solidFill>
                          <a:latin typeface="Verdana"/>
                          <a:hlinkClick r:id="rId2" action="ppaction://hlinkfile"/>
                        </a:rPr>
                        <a:t>Autoestima</a:t>
                      </a:r>
                      <a:r>
                        <a:rPr lang="pt-BR" sz="1000" b="0" i="0" u="none" strike="noStrike" dirty="0">
                          <a:solidFill>
                            <a:srgbClr val="FF0000"/>
                          </a:solidFill>
                          <a:latin typeface="Verdana"/>
                          <a:hlinkClick r:id="rId2" action="ppaction://hlinkfile"/>
                        </a:rPr>
                        <a:t> e o </a:t>
                      </a:r>
                      <a:r>
                        <a:rPr lang="pt-BR" sz="1000" b="0" i="0" u="none" strike="noStrike" dirty="0" err="1">
                          <a:solidFill>
                            <a:srgbClr val="FF0000"/>
                          </a:solidFill>
                          <a:latin typeface="Verdana"/>
                          <a:hlinkClick r:id="rId2" action="ppaction://hlinkfile"/>
                        </a:rPr>
                        <a:t>Autoconceito</a:t>
                      </a:r>
                      <a:r>
                        <a:rPr lang="pt-BR" sz="1000" b="0" i="0" u="none" strike="noStrike" dirty="0">
                          <a:solidFill>
                            <a:srgbClr val="FF0000"/>
                          </a:solidFill>
                          <a:latin typeface="Verdana"/>
                          <a:hlinkClick r:id="rId2" action="ppaction://hlinkfile"/>
                        </a:rPr>
                        <a:t> Acadêmico</a:t>
                      </a:r>
                      <a:endParaRPr lang="pt-BR" sz="1000" b="0" i="0" u="none" strike="noStrike" dirty="0">
                        <a:solidFill>
                          <a:srgbClr val="FF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Avaliação da Qualidade de Vida de Pacientes com Insuficiência Renal Crônica  em Tratamento de Hemodiálise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384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Bem-Estar Docente: Indicadores e Subsídios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Bem-Estar no Trabalho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Burnout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  em Enfermeiros: Proposta para um Modelo Causal Explicativo da Relação entre estas Variáveis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FF0000"/>
                          </a:solidFill>
                          <a:latin typeface="Verdana"/>
                          <a:hlinkClick r:id="rId6" action="ppaction://hlinkfile"/>
                        </a:rPr>
                        <a:t>Bullying</a:t>
                      </a:r>
                      <a:r>
                        <a:rPr lang="pt-BR" sz="1000" b="0" i="0" u="none" strike="noStrike" dirty="0">
                          <a:solidFill>
                            <a:srgbClr val="FF0000"/>
                          </a:solidFill>
                          <a:latin typeface="Verdana"/>
                          <a:hlinkClick r:id="rId6" action="ppaction://hlinkfile"/>
                        </a:rPr>
                        <a:t>/</a:t>
                      </a:r>
                      <a:r>
                        <a:rPr lang="pt-BR" sz="1000" b="0" i="0" u="none" strike="noStrike" dirty="0" err="1">
                          <a:solidFill>
                            <a:srgbClr val="FF0000"/>
                          </a:solidFill>
                          <a:latin typeface="Verdana"/>
                          <a:hlinkClick r:id="rId6" action="ppaction://hlinkfile"/>
                        </a:rPr>
                        <a:t>Ciberbullying</a:t>
                      </a:r>
                      <a:r>
                        <a:rPr lang="pt-BR" sz="1000" b="0" i="0" u="none" strike="noStrike" dirty="0">
                          <a:solidFill>
                            <a:srgbClr val="FF0000"/>
                          </a:solidFill>
                          <a:latin typeface="Verdana"/>
                          <a:hlinkClick r:id="rId6" action="ppaction://hlinkfile"/>
                        </a:rPr>
                        <a:t> – Diagnóstico de Tipologias de Agressões entre Universitários da Amazônia - UFAM e UNIR</a:t>
                      </a:r>
                      <a:endParaRPr lang="pt-BR" sz="1000" b="0" i="0" u="none" strike="noStrike" dirty="0">
                        <a:solidFill>
                          <a:srgbClr val="FF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Comparativo dos Fatores de Estresse Crônico em Profissionais da Enfermagem que atuam nos Contextos: Pronto-Atendimento e Unidades Básicas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Condições de Enfrentamento Psicológico  em Trabalhadores Aeroportuários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Cotidiano e Saúde de Mulheres Brasileiras Imigrantes em Situação Irregular na Holanda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Diagnóstico e Avaliação das Praxes ou Trotes – Um Estudo Transcultural com Universitários de Portugal e do Brasil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Diagnóstico e Gestão do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Bullying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 como Condição para Melhoria dos Indicadores de Bem-Estar Psicossocial na Educação Básica - Necessidade de Investigação e Intervenção no Contexto Amazônico/Manaus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00171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Encontros Terapêuticos com Casais com Diagnóstico de Inviabilidade Fetal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Escala Breve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Coping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Resiliente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 Aplicada a Estudantes do Brasil/UFAM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Escala de Evaluación de Estilos de Vida Y Métodos de Estudio para El Encino Superior: Adaptación à La Población Española - Resultados Preliminares</a:t>
                      </a:r>
                      <a:endParaRPr lang="es-ES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Escala para Avaliação das Situações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Bullying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 nos Trotes do Ensino Superior Aplicada a Estudantes do Brasil/UFAM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4"/>
          <p:cNvSpPr>
            <a:spLocks noChangeArrowheads="1" noChangeShapeType="1" noTextEdit="1"/>
          </p:cNvSpPr>
          <p:nvPr/>
        </p:nvSpPr>
        <p:spPr bwMode="auto">
          <a:xfrm>
            <a:off x="6678613" y="147638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7" name="WordArt 11"/>
          <p:cNvSpPr>
            <a:spLocks noChangeArrowheads="1" noChangeShapeType="1" noTextEdit="1"/>
          </p:cNvSpPr>
          <p:nvPr/>
        </p:nvSpPr>
        <p:spPr bwMode="auto">
          <a:xfrm>
            <a:off x="6804248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  <p:sp>
        <p:nvSpPr>
          <p:cNvPr id="23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505540" y="6422272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4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72981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5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2184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6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7240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7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9274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699792" y="1052736"/>
          <a:ext cx="6096000" cy="4972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Escala sobre Esperança Aplicada a Estudantes do Brasil/UFAM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Escala Sobre o Otimismo Aplicada a Estudantes do Brasil/UFAM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288032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Estado da Arte sobre Gestação 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Parentalidade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 na Adolescência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Estilo Clínico Ser e Fazer: Enquadres Diferenciados em Saúde Pública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Habilidades Sociais: Investigando as Percepções dos Agentes Comunitários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Intersetorialidade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 na Interface Saúde-Educação: A Promoção da Saúde no Ambiente Escolar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99648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Intervenção </a:t>
                      </a:r>
                      <a:r>
                        <a:rPr lang="pt-BR" sz="1000" b="0" i="0" u="none" strike="noStrike" dirty="0" err="1">
                          <a:solidFill>
                            <a:srgbClr val="FF0000"/>
                          </a:solidFill>
                          <a:latin typeface="Verdana"/>
                        </a:rPr>
                        <a:t>Psico-Pedagógica</a:t>
                      </a:r>
                      <a:r>
                        <a:rPr lang="pt-BR" sz="1000" b="0" i="0" u="none" strike="noStrike" dirty="0">
                          <a:solidFill>
                            <a:srgbClr val="FF0000"/>
                          </a:solidFill>
                          <a:latin typeface="Verdana"/>
                        </a:rPr>
                        <a:t> em Crianças com Distorção Série/Idade – Educação e Saúde Mental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Legados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Transgeracionais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 na Anorexia Nervosa: Um Estudo de Caso a partir de Três Gerações de Mulheres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Mal/Bem-Estar Docente, Auto-Imagem e Auto-Estima e Auto-Realização em Docentes de uma Escola Tradicional de Porto </a:t>
                      </a:r>
                      <a:r>
                        <a:rPr lang="pt-BR" sz="1000" b="0" i="0" u="none" strike="noStrike" dirty="0" smtClean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Alegre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Movimento da Reforma Sanitária Brasileira: Contribuições e Perspectivas para Transformação das Práticas em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O Conhecimento de Adolescentes sobre Métodos Contraceptivos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O Entrelace: Terapia Ocupacional, Depressão e Psicopatologia Fundamental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O Envelhecimento Saudável: Educação, Saúde e Psicologia Positiva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O Potencial da Memória Autobiográfica e do Processo de Revisão de Vida como Método de Intervenção Psicológica com Idosos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4"/>
          <p:cNvSpPr>
            <a:spLocks noChangeArrowheads="1" noChangeShapeType="1" noTextEdit="1"/>
          </p:cNvSpPr>
          <p:nvPr/>
        </p:nvSpPr>
        <p:spPr bwMode="auto">
          <a:xfrm>
            <a:off x="6443985" y="147638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7" name="WordArt 11"/>
          <p:cNvSpPr>
            <a:spLocks noChangeArrowheads="1" noChangeShapeType="1" noTextEdit="1"/>
          </p:cNvSpPr>
          <p:nvPr/>
        </p:nvSpPr>
        <p:spPr bwMode="auto">
          <a:xfrm>
            <a:off x="6661472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  <p:sp>
        <p:nvSpPr>
          <p:cNvPr id="23" name="WordArt 16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505540" y="6422272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4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72981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5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2184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6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7240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27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9274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0"/>
          <p:cNvSpPr>
            <a:spLocks noChangeArrowheads="1" noChangeShapeType="1" noTextEdit="1"/>
          </p:cNvSpPr>
          <p:nvPr/>
        </p:nvSpPr>
        <p:spPr bwMode="auto">
          <a:xfrm>
            <a:off x="4860032" y="260648"/>
            <a:ext cx="4032672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Programação – 26 de maio – quinta-feira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7" name="Text Box 11"/>
          <p:cNvSpPr txBox="1">
            <a:spLocks noChangeArrowheads="1"/>
          </p:cNvSpPr>
          <p:nvPr/>
        </p:nvSpPr>
        <p:spPr bwMode="auto">
          <a:xfrm>
            <a:off x="2843808" y="692696"/>
            <a:ext cx="597666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8h às 9h - Receptivo e Credenciamento</a:t>
            </a:r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9h às 9h30 - Abertura oficial 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(Reitoria; Direções; Pastoral; Núcleo de Arte e Cultura)</a:t>
            </a: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9h30 às 11h - Conferência de Abertura:</a:t>
            </a:r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dirty="0" smtClean="0">
                <a:latin typeface="Verdana" pitchFamily="34" charset="0"/>
                <a:cs typeface="Arial" pitchFamily="34" charset="0"/>
              </a:rPr>
              <a:t>                       </a:t>
            </a: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Tema: 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A caminho da saúde: considerações psicopatológicas</a:t>
            </a:r>
            <a:br>
              <a:rPr lang="pt-BR" sz="1000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                       Palestrante:</a:t>
            </a:r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Manoel Tosta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Berlinck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(PUC-SP)</a:t>
            </a: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11h às 12h30 - </a:t>
            </a:r>
            <a:r>
              <a:rPr lang="pt-BR" sz="1000" b="1" u="sng" dirty="0" smtClean="0">
                <a:latin typeface="Verdana" pitchFamily="34" charset="0"/>
                <a:cs typeface="Arial" pitchFamily="34" charset="0"/>
                <a:hlinkClick r:id="rId2"/>
              </a:rPr>
              <a:t>Comunicação Oral </a:t>
            </a:r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11h às 12h30 - </a:t>
            </a:r>
            <a:r>
              <a:rPr lang="pt-BR" sz="1000" b="1" u="sng" dirty="0" smtClean="0">
                <a:latin typeface="Verdana" pitchFamily="34" charset="0"/>
                <a:cs typeface="Arial" pitchFamily="34" charset="0"/>
                <a:hlinkClick r:id="rId3"/>
              </a:rPr>
              <a:t>Mesa-Redonda </a:t>
            </a:r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12h30 às 14h - Intervalo para o almoço</a:t>
            </a:r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14h às 15h30 - Conferência: </a:t>
            </a:r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                        Tema: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Saúde e doenças crônicas </a:t>
            </a:r>
          </a:p>
          <a:p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                        Palestrante: 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José Luis Paes Ribeiro (Universidade do Porto)</a:t>
            </a: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15h30 às 17h - </a:t>
            </a:r>
            <a:r>
              <a:rPr lang="pt-BR" sz="1000" b="1" u="sng" dirty="0" smtClean="0">
                <a:latin typeface="Verdana" pitchFamily="34" charset="0"/>
                <a:cs typeface="Arial" pitchFamily="34" charset="0"/>
                <a:hlinkClick r:id="rId4"/>
              </a:rPr>
              <a:t>Mesa-Redonda </a:t>
            </a:r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17h às 18h - </a:t>
            </a:r>
            <a:r>
              <a:rPr lang="pt-BR" sz="1000" b="1" u="sng" dirty="0" smtClean="0">
                <a:latin typeface="Verdana" pitchFamily="34" charset="0"/>
                <a:cs typeface="Arial" pitchFamily="34" charset="0"/>
                <a:hlinkClick r:id="rId5"/>
              </a:rPr>
              <a:t>Sessão de Pôster</a:t>
            </a:r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17h às 19h- Cursos:</a:t>
            </a:r>
          </a:p>
          <a:p>
            <a:endParaRPr lang="pt-BR" sz="500" b="1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Pedagogia e desenvolvimento territorial precário e controle de </a:t>
            </a:r>
            <a:r>
              <a:rPr lang="pt-BR" sz="1000" b="1" dirty="0" err="1" smtClean="0">
                <a:latin typeface="Verdana" pitchFamily="34" charset="0"/>
              </a:rPr>
              <a:t>bollyng</a:t>
            </a:r>
            <a:r>
              <a:rPr lang="pt-BR" sz="1000" b="1" dirty="0" smtClean="0">
                <a:latin typeface="Verdana" pitchFamily="34" charset="0"/>
              </a:rPr>
              <a:t> 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/>
            </a:r>
            <a:br>
              <a:rPr lang="pt-BR" sz="1000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Palestrante: 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Fabiana Moreira Guimaraes de Moraes </a:t>
            </a:r>
          </a:p>
          <a:p>
            <a:endParaRPr lang="pt-BR" sz="500" b="1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Cuidado e integralidade em Oncologia: compreendendo o paciente com câncer</a:t>
            </a:r>
            <a:br>
              <a:rPr lang="pt-BR" sz="1000" b="1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Palestrantes: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Adryene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Milanez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Rezende e Suellen Santos Lima de Almeida</a:t>
            </a:r>
          </a:p>
          <a:p>
            <a:r>
              <a:rPr lang="pt-BR" sz="1000" dirty="0" smtClean="0">
                <a:latin typeface="Verdana" pitchFamily="34" charset="0"/>
                <a:cs typeface="Arial" pitchFamily="34" charset="0"/>
              </a:rPr>
              <a:t> </a:t>
            </a:r>
          </a:p>
          <a:p>
            <a:pPr lvl="0"/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Saúde do homem: novas perspectivas de atenção e cuidado em saúde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/>
            </a:r>
            <a:br>
              <a:rPr lang="pt-BR" sz="1000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Palestrantes: 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Alberto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Mesaque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Martins e Suellen Santos Lima de Almeida</a:t>
            </a:r>
          </a:p>
          <a:p>
            <a:r>
              <a:rPr lang="pt-BR" sz="1000" dirty="0" smtClean="0">
                <a:latin typeface="Verdana" pitchFamily="34" charset="0"/>
                <a:cs typeface="Arial" pitchFamily="34" charset="0"/>
              </a:rPr>
              <a:t> </a:t>
            </a:r>
          </a:p>
          <a:p>
            <a:pPr lvl="0"/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A analise </a:t>
            </a:r>
            <a:r>
              <a:rPr lang="pt-BR" sz="1000" b="1" dirty="0" err="1" smtClean="0">
                <a:latin typeface="Verdana" pitchFamily="34" charset="0"/>
                <a:cs typeface="Arial" pitchFamily="34" charset="0"/>
              </a:rPr>
              <a:t>Reichiana</a:t>
            </a:r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 e </a:t>
            </a:r>
            <a:r>
              <a:rPr lang="pt-BR" sz="1000" b="1" dirty="0" err="1" smtClean="0">
                <a:latin typeface="Verdana" pitchFamily="34" charset="0"/>
                <a:cs typeface="Arial" pitchFamily="34" charset="0"/>
              </a:rPr>
              <a:t>Vegetoterapia</a:t>
            </a:r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b="1" dirty="0" err="1" smtClean="0">
                <a:latin typeface="Verdana" pitchFamily="34" charset="0"/>
                <a:cs typeface="Arial" pitchFamily="34" charset="0"/>
              </a:rPr>
              <a:t>Caracteroanalítica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/>
            </a:r>
            <a:br>
              <a:rPr lang="pt-BR" sz="1000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Palestrantes: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Deborah Galvão Marques, Ronaldo Beijo e Suely Augusto</a:t>
            </a:r>
          </a:p>
          <a:p>
            <a:r>
              <a:rPr lang="pt-BR" sz="1000" dirty="0" smtClean="0">
                <a:latin typeface="Verdana" pitchFamily="34" charset="0"/>
                <a:cs typeface="Arial" pitchFamily="34" charset="0"/>
              </a:rPr>
              <a:t> </a:t>
            </a:r>
          </a:p>
          <a:p>
            <a:pPr lvl="0"/>
            <a:r>
              <a:rPr lang="pt-BR" sz="1000" b="1" dirty="0" smtClean="0">
                <a:latin typeface="Verdana" pitchFamily="34" charset="0"/>
              </a:rPr>
              <a:t>Psicologia Obstétrica </a:t>
            </a:r>
          </a:p>
          <a:p>
            <a:r>
              <a:rPr lang="pt-BR" sz="1000" i="1" dirty="0" smtClean="0">
                <a:latin typeface="Verdana" pitchFamily="34" charset="0"/>
              </a:rPr>
              <a:t>Palestrantes: </a:t>
            </a:r>
            <a:r>
              <a:rPr lang="pt-BR" sz="1000" dirty="0" smtClean="0">
                <a:latin typeface="Verdana" pitchFamily="34" charset="0"/>
              </a:rPr>
              <a:t>Maria de Jesus Alecrim e Maria de Fátima Rezende Francisco</a:t>
            </a:r>
          </a:p>
          <a:p>
            <a:r>
              <a:rPr lang="pt-BR" sz="1000" dirty="0" smtClean="0">
                <a:latin typeface="Verdana" pitchFamily="34" charset="0"/>
                <a:cs typeface="Arial" pitchFamily="34" charset="0"/>
              </a:rPr>
              <a:t> </a:t>
            </a: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Assistência Interdisciplinar em Medicina Fetal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/>
            </a:r>
            <a:br>
              <a:rPr lang="pt-BR" sz="1000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Palestrantes: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Anelise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Riedel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Abrahão e  Carla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Dellabarba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Petricelli</a:t>
            </a:r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pPr defTabSz="765175"/>
            <a:r>
              <a:rPr lang="pt-BR" sz="1000" dirty="0">
                <a:latin typeface="Verdana" pitchFamily="34" charset="0"/>
              </a:rPr>
              <a:t/>
            </a:r>
            <a:br>
              <a:rPr lang="pt-BR" sz="1000" dirty="0">
                <a:latin typeface="Verdana" pitchFamily="34" charset="0"/>
              </a:rPr>
            </a:br>
            <a:endParaRPr lang="pt-BR" sz="1000" dirty="0">
              <a:latin typeface="Verdana" pitchFamily="34" charset="0"/>
            </a:endParaRPr>
          </a:p>
        </p:txBody>
      </p:sp>
      <p:sp>
        <p:nvSpPr>
          <p:cNvPr id="5" name="Seta para a direita 4">
            <a:hlinkClick r:id="rId6" action="ppaction://hlinksldjump"/>
          </p:cNvPr>
          <p:cNvSpPr/>
          <p:nvPr/>
        </p:nvSpPr>
        <p:spPr>
          <a:xfrm>
            <a:off x="8388424" y="6381328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699792" y="1052736"/>
          <a:ext cx="6096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O Processo de Inclusão Escolar Segundo a Perspectiva de Professores Envolvidos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O Profissional da Terceira Idade Produtivo no Mercado de Trabalho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O Transtorno de Conduta  em Crianças: Aspectos Psicodinâmicos com o Emprego do CAT-A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O Uso de Drogas entre Meninos e Meninas Adolescentes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Os Significados da Ausência na Sessão Familiar 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Perfil de Adolescentes Grávidas em uma Unidade Básica de Saúde de Santa Maria - RS: Uma Análise Preliminar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Psicologia e Defesa Civil: As Contribuições Possíveis da Psicologia nas  Emergências e Desastres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9" action="ppaction://hlinkfile"/>
                        </a:rPr>
                        <a:t>Psicoterapia Cognitivo-Comportamental com Crianças e Adolescentes   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0" action="ppaction://hlinkfile"/>
                        </a:rPr>
                        <a:t>Qualidade de Vida de Pacientes Submetidos ao Transplante Renal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1" action="ppaction://hlinkfile"/>
                        </a:rPr>
                        <a:t>Redes Sociais de Pacientes com Transtornos Alimentares: Um Estudo de Casos Múltiplos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2" action="ppaction://hlinkfile"/>
                        </a:rPr>
                        <a:t>Reflexões sobre Dor Crônica: A Superação do Modelo Biomédico e as Influências da Fenomenologia-Existencial no Olhar Biopsicossocial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3" action="ppaction://hlinkfile"/>
                        </a:rPr>
                        <a:t>Relações Família-Universidade no Contexto Amazônico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4" action="ppaction://hlinkfile"/>
                        </a:rPr>
                        <a:t>Revistas Populares e a Noção de Psicossomática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15" action="ppaction://hlinkfile"/>
                        </a:rPr>
                        <a:t>Saúde como Cultura – Cultura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4"/>
          <p:cNvSpPr>
            <a:spLocks noChangeArrowheads="1" noChangeShapeType="1" noTextEdit="1"/>
          </p:cNvSpPr>
          <p:nvPr/>
        </p:nvSpPr>
        <p:spPr bwMode="auto">
          <a:xfrm>
            <a:off x="6443985" y="147638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7" name="WordArt 11"/>
          <p:cNvSpPr>
            <a:spLocks noChangeArrowheads="1" noChangeShapeType="1" noTextEdit="1"/>
          </p:cNvSpPr>
          <p:nvPr/>
        </p:nvSpPr>
        <p:spPr bwMode="auto">
          <a:xfrm>
            <a:off x="6661472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  <p:sp>
        <p:nvSpPr>
          <p:cNvPr id="13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505540" y="6422272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72981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2184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7240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WordArt 16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9274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771800" y="1412776"/>
          <a:ext cx="6096000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2" action="ppaction://hlinkfile"/>
                        </a:rPr>
                        <a:t>Saúde e Educação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Saúde no Campo: Um Estudo Sócio-Histórico sobre a Saúde para a População Rural do Município de </a:t>
                      </a:r>
                      <a:r>
                        <a:rPr lang="pt-BR" sz="1000" b="0" i="0" u="none" strike="noStrike" dirty="0" err="1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Jateí</a:t>
                      </a:r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3" action="ppaction://hlinkfile"/>
                        </a:rPr>
                        <a:t>  em Mato Grosso do Sul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4" action="ppaction://hlinkfile"/>
                        </a:rPr>
                        <a:t>Sentimentos e Emoções na Equipe de Enfermagem Frente aos Cuidados dos Pacientes sem Possibilidade de Cura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5" action="ppaction://hlinkfile"/>
                        </a:rPr>
                        <a:t>“Ser Mulher” Contemporânea: Saúde, Maternidade e Trabalho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6" action="ppaction://hlinkfile"/>
                        </a:rPr>
                        <a:t>Sintomatologia Depressiva em Crianças em Situação de Vulnerabilidade Social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7" action="ppaction://hlinkfile"/>
                        </a:rPr>
                        <a:t>Tabagismo na Empresa: Ações Promotoras de Saúde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solidFill>
                            <a:srgbClr val="000000"/>
                          </a:solidFill>
                          <a:latin typeface="Verdana"/>
                          <a:hlinkClick r:id="rId8" action="ppaction://hlinkfile"/>
                        </a:rPr>
                        <a:t>Uso Patológico da Internet em Estudantes Universitários</a:t>
                      </a:r>
                      <a:endParaRPr lang="pt-BR" sz="1000" b="0" i="0" u="none" strike="noStrike" dirty="0">
                        <a:solidFill>
                          <a:srgbClr val="000000"/>
                        </a:solidFill>
                        <a:latin typeface="Verdan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4"/>
          <p:cNvSpPr>
            <a:spLocks noChangeArrowheads="1" noChangeShapeType="1" noTextEdit="1"/>
          </p:cNvSpPr>
          <p:nvPr/>
        </p:nvSpPr>
        <p:spPr bwMode="auto">
          <a:xfrm>
            <a:off x="6444208" y="147638"/>
            <a:ext cx="237648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Comunicação Oral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7" name="WordArt 11"/>
          <p:cNvSpPr>
            <a:spLocks noChangeArrowheads="1" noChangeShapeType="1" noTextEdit="1"/>
          </p:cNvSpPr>
          <p:nvPr/>
        </p:nvSpPr>
        <p:spPr bwMode="auto">
          <a:xfrm>
            <a:off x="6660232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  <p:sp>
        <p:nvSpPr>
          <p:cNvPr id="13" name="WordArt 16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505540" y="6422272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4" name="WordArt 16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72981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5" name="WordArt 16">
            <a:hlinkClick r:id="rId1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2184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6" name="WordArt 16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7240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7" name="WordArt 16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9274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WordArt 14"/>
          <p:cNvSpPr>
            <a:spLocks noChangeArrowheads="1" noChangeShapeType="1" noTextEdit="1"/>
          </p:cNvSpPr>
          <p:nvPr/>
        </p:nvSpPr>
        <p:spPr bwMode="auto">
          <a:xfrm>
            <a:off x="6678613" y="147638"/>
            <a:ext cx="221386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err="1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Mesa-redonda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7" name="WordArt 11"/>
          <p:cNvSpPr>
            <a:spLocks noChangeArrowheads="1" noChangeShapeType="1" noTextEdit="1"/>
          </p:cNvSpPr>
          <p:nvPr/>
        </p:nvSpPr>
        <p:spPr bwMode="auto">
          <a:xfrm>
            <a:off x="6732240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2771800" y="1268760"/>
          <a:ext cx="6096000" cy="4450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2" action="ppaction://hlinkfile"/>
                        </a:rPr>
                        <a:t>Analisando as Relações entre Adolescência, Família e Violência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3" action="ppaction://hlinkfile"/>
                        </a:rPr>
                        <a:t>As Emoções e o Adoecer: Práticas Clínicas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000" b="0" i="0" u="none" strike="noStrike" dirty="0">
                          <a:latin typeface="Verdana" pitchFamily="34" charset="0"/>
                          <a:hlinkClick r:id="rId4" action="ppaction://hlinkfile"/>
                        </a:rPr>
                        <a:t>Atenção Psicológica em Instituições na Perspectiva Fenomenológica Existencial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b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5" action="ppaction://hlinkfile"/>
                        </a:rPr>
                        <a:t>Concepções Sobre o Fazer do Psicólogo na Saúde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6" action="ppaction://hlinkfile"/>
                        </a:rPr>
                        <a:t>Considerações Sobre Psicologia da Saúde: Reflexões Sobre Saúde do Trabalhador em Contextos Variados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7" action="ppaction://hlinkfile"/>
                        </a:rPr>
                        <a:t>Constituição de Sujeito e Feminilidade nos Transtornos Alimentares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8" action="ppaction://hlinkfile"/>
                        </a:rPr>
                        <a:t>Desafios da Atuação em Equipes Multiprofissionais na Área da Saúde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9" action="ppaction://hlinkfile"/>
                        </a:rPr>
                        <a:t>Diálogos entre a Clínica e a Pesquisa na Área do Cuidado Materno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10" action="ppaction://hlinkfile"/>
                        </a:rPr>
                        <a:t>Emergência, Gestão e Comunicação: Desafios para Efetiva Humanização da Saúde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11" action="ppaction://hlinkfile"/>
                        </a:rPr>
                        <a:t>Envelhecimento,  Depressão e Outras Manifestações Clínicas: Compreensão e Propostas de Intervenção 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12" action="ppaction://hlinkfile"/>
                        </a:rPr>
                        <a:t>Estratégias de Avaliação e Intervenção Aplicadas em Psicologia da Saúde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13" action="ppaction://hlinkfile"/>
                        </a:rPr>
                        <a:t>Intervenções Clínicas em Instituições de Saúde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WordArt 16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236162" y="6422272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460432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4"/>
          <p:cNvSpPr>
            <a:spLocks noChangeArrowheads="1" noChangeShapeType="1" noTextEdit="1"/>
          </p:cNvSpPr>
          <p:nvPr/>
        </p:nvSpPr>
        <p:spPr bwMode="auto">
          <a:xfrm>
            <a:off x="6678613" y="147638"/>
            <a:ext cx="2213867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err="1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Mesa-redonda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WordArt 11"/>
          <p:cNvSpPr>
            <a:spLocks noChangeArrowheads="1" noChangeShapeType="1" noTextEdit="1"/>
          </p:cNvSpPr>
          <p:nvPr/>
        </p:nvSpPr>
        <p:spPr bwMode="auto">
          <a:xfrm>
            <a:off x="6732240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2771800" y="1268760"/>
          <a:ext cx="609600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2" action="ppaction://hlinkfile"/>
                        </a:rPr>
                        <a:t>Investigação Interdisciplinar e Promoção da Saúde do Idoso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3" action="ppaction://hlinkfile"/>
                        </a:rPr>
                        <a:t>Método Clínico e Psicopatologia Fundamental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4" action="ppaction://hlinkfile"/>
                        </a:rPr>
                        <a:t>Metodologias e Instrumentos para Avaliação das Condições de Saúde Mental no Trabalho 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5" action="ppaction://hlinkfile"/>
                        </a:rPr>
                        <a:t>Núcleo de Apoio À Saúde da Família: Novas Perspectivas de Atendimento na Atenção Básica à Saúde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6" action="ppaction://hlinkfile"/>
                        </a:rPr>
                        <a:t>O Adoecer na Contemporaneidade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7" action="ppaction://hlinkfile"/>
                        </a:rPr>
                        <a:t>Organizações Promotoras de Saúde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8" action="ppaction://hlinkfile"/>
                        </a:rPr>
                        <a:t>Pesquisa Fenomenológica: O Humano no Fazer em Saúde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9" action="ppaction://hlinkfile"/>
                        </a:rPr>
                        <a:t>Práticas Clínicas Em Psicossomática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10" action="ppaction://hlinkfile"/>
                        </a:rPr>
                        <a:t>Psicologia Comunitária em Ação: Atendimento Psicológico em Delegacias de Polícia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 smtClean="0">
                          <a:latin typeface="Verdana" pitchFamily="34" charset="0"/>
                          <a:hlinkClick r:id="rId11" action="ppaction://hlinkfile"/>
                        </a:rPr>
                        <a:t>Qualidade de Vida de Idosos Portugueses e Brasileiros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12" action="ppaction://hlinkfile"/>
                        </a:rPr>
                        <a:t>Saúde e Envelhecimento: Apoios Psicossociais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latin typeface="Verdana" pitchFamily="34" charset="0"/>
                          <a:hlinkClick r:id="rId13" action="ppaction://hlinkfile"/>
                        </a:rPr>
                        <a:t>Saúde e Envelhecimento: Importância da Análise da Produção Científica </a:t>
                      </a:r>
                      <a:endParaRPr lang="pt-BR" sz="1000" b="0" i="0" u="none" strike="noStrike" dirty="0"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000" b="0" i="0" u="none" strike="noStrike" dirty="0">
                          <a:solidFill>
                            <a:srgbClr val="FF0000"/>
                          </a:solidFill>
                          <a:latin typeface="Verdana" pitchFamily="34" charset="0"/>
                          <a:hlinkClick r:id="rId14" action="ppaction://hlinkfile"/>
                        </a:rPr>
                        <a:t>Saúde Mental e o Trabalho em  Rede: A Articulação do Cuidado em Saúde</a:t>
                      </a:r>
                      <a:endParaRPr lang="pt-BR" sz="1000" b="0" i="0" u="none" strike="noStrike" dirty="0">
                        <a:solidFill>
                          <a:srgbClr val="FF0000"/>
                        </a:solidFill>
                        <a:latin typeface="Verdana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9" name="WordArt 16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236162" y="6422272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460432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7326685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652464" y="1124744"/>
          <a:ext cx="6096000" cy="4079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2" action="ppaction://hlinkfile"/>
                        </a:rPr>
                        <a:t>A Experiência do Brincar no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2" action="ppaction://hlinkfile"/>
                        </a:rPr>
                        <a:t>Psicodiagnóstico</a:t>
                      </a:r>
                      <a:r>
                        <a:rPr lang="pt-BR" sz="1100" b="0" i="0" u="none" strike="noStrike" dirty="0">
                          <a:latin typeface="Arial"/>
                          <a:hlinkClick r:id="rId2" action="ppaction://hlinkfile"/>
                        </a:rPr>
                        <a:t> Infantil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3" action="ppaction://hlinkfile"/>
                        </a:rPr>
                        <a:t>A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3" action="ppaction://hlinkfile"/>
                        </a:rPr>
                        <a:t>Feminização</a:t>
                      </a:r>
                      <a:r>
                        <a:rPr lang="pt-BR" sz="1100" b="0" i="0" u="none" strike="noStrike" dirty="0">
                          <a:latin typeface="Arial"/>
                          <a:hlinkClick r:id="rId3" action="ppaction://hlinkfile"/>
                        </a:rPr>
                        <a:t> da AIDS : Características Históricas da Epidemia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4" action="ppaction://hlinkfile"/>
                        </a:rPr>
                        <a:t>A Inserção do Psicólogo no Contexto Interdisciplinar: A  Perspectiva dos Profissionais da Equipe de Saúde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5" action="ppaction://hlinkfile"/>
                        </a:rPr>
                        <a:t>A Promoção de Saúde Mental de Idosos em Psicoterapia Breve: Um Estudo de Caso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6" action="ppaction://hlinkfile"/>
                        </a:rPr>
                        <a:t>A Psicoterapia Breve Operacionalizada como  Atendimento Viável para Mulher Vítima de Violência Doméstica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7" action="ppaction://hlinkfile"/>
                        </a:rPr>
                        <a:t>A Relação da Criança com o Alimento a Partir das Experiências Iniciais com a Figura Materna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8" action="ppaction://hlinkfile"/>
                        </a:rPr>
                        <a:t>A Satisfação do Paciente Idoso com Relação ao Modelo de Assistência de Enfermagem Baseado no Sistema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8" action="ppaction://hlinkfile"/>
                        </a:rPr>
                        <a:t>Primary</a:t>
                      </a:r>
                      <a:r>
                        <a:rPr lang="pt-BR" sz="1100" b="0" i="0" u="none" strike="noStrike" dirty="0">
                          <a:latin typeface="Arial"/>
                          <a:hlinkClick r:id="rId8" action="ppaction://hlinkfile"/>
                        </a:rPr>
                        <a:t>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8" action="ppaction://hlinkfile"/>
                        </a:rPr>
                        <a:t>Nursing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9" action="ppaction://hlinkfile"/>
                        </a:rPr>
                        <a:t>A Síndrome de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9" action="ppaction://hlinkfile"/>
                        </a:rPr>
                        <a:t>Burnout</a:t>
                      </a:r>
                      <a:r>
                        <a:rPr lang="pt-BR" sz="1100" b="0" i="0" u="none" strike="noStrike" dirty="0">
                          <a:latin typeface="Arial"/>
                          <a:hlinkClick r:id="rId9" action="ppaction://hlinkfile"/>
                        </a:rPr>
                        <a:t> e seu Reflexo na Saúde de Professores que Atuam em Escolas Públicas de Humaitá/Amazonas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0" action="ppaction://hlinkfile"/>
                        </a:rPr>
                        <a:t>A Vivência dos Adolescentes Diabéticos: Um Estudo Exploratório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1" action="ppaction://hlinkfile"/>
                        </a:rPr>
                        <a:t>Abuso Sexual e Psicoterapia: Um Estudo de Caso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2" action="ppaction://hlinkfile"/>
                        </a:rPr>
                        <a:t>Ações da Psicologia na Escola - Levantamento da Opinião de Educadoras de uma Instituição Infantil da Cidade de Taubaté 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1"/>
          <p:cNvSpPr>
            <a:spLocks noChangeArrowheads="1" noChangeShapeType="1" noTextEdit="1"/>
          </p:cNvSpPr>
          <p:nvPr/>
        </p:nvSpPr>
        <p:spPr bwMode="auto">
          <a:xfrm>
            <a:off x="6588224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  <p:sp>
        <p:nvSpPr>
          <p:cNvPr id="7" name="WordArt 16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505540" y="6422272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1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8" name="WordArt 16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72981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2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9" name="WordArt 16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52184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3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0" name="WordArt 16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17240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4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11" name="WordArt 16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8392740" y="6419690"/>
            <a:ext cx="144016" cy="2470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5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7326685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699792" y="1052736"/>
          <a:ext cx="6096000" cy="53333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2" action="ppaction://hlinkfile"/>
                        </a:rPr>
                        <a:t>Análise da Contribuição da Biblioteca Viva no Hospital Regional de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2" action="ppaction://hlinkfile"/>
                        </a:rPr>
                        <a:t>Gurupi-TO</a:t>
                      </a:r>
                      <a:r>
                        <a:rPr lang="pt-BR" sz="1100" b="0" i="0" u="none" strike="noStrike" dirty="0">
                          <a:latin typeface="Arial"/>
                          <a:hlinkClick r:id="rId2" action="ppaction://hlinkfile"/>
                        </a:rPr>
                        <a:t>     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3" action="ppaction://hlinkfile"/>
                        </a:rPr>
                        <a:t>Análise da Qualidade de Vida de Professores do Ensino Médio da Rede Estadual da Cidade de Taubaté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4" action="ppaction://hlinkfile"/>
                        </a:rPr>
                        <a:t>Análise do Funcionamento da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4" action="ppaction://hlinkfile"/>
                        </a:rPr>
                        <a:t>Brinquedoteca</a:t>
                      </a:r>
                      <a:r>
                        <a:rPr lang="pt-BR" sz="1100" b="0" i="0" u="none" strike="noStrike" dirty="0">
                          <a:latin typeface="Arial"/>
                          <a:hlinkClick r:id="rId4" action="ppaction://hlinkfile"/>
                        </a:rPr>
                        <a:t> Hospitalar do Hospital Regional de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4" action="ppaction://hlinkfile"/>
                        </a:rPr>
                        <a:t>Gurupi-TO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5" action="ppaction://hlinkfile"/>
                        </a:rPr>
                        <a:t>Análise do Programa de Educação e Atuação em Asma de uma Operadora de Saúde da Região do Vale do Paraíba: Contribuições e Benefícios para a Saúde dos Usuários 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 smtClean="0">
                          <a:latin typeface="Arial"/>
                          <a:hlinkClick r:id="rId6" action="ppaction://hlinkfile"/>
                        </a:rPr>
                        <a:t>Arte terapia </a:t>
                      </a:r>
                      <a:r>
                        <a:rPr lang="pt-BR" sz="1100" b="0" i="0" u="none" strike="noStrike" dirty="0">
                          <a:latin typeface="Arial"/>
                          <a:hlinkClick r:id="rId6" action="ppaction://hlinkfile"/>
                        </a:rPr>
                        <a:t>em Grupo com  Idosos Asilados:Relato de Experiência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7" action="ppaction://hlinkfile"/>
                        </a:rPr>
                        <a:t>As Contribuições da Medicina Preventiva para a Qualidade de Vida: Análise do Programa de Reabilitação em Coluna de uma Operadora de Saúde da Região do Vale do Paraíba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8" action="ppaction://hlinkfile"/>
                        </a:rPr>
                        <a:t>As Manifestações da Criança em uma Sessão Lúdica Durante o Processo de Triagem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9" action="ppaction://hlinkfile"/>
                        </a:rPr>
                        <a:t>Aspectos Emocionais Observados em Pacientes com Esclerose Múltipla Submetidos ao Método de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9" action="ppaction://hlinkfile"/>
                        </a:rPr>
                        <a:t>Rorschach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0" action="ppaction://hlinkfile"/>
                        </a:rPr>
                        <a:t>Aspectos Psicológicos de uma Criança com Implante Coclear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1" action="ppaction://hlinkfile"/>
                        </a:rPr>
                        <a:t>Associação entre Números de Amigos/As e Bem-Estar Subjetivo: Diferenças Verificadas a Partir da Aplicação das Escalas Panas(Afetividade Positiva e Negativa)  e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11" action="ppaction://hlinkfile"/>
                        </a:rPr>
                        <a:t>Swls</a:t>
                      </a:r>
                      <a:r>
                        <a:rPr lang="pt-BR" sz="1100" b="0" i="0" u="none" strike="noStrike" dirty="0">
                          <a:latin typeface="Arial"/>
                          <a:hlinkClick r:id="rId11" action="ppaction://hlinkfile"/>
                        </a:rPr>
                        <a:t> (Satisfação com a Vida) a Estudantes Universitários do Sul do Amazonas/Brasil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2" action="ppaction://hlinkfile"/>
                        </a:rPr>
                        <a:t>Capacitação de Profissionais para Atuação Em Saúde Mental: Análise do Centro de Atenção Psicossocial da Cidade de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12" action="ppaction://hlinkfile"/>
                        </a:rPr>
                        <a:t>Gurupi</a:t>
                      </a:r>
                      <a:r>
                        <a:rPr lang="pt-BR" sz="1100" b="0" i="0" u="none" strike="noStrike" dirty="0">
                          <a:latin typeface="Arial"/>
                          <a:hlinkClick r:id="rId12" action="ppaction://hlinkfile"/>
                        </a:rPr>
                        <a:t>, Tocantins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3" action="ppaction://hlinkfile"/>
                        </a:rPr>
                        <a:t>Compensa ser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13" action="ppaction://hlinkfile"/>
                        </a:rPr>
                        <a:t>Optimista</a:t>
                      </a:r>
                      <a:r>
                        <a:rPr lang="pt-BR" sz="1100" b="0" i="0" u="none" strike="noStrike" dirty="0">
                          <a:latin typeface="Arial"/>
                          <a:hlinkClick r:id="rId13" action="ppaction://hlinkfile"/>
                        </a:rPr>
                        <a:t>?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13" action="ppaction://hlinkfile"/>
                        </a:rPr>
                        <a:t>Optimismo</a:t>
                      </a:r>
                      <a:r>
                        <a:rPr lang="pt-BR" sz="1100" b="0" i="0" u="none" strike="noStrike" dirty="0">
                          <a:latin typeface="Arial"/>
                          <a:hlinkClick r:id="rId13" action="ppaction://hlinkfile"/>
                        </a:rPr>
                        <a:t> e Percepção da Gravidade da Doença Crônica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4" action="ppaction://hlinkfile"/>
                        </a:rPr>
                        <a:t>Comportamentos com Relação à Saúde e Qualidade de Vida: Estudo com Alunos de uma Universidade do Interior do Estado de São Paulo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5" action="ppaction://hlinkfile"/>
                        </a:rPr>
                        <a:t>Constituição das Relações Interpessoais em Pacientes com Transtorno de Pânico: Um Estudo pelo Método de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15" action="ppaction://hlinkfile"/>
                        </a:rPr>
                        <a:t>Rorschach</a:t>
                      </a:r>
                      <a:r>
                        <a:rPr lang="pt-BR" sz="1100" b="0" i="0" u="none" strike="noStrike" dirty="0">
                          <a:latin typeface="Arial"/>
                          <a:hlinkClick r:id="rId15" action="ppaction://hlinkfile"/>
                        </a:rPr>
                        <a:t> 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1"/>
          <p:cNvSpPr>
            <a:spLocks noChangeArrowheads="1" noChangeShapeType="1" noTextEdit="1"/>
          </p:cNvSpPr>
          <p:nvPr/>
        </p:nvSpPr>
        <p:spPr bwMode="auto">
          <a:xfrm>
            <a:off x="6588224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7326685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699792" y="1052736"/>
          <a:ext cx="6096000" cy="53378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2" action="ppaction://hlinkfile"/>
                        </a:rPr>
                        <a:t>Deficiência de Vitamina B12 e Cognição em Idosos – Análise de Produção Científica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3" action="ppaction://hlinkfile"/>
                        </a:rPr>
                        <a:t>Descrição do Programa Assistencial de um Serviço Especializado em Transtornos Alimentares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4" action="ppaction://hlinkfile"/>
                        </a:rPr>
                        <a:t>Diálogos Sobre Adoção: Fortalecendo a Filiação Psíquica Através de uma Cartilha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5" action="ppaction://hlinkfile"/>
                        </a:rPr>
                        <a:t>Diferença de Gênero Verificada na Escala de Expectativas/Esperança Quanto ao Futuro e Orientação para a Vida: Uma Investigação com Estudantes do Ensino Superior da Universidade Federal do Amazonas – UFAM – Humaitá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4" action="ppaction://hlinkfile"/>
                        </a:rPr>
                        <a:t>Diferença de Gênero Verificada nas Escalas de Estresse, Ansiedade e Depressão: Uma Investigação com Acadêmicos da Amazônia/IEAA-UFAM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6" action="ppaction://hlinkfile"/>
                        </a:rPr>
                        <a:t>Diferenças de Gênero a Partir da Aplicação das Escalas Panas(Afetividade Positiva e Negativa)  e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6" action="ppaction://hlinkfile"/>
                        </a:rPr>
                        <a:t>Swls</a:t>
                      </a:r>
                      <a:r>
                        <a:rPr lang="pt-BR" sz="1100" b="0" i="0" u="none" strike="noStrike" dirty="0">
                          <a:latin typeface="Arial"/>
                          <a:hlinkClick r:id="rId6" action="ppaction://hlinkfile"/>
                        </a:rPr>
                        <a:t> (Satisfação com a Vida) a Estudantes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6" action="ppaction://hlinkfile"/>
                        </a:rPr>
                        <a:t>Universitátios</a:t>
                      </a:r>
                      <a:r>
                        <a:rPr lang="pt-BR" sz="1100" b="0" i="0" u="none" strike="noStrike" dirty="0">
                          <a:latin typeface="Arial"/>
                          <a:hlinkClick r:id="rId6" action="ppaction://hlinkfile"/>
                        </a:rPr>
                        <a:t> do Sul do Amazonas/Brasil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7" action="ppaction://hlinkfile"/>
                        </a:rPr>
                        <a:t>Diferenças de Gênero Identificados na Escala de Auto-Eficácia na Formação Superior – AEFS: Um estudo com estudantes da Universidade Federal do Amazonas – UFAM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8" action="ppaction://hlinkfile"/>
                        </a:rPr>
                        <a:t>Doença de Alzheimer: Análise de Produção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9" action="ppaction://hlinkfile"/>
                        </a:rPr>
                        <a:t>Educação para o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9" action="ppaction://hlinkfile"/>
                        </a:rPr>
                        <a:t>Autocuidado</a:t>
                      </a:r>
                      <a:r>
                        <a:rPr lang="pt-BR" sz="1100" b="0" i="0" u="none" strike="noStrike" dirty="0">
                          <a:latin typeface="Arial"/>
                          <a:hlinkClick r:id="rId9" action="ppaction://hlinkfile"/>
                        </a:rPr>
                        <a:t>: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9" action="ppaction://hlinkfile"/>
                        </a:rPr>
                        <a:t>Metaanálise</a:t>
                      </a:r>
                      <a:r>
                        <a:rPr lang="pt-BR" sz="1100" b="0" i="0" u="none" strike="noStrike" dirty="0">
                          <a:latin typeface="Arial"/>
                          <a:hlinkClick r:id="rId9" action="ppaction://hlinkfile"/>
                        </a:rPr>
                        <a:t> em Periódicos Nacionais e Internacionais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solidFill>
                            <a:srgbClr val="FF0000"/>
                          </a:solidFill>
                          <a:latin typeface="Arial"/>
                          <a:hlinkClick r:id="rId10" action="ppaction://hlinkfile"/>
                        </a:rPr>
                        <a:t>Envelhecimento e </a:t>
                      </a:r>
                      <a:r>
                        <a:rPr lang="pt-BR" sz="1100" b="0" i="0" u="none" strike="noStrike" dirty="0" err="1">
                          <a:solidFill>
                            <a:srgbClr val="FF0000"/>
                          </a:solidFill>
                          <a:latin typeface="Arial"/>
                          <a:hlinkClick r:id="rId10" action="ppaction://hlinkfile"/>
                        </a:rPr>
                        <a:t>Hepatócitos</a:t>
                      </a:r>
                      <a:r>
                        <a:rPr lang="pt-BR" sz="1100" b="0" i="0" u="none" strike="noStrike" dirty="0">
                          <a:solidFill>
                            <a:srgbClr val="FF0000"/>
                          </a:solidFill>
                          <a:latin typeface="Arial"/>
                          <a:hlinkClick r:id="rId10" action="ppaction://hlinkfile"/>
                        </a:rPr>
                        <a:t> – Análise de Produção Científica do Periódico </a:t>
                      </a:r>
                      <a:r>
                        <a:rPr lang="pt-BR" sz="1100" b="0" i="0" u="none" strike="noStrike" dirty="0" err="1">
                          <a:solidFill>
                            <a:srgbClr val="FF0000"/>
                          </a:solidFill>
                          <a:latin typeface="Arial"/>
                          <a:hlinkClick r:id="rId10" action="ppaction://hlinkfile"/>
                        </a:rPr>
                        <a:t>Journal</a:t>
                      </a:r>
                      <a:r>
                        <a:rPr lang="pt-BR" sz="1100" b="0" i="0" u="none" strike="noStrike" dirty="0">
                          <a:solidFill>
                            <a:srgbClr val="FF0000"/>
                          </a:solidFill>
                          <a:latin typeface="Arial"/>
                          <a:hlinkClick r:id="rId10" action="ppaction://hlinkfile"/>
                        </a:rPr>
                        <a:t> </a:t>
                      </a:r>
                      <a:r>
                        <a:rPr lang="pt-BR" sz="1100" b="0" i="0" u="none" strike="noStrike" dirty="0" err="1">
                          <a:solidFill>
                            <a:srgbClr val="FF0000"/>
                          </a:solidFill>
                          <a:latin typeface="Arial"/>
                          <a:hlinkClick r:id="rId10" action="ppaction://hlinkfile"/>
                        </a:rPr>
                        <a:t>Of</a:t>
                      </a:r>
                      <a:r>
                        <a:rPr lang="pt-BR" sz="1100" b="0" i="0" u="none" strike="noStrike" dirty="0">
                          <a:solidFill>
                            <a:srgbClr val="FF0000"/>
                          </a:solidFill>
                          <a:latin typeface="Arial"/>
                          <a:hlinkClick r:id="rId10" action="ppaction://hlinkfile"/>
                        </a:rPr>
                        <a:t> </a:t>
                      </a:r>
                      <a:r>
                        <a:rPr lang="pt-BR" sz="1100" b="0" i="0" u="none" strike="noStrike" dirty="0" err="1">
                          <a:solidFill>
                            <a:srgbClr val="FF0000"/>
                          </a:solidFill>
                          <a:latin typeface="Arial"/>
                          <a:hlinkClick r:id="rId10" action="ppaction://hlinkfile"/>
                        </a:rPr>
                        <a:t>Morphology</a:t>
                      </a:r>
                      <a:endParaRPr lang="pt-BR" sz="1100" b="0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1" action="ppaction://hlinkfile"/>
                        </a:rPr>
                        <a:t>Hábitos de Estudos e de Saúde na Infância – Um Levantamento para Intervenção 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 err="1">
                          <a:solidFill>
                            <a:srgbClr val="FF0000"/>
                          </a:solidFill>
                          <a:latin typeface="Arial"/>
                          <a:hlinkClick r:id="rId12" action="ppaction://hlinkfile"/>
                        </a:rPr>
                        <a:t>Hepatócitos</a:t>
                      </a:r>
                      <a:r>
                        <a:rPr lang="pt-BR" sz="1100" b="0" i="0" u="none" strike="noStrike" dirty="0">
                          <a:solidFill>
                            <a:srgbClr val="FF0000"/>
                          </a:solidFill>
                          <a:latin typeface="Arial"/>
                          <a:hlinkClick r:id="rId12" action="ppaction://hlinkfile"/>
                        </a:rPr>
                        <a:t> e Testosterona no Envelhecimento – Produção Científica nas Bases de Dados </a:t>
                      </a:r>
                      <a:r>
                        <a:rPr lang="pt-BR" sz="1100" b="0" i="0" u="none" strike="noStrike" dirty="0" err="1">
                          <a:solidFill>
                            <a:srgbClr val="FF0000"/>
                          </a:solidFill>
                          <a:latin typeface="Arial"/>
                          <a:hlinkClick r:id="rId12" action="ppaction://hlinkfile"/>
                        </a:rPr>
                        <a:t>Pubmed</a:t>
                      </a:r>
                      <a:r>
                        <a:rPr lang="pt-BR" sz="1100" b="0" i="0" u="none" strike="noStrike" dirty="0">
                          <a:solidFill>
                            <a:srgbClr val="FF0000"/>
                          </a:solidFill>
                          <a:latin typeface="Arial"/>
                          <a:hlinkClick r:id="rId12" action="ppaction://hlinkfile"/>
                        </a:rPr>
                        <a:t> e </a:t>
                      </a:r>
                      <a:r>
                        <a:rPr lang="pt-BR" sz="1100" b="0" i="0" u="none" strike="noStrike" dirty="0" err="1">
                          <a:solidFill>
                            <a:srgbClr val="FF0000"/>
                          </a:solidFill>
                          <a:latin typeface="Arial"/>
                          <a:hlinkClick r:id="rId12" action="ppaction://hlinkfile"/>
                        </a:rPr>
                        <a:t>Scielo</a:t>
                      </a:r>
                      <a:endParaRPr lang="pt-BR" sz="1100" b="0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b"/>
                      <a:r>
                        <a:rPr lang="pt-BR" sz="1200" b="0" i="0" u="none" strike="noStrike" dirty="0">
                          <a:latin typeface="Times New Roman"/>
                          <a:hlinkClick r:id="rId13" action="ppaction://hlinkfile"/>
                        </a:rPr>
                        <a:t>Implica</a:t>
                      </a:r>
                      <a:r>
                        <a:rPr lang="pt-BR" sz="1200" b="0" i="0" u="none" strike="noStrike" dirty="0">
                          <a:latin typeface="Arial"/>
                          <a:hlinkClick r:id="rId13" action="ppaction://hlinkfile"/>
                        </a:rPr>
                        <a:t>çõ</a:t>
                      </a:r>
                      <a:r>
                        <a:rPr lang="pt-BR" sz="1200" b="0" i="0" u="none" strike="noStrike" dirty="0">
                          <a:latin typeface="Times New Roman"/>
                          <a:hlinkClick r:id="rId13" action="ppaction://hlinkfile"/>
                        </a:rPr>
                        <a:t>es Psicossociais das Demandas de V</a:t>
                      </a:r>
                      <a:r>
                        <a:rPr lang="pt-BR" sz="1200" b="0" i="0" u="none" strike="noStrike" dirty="0">
                          <a:latin typeface="Arial"/>
                          <a:hlinkClick r:id="rId13" action="ppaction://hlinkfile"/>
                        </a:rPr>
                        <a:t>í</a:t>
                      </a:r>
                      <a:r>
                        <a:rPr lang="pt-BR" sz="1200" b="0" i="0" u="none" strike="noStrike" dirty="0">
                          <a:latin typeface="Times New Roman"/>
                          <a:hlinkClick r:id="rId13" action="ppaction://hlinkfile"/>
                        </a:rPr>
                        <a:t>timas de Viol</a:t>
                      </a:r>
                      <a:r>
                        <a:rPr lang="pt-BR" sz="1200" b="0" i="0" u="none" strike="noStrike" dirty="0">
                          <a:latin typeface="Arial"/>
                          <a:hlinkClick r:id="rId13" action="ppaction://hlinkfile"/>
                        </a:rPr>
                        <a:t>ê</a:t>
                      </a:r>
                      <a:r>
                        <a:rPr lang="pt-BR" sz="1200" b="0" i="0" u="none" strike="noStrike" dirty="0">
                          <a:latin typeface="Times New Roman"/>
                          <a:hlinkClick r:id="rId13" action="ppaction://hlinkfile"/>
                        </a:rPr>
                        <a:t>ncia Sexual Acompanhadas Pelo Centro De Refer</a:t>
                      </a:r>
                      <a:r>
                        <a:rPr lang="pt-BR" sz="1200" b="0" i="0" u="none" strike="noStrike" dirty="0">
                          <a:latin typeface="Arial"/>
                          <a:hlinkClick r:id="rId13" action="ppaction://hlinkfile"/>
                        </a:rPr>
                        <a:t>ê</a:t>
                      </a:r>
                      <a:r>
                        <a:rPr lang="pt-BR" sz="1200" b="0" i="0" u="none" strike="noStrike" dirty="0">
                          <a:latin typeface="Times New Roman"/>
                          <a:hlinkClick r:id="rId13" action="ppaction://hlinkfile"/>
                        </a:rPr>
                        <a:t>ncia Especializado De Assist</a:t>
                      </a:r>
                      <a:r>
                        <a:rPr lang="pt-BR" sz="1200" b="0" i="0" u="none" strike="noStrike" dirty="0">
                          <a:latin typeface="Arial"/>
                          <a:hlinkClick r:id="rId13" action="ppaction://hlinkfile"/>
                        </a:rPr>
                        <a:t>ê</a:t>
                      </a:r>
                      <a:r>
                        <a:rPr lang="pt-BR" sz="1200" b="0" i="0" u="none" strike="noStrike" dirty="0">
                          <a:latin typeface="Times New Roman"/>
                          <a:hlinkClick r:id="rId13" action="ppaction://hlinkfile"/>
                        </a:rPr>
                        <a:t>ncia </a:t>
                      </a:r>
                      <a:r>
                        <a:rPr lang="pt-BR" sz="1200" b="0" i="0" u="none" strike="noStrike" dirty="0" err="1">
                          <a:latin typeface="Times New Roman"/>
                          <a:hlinkClick r:id="rId13" action="ppaction://hlinkfile"/>
                        </a:rPr>
                        <a:t>Social-CREAS</a:t>
                      </a:r>
                      <a:r>
                        <a:rPr lang="pt-BR" sz="1200" b="0" i="0" u="none" strike="noStrike" dirty="0">
                          <a:latin typeface="Times New Roman"/>
                          <a:hlinkClick r:id="rId13" action="ppaction://hlinkfile"/>
                        </a:rPr>
                        <a:t> Em Manaus/AM</a:t>
                      </a:r>
                      <a:endParaRPr lang="pt-BR" sz="1200" b="0" i="0" u="none" strike="noStrike" dirty="0">
                        <a:latin typeface="Times New Roman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4" action="ppaction://hlinkfile"/>
                        </a:rPr>
                        <a:t>Infância: Cuidar, Proteger  e Educar em uma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14" action="ppaction://hlinkfile"/>
                        </a:rPr>
                        <a:t>Brinquedoteca</a:t>
                      </a:r>
                      <a:r>
                        <a:rPr lang="pt-BR" sz="1100" b="0" i="0" u="none" strike="noStrike" dirty="0">
                          <a:latin typeface="Arial"/>
                          <a:hlinkClick r:id="rId14" action="ppaction://hlinkfile"/>
                        </a:rPr>
                        <a:t> Universitária 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1"/>
          <p:cNvSpPr>
            <a:spLocks noChangeArrowheads="1" noChangeShapeType="1" noTextEdit="1"/>
          </p:cNvSpPr>
          <p:nvPr/>
        </p:nvSpPr>
        <p:spPr bwMode="auto">
          <a:xfrm>
            <a:off x="6588224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7326685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699792" y="1052736"/>
          <a:ext cx="6096000" cy="4820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2" action="ppaction://hlinkfile"/>
                        </a:rPr>
                        <a:t>Na Minha Rua Existe um CAPS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2" action="ppaction://hlinkfile"/>
                        </a:rPr>
                        <a:t>O Aconselhamento em um Grupo de Apoio Voltado a Mulheres Acometidas por Câncer de Mama: Do Intercâmbio de Experiências À Socialização de Saberes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3" action="ppaction://hlinkfile"/>
                        </a:rPr>
                        <a:t>O Autismo Infantil e a Vivência do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3" action="ppaction://hlinkfile"/>
                        </a:rPr>
                        <a:t>Setting</a:t>
                      </a:r>
                      <a:r>
                        <a:rPr lang="pt-BR" sz="1100" b="0" i="0" u="none" strike="noStrike" dirty="0">
                          <a:latin typeface="Arial"/>
                          <a:hlinkClick r:id="rId3" action="ppaction://hlinkfile"/>
                        </a:rPr>
                        <a:t> Terapêutico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4" action="ppaction://hlinkfile"/>
                        </a:rPr>
                        <a:t>O Desenvolvimento de Habilidades Sociais na Infância Através dos Relacionamentos Fraternos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5" action="ppaction://hlinkfile"/>
                        </a:rPr>
                        <a:t>O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5" action="ppaction://hlinkfile"/>
                        </a:rPr>
                        <a:t>Mobbing</a:t>
                      </a:r>
                      <a:r>
                        <a:rPr lang="pt-BR" sz="1100" b="0" i="0" u="none" strike="noStrike" dirty="0">
                          <a:latin typeface="Arial"/>
                          <a:hlinkClick r:id="rId5" action="ppaction://hlinkfile"/>
                        </a:rPr>
                        <a:t> e sua Relação com o Rendimento Acadêmico de Universitários na Amazônia – Uma Investigação com Estudantes da UFAM 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6" action="ppaction://hlinkfile"/>
                        </a:rPr>
                        <a:t>O Papel do Tempo nas Cognições de Doença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7" action="ppaction://hlinkfile"/>
                        </a:rPr>
                        <a:t>O Profissional de Saúde Mental e a Reforma Psiquiátrica Brasileira: Revisão da Literatura Recente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8" action="ppaction://hlinkfile"/>
                        </a:rPr>
                        <a:t>O Simbólico do Idoso Hospitalizado em Enfermaria Geriátrica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9" action="ppaction://hlinkfile"/>
                        </a:rPr>
                        <a:t>O trabalho do Psicólogo em Equipe Interdisciplinar de Saúde Pública da Criança e do Adolescente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0" action="ppaction://hlinkfile"/>
                        </a:rPr>
                        <a:t>Percepção de Suporte Social e Organizacional de Professores Universitários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1" action="ppaction://hlinkfile"/>
                        </a:rPr>
                        <a:t>Prática Religiosa e Auto-Eficácia em Estudantes do Ensino Superior Português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2" action="ppaction://hlinkfile"/>
                        </a:rPr>
                        <a:t>Preparação Psicológica Infantil Pré-Cirúrgica e sua Eficácia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 err="1">
                          <a:solidFill>
                            <a:srgbClr val="FF0000"/>
                          </a:solidFill>
                          <a:latin typeface="Arial"/>
                          <a:hlinkClick r:id="rId13" action="ppaction://hlinkfile"/>
                        </a:rPr>
                        <a:t>Probióticos</a:t>
                      </a:r>
                      <a:r>
                        <a:rPr lang="pt-BR" sz="1100" b="0" i="0" u="none" strike="noStrike" dirty="0">
                          <a:solidFill>
                            <a:srgbClr val="FF0000"/>
                          </a:solidFill>
                          <a:latin typeface="Arial"/>
                          <a:hlinkClick r:id="rId13" action="ppaction://hlinkfile"/>
                        </a:rPr>
                        <a:t> e </a:t>
                      </a:r>
                      <a:r>
                        <a:rPr lang="pt-BR" sz="1100" b="0" i="0" u="none" strike="noStrike" dirty="0" err="1">
                          <a:solidFill>
                            <a:srgbClr val="FF0000"/>
                          </a:solidFill>
                          <a:latin typeface="Arial"/>
                          <a:hlinkClick r:id="rId13" action="ppaction://hlinkfile"/>
                        </a:rPr>
                        <a:t>Prébióticos</a:t>
                      </a:r>
                      <a:r>
                        <a:rPr lang="pt-BR" sz="1100" b="0" i="0" u="none" strike="noStrike" dirty="0">
                          <a:solidFill>
                            <a:srgbClr val="FF0000"/>
                          </a:solidFill>
                          <a:latin typeface="Arial"/>
                          <a:hlinkClick r:id="rId13" action="ppaction://hlinkfile"/>
                        </a:rPr>
                        <a:t> na Alimentação do Idoso: </a:t>
                      </a:r>
                      <a:r>
                        <a:rPr lang="pt-BR" sz="1100" b="0" i="0" u="none" strike="noStrike" dirty="0" err="1">
                          <a:solidFill>
                            <a:srgbClr val="FF0000"/>
                          </a:solidFill>
                          <a:latin typeface="Arial"/>
                          <a:hlinkClick r:id="rId13" action="ppaction://hlinkfile"/>
                        </a:rPr>
                        <a:t>Metanálise</a:t>
                      </a:r>
                      <a:r>
                        <a:rPr lang="pt-BR" sz="1100" b="0" i="0" u="none" strike="noStrike" dirty="0">
                          <a:solidFill>
                            <a:srgbClr val="FF0000"/>
                          </a:solidFill>
                          <a:latin typeface="Arial"/>
                          <a:hlinkClick r:id="rId13" action="ppaction://hlinkfile"/>
                        </a:rPr>
                        <a:t> nos Principais Periódicos</a:t>
                      </a:r>
                      <a:endParaRPr lang="pt-BR" sz="1100" b="0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1"/>
          <p:cNvSpPr>
            <a:spLocks noChangeArrowheads="1" noChangeShapeType="1" noTextEdit="1"/>
          </p:cNvSpPr>
          <p:nvPr/>
        </p:nvSpPr>
        <p:spPr bwMode="auto">
          <a:xfrm>
            <a:off x="6588224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7326685" y="144463"/>
            <a:ext cx="1421779" cy="40421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Painel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2699792" y="1052736"/>
          <a:ext cx="6096000" cy="5191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0"/>
              </a:tblGrid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2" action="ppaction://hlinkfile"/>
                        </a:rPr>
                        <a:t>Produção Científica sobre Educação Continuada e Qualidade de Vida na Terceira Idade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3" action="ppaction://hlinkfile"/>
                        </a:rPr>
                        <a:t>Promoção de Saúde e Prevenção de Doenças na Terceira Idade: Estudo Sobre Comportamentos com  Relação à Saúde com  Idosos da Cidade de Caçapava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4" action="ppaction://hlinkfile"/>
                        </a:rPr>
                        <a:t>Psicologia e Saúde na Educação Infantil –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4" action="ppaction://hlinkfile"/>
                        </a:rPr>
                        <a:t>Brinquedoteca</a:t>
                      </a:r>
                      <a:r>
                        <a:rPr lang="pt-BR" sz="1100" b="0" i="0" u="none" strike="noStrike" dirty="0">
                          <a:latin typeface="Arial"/>
                          <a:hlinkClick r:id="rId4" action="ppaction://hlinkfile"/>
                        </a:rPr>
                        <a:t> um Instrumento de Cidadania 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5" action="ppaction://hlinkfile"/>
                        </a:rPr>
                        <a:t>Psicoterapia de Crianças em Instituição Pública de Saúde: Novas Perspectivas a Partir do Olhar da Criança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6" action="ppaction://hlinkfile"/>
                        </a:rPr>
                        <a:t>Qualidade de Vida no Trabalho no Contexto de uma Plataforma Petrolífera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solidFill>
                            <a:srgbClr val="FF0000"/>
                          </a:solidFill>
                          <a:latin typeface="Arial"/>
                          <a:hlinkClick r:id="rId7" action="ppaction://hlinkfile"/>
                        </a:rPr>
                        <a:t>Qualidade de Vida no Trabalho: Uma Reflexão Teórica Sobre o  Contexto Hospitalar</a:t>
                      </a:r>
                      <a:endParaRPr lang="pt-BR" sz="1100" b="0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8" action="ppaction://hlinkfile"/>
                        </a:rPr>
                        <a:t>Questões de Sexualidade na Oncologia: Como os Profissionais de Saúde Têm Abordado em sua Prática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9" action="ppaction://hlinkfile"/>
                        </a:rPr>
                        <a:t>Rastreando Pistas da Transmissão Psíquica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9" action="ppaction://hlinkfile"/>
                        </a:rPr>
                        <a:t>Transgeracional</a:t>
                      </a:r>
                      <a:r>
                        <a:rPr lang="pt-BR" sz="1100" b="0" i="0" u="none" strike="noStrike" dirty="0">
                          <a:latin typeface="Arial"/>
                          <a:hlinkClick r:id="rId9" action="ppaction://hlinkfile"/>
                        </a:rPr>
                        <a:t> em Famílias que têm uma Filha com Anorexia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0" action="ppaction://hlinkfile"/>
                        </a:rPr>
                        <a:t>Relações entre Percepção da Gravidade da Doença e Espiritualidade em Seis Doenças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10" action="ppaction://hlinkfile"/>
                        </a:rPr>
                        <a:t>Crónicas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1" action="ppaction://hlinkfile"/>
                        </a:rPr>
                        <a:t>Satisfação Conjugal e os Impactos da Interação Família e Trabalho: Estudo Qualitativo Segundo a Visão de Mulheres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2" action="ppaction://hlinkfile"/>
                        </a:rPr>
                        <a:t>Transpondo Obstáculos: Análise de Casos de Adoção Tardia na Perspectiva da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12" action="ppaction://hlinkfile"/>
                        </a:rPr>
                        <a:t>Resiliência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3" action="ppaction://hlinkfile"/>
                        </a:rPr>
                        <a:t>Um Estudo Sobre o </a:t>
                      </a:r>
                      <a:r>
                        <a:rPr lang="pt-BR" sz="1100" b="0" i="0" u="none" strike="noStrike" dirty="0" err="1">
                          <a:latin typeface="Arial"/>
                          <a:hlinkClick r:id="rId13" action="ppaction://hlinkfile"/>
                        </a:rPr>
                        <a:t>Bullying</a:t>
                      </a:r>
                      <a:r>
                        <a:rPr lang="pt-BR" sz="1100" b="0" i="0" u="none" strike="noStrike" dirty="0">
                          <a:latin typeface="Arial"/>
                          <a:hlinkClick r:id="rId13" action="ppaction://hlinkfile"/>
                        </a:rPr>
                        <a:t> e sua Relação com a Diferença de Idade Entre Universitários na Amazônia – Uma Investigação com Estudantes do Ensino Superior do Amazonas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4" action="ppaction://hlinkfile"/>
                        </a:rPr>
                        <a:t>Unidade Intermediária Neonatal: Análise dos Sentimentos Maternos    </a:t>
                      </a:r>
                      <a:r>
                        <a:rPr lang="pt-BR" sz="1100" b="0" i="0" u="none" strike="noStrike" dirty="0">
                          <a:latin typeface="Arial"/>
                        </a:rPr>
                        <a:t> </a:t>
                      </a:r>
                    </a:p>
                  </a:txBody>
                  <a:tcPr marL="9525" marR="9525" marT="9525" marB="0" anchor="ctr"/>
                </a:tc>
              </a:tr>
              <a:tr h="370840">
                <a:tc>
                  <a:txBody>
                    <a:bodyPr/>
                    <a:lstStyle/>
                    <a:p>
                      <a:pPr algn="l" fontAlgn="ctr"/>
                      <a:r>
                        <a:rPr lang="pt-BR" sz="1100" b="0" i="0" u="none" strike="noStrike" dirty="0">
                          <a:latin typeface="Arial"/>
                          <a:hlinkClick r:id="rId15" action="ppaction://hlinkfile"/>
                        </a:rPr>
                        <a:t>Vulnerabilidades Sociais e a AIDS</a:t>
                      </a:r>
                      <a:endParaRPr lang="pt-BR" sz="1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WordArt 11"/>
          <p:cNvSpPr>
            <a:spLocks noChangeArrowheads="1" noChangeShapeType="1" noTextEdit="1"/>
          </p:cNvSpPr>
          <p:nvPr/>
        </p:nvSpPr>
        <p:spPr bwMode="auto">
          <a:xfrm>
            <a:off x="6588224" y="692696"/>
            <a:ext cx="2159000" cy="21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Textos Integrais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6"/>
          <p:cNvSpPr>
            <a:spLocks noChangeArrowheads="1" noChangeShapeType="1" noTextEdit="1"/>
          </p:cNvSpPr>
          <p:nvPr/>
        </p:nvSpPr>
        <p:spPr bwMode="auto">
          <a:xfrm>
            <a:off x="6372201" y="144463"/>
            <a:ext cx="2448272" cy="4762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Lançamento de livro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6" name="WordArt 11"/>
          <p:cNvSpPr>
            <a:spLocks noChangeArrowheads="1" noChangeShapeType="1" noTextEdit="1"/>
          </p:cNvSpPr>
          <p:nvPr/>
        </p:nvSpPr>
        <p:spPr bwMode="auto">
          <a:xfrm>
            <a:off x="7346404" y="620688"/>
            <a:ext cx="1440160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Tahoma"/>
              </a:rPr>
              <a:t>Sinopse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Tahoma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059832" y="1318022"/>
            <a:ext cx="4752528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100" b="1" dirty="0" smtClean="0">
                <a:latin typeface="Verdana" pitchFamily="34" charset="0"/>
              </a:rPr>
              <a:t>Título: </a:t>
            </a:r>
            <a:r>
              <a:rPr lang="pt-BR" sz="1100" dirty="0" smtClean="0">
                <a:latin typeface="Verdana" pitchFamily="34" charset="0"/>
              </a:rPr>
              <a:t>Turismo de Saúde e Bem-Estar no Mundo. Ética, Excelência, Segurança e Sustentabilidade</a:t>
            </a:r>
          </a:p>
          <a:p>
            <a:endParaRPr lang="pt-BR" sz="1100" dirty="0" smtClean="0">
              <a:latin typeface="Verdana" pitchFamily="34" charset="0"/>
            </a:endParaRPr>
          </a:p>
          <a:p>
            <a:r>
              <a:rPr lang="pt-BR" sz="1100" b="1" dirty="0" smtClean="0">
                <a:latin typeface="Verdana" pitchFamily="34" charset="0"/>
              </a:rPr>
              <a:t>Editora: </a:t>
            </a:r>
            <a:r>
              <a:rPr lang="pt-BR" sz="1100" dirty="0" err="1" smtClean="0">
                <a:latin typeface="Verdana" pitchFamily="34" charset="0"/>
              </a:rPr>
              <a:t>Senac</a:t>
            </a:r>
            <a:r>
              <a:rPr lang="pt-BR" sz="1100" dirty="0" smtClean="0">
                <a:latin typeface="Verdana" pitchFamily="34" charset="0"/>
              </a:rPr>
              <a:t>, São Paulo, 2011</a:t>
            </a:r>
            <a:endParaRPr lang="pt-BR" sz="1100" b="1" dirty="0" smtClean="0">
              <a:latin typeface="Verdana" pitchFamily="34" charset="0"/>
            </a:endParaRPr>
          </a:p>
          <a:p>
            <a:endParaRPr lang="pt-BR" sz="1100" b="1" dirty="0" smtClean="0">
              <a:latin typeface="Verdana" pitchFamily="34" charset="0"/>
            </a:endParaRPr>
          </a:p>
          <a:p>
            <a:pPr>
              <a:lnSpc>
                <a:spcPct val="150000"/>
              </a:lnSpc>
            </a:pPr>
            <a:r>
              <a:rPr lang="pt-BR" sz="1100" b="1" dirty="0" smtClean="0">
                <a:latin typeface="Verdana" pitchFamily="34" charset="0"/>
              </a:rPr>
              <a:t>Sinopse: </a:t>
            </a:r>
            <a:r>
              <a:rPr lang="pt-BR" sz="1100" dirty="0" smtClean="0">
                <a:latin typeface="Verdana" pitchFamily="34" charset="0"/>
              </a:rPr>
              <a:t>Os autores integram-se a nível de produção de conhecimentos no paradigma da </a:t>
            </a:r>
            <a:r>
              <a:rPr lang="pt-BR" sz="1100" dirty="0" err="1" smtClean="0">
                <a:latin typeface="Verdana" pitchFamily="34" charset="0"/>
              </a:rPr>
              <a:t>inter-transdisciplinaridade</a:t>
            </a:r>
            <a:r>
              <a:rPr lang="pt-BR" sz="1100" dirty="0" smtClean="0">
                <a:latin typeface="Verdana" pitchFamily="34" charset="0"/>
              </a:rPr>
              <a:t> e da complexidade. Os seres humanos são holísticos. A saúde e o bem-estar têm três componentes: corpo, mente e espírito que se inter-relacionam de forma </a:t>
            </a:r>
            <a:r>
              <a:rPr lang="pt-BR" sz="1100" dirty="0" err="1" smtClean="0">
                <a:latin typeface="Verdana" pitchFamily="34" charset="0"/>
              </a:rPr>
              <a:t>sistémica</a:t>
            </a:r>
            <a:r>
              <a:rPr lang="pt-BR" sz="1100" dirty="0" smtClean="0">
                <a:latin typeface="Verdana" pitchFamily="34" charset="0"/>
              </a:rPr>
              <a:t> Preconizam o paradigma de medicina integrativa que articula e integra os contributos preventivos e curativos das várias medicinas: alopática, homeopática, </a:t>
            </a:r>
            <a:r>
              <a:rPr lang="pt-BR" sz="1100" dirty="0" err="1" smtClean="0">
                <a:latin typeface="Verdana" pitchFamily="34" charset="0"/>
              </a:rPr>
              <a:t>ayurvédica</a:t>
            </a:r>
            <a:r>
              <a:rPr lang="pt-BR" sz="1100" dirty="0" smtClean="0">
                <a:latin typeface="Verdana" pitchFamily="34" charset="0"/>
              </a:rPr>
              <a:t>, chinesa, indígenas e populares.</a:t>
            </a:r>
          </a:p>
          <a:p>
            <a:r>
              <a:rPr lang="pt-BR" sz="1100" dirty="0" smtClean="0">
                <a:latin typeface="Verdana" pitchFamily="34" charset="0"/>
              </a:rPr>
              <a:t> </a:t>
            </a: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 smtClean="0">
              <a:latin typeface="Verdana" pitchFamily="34" charset="0"/>
            </a:endParaRPr>
          </a:p>
          <a:p>
            <a:endParaRPr lang="pt-BR" sz="1000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0"/>
          <p:cNvSpPr>
            <a:spLocks noChangeArrowheads="1" noChangeShapeType="1" noTextEdit="1"/>
          </p:cNvSpPr>
          <p:nvPr/>
        </p:nvSpPr>
        <p:spPr bwMode="auto">
          <a:xfrm>
            <a:off x="4716016" y="260648"/>
            <a:ext cx="417668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Programação – 27 de maio – sexta-feira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2843808" y="692696"/>
            <a:ext cx="630019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8h às 9h30 - </a:t>
            </a:r>
            <a:r>
              <a:rPr lang="pt-BR" sz="1000" b="1" u="sng" dirty="0" smtClean="0">
                <a:latin typeface="Verdana" pitchFamily="34" charset="0"/>
                <a:hlinkClick r:id="rId2"/>
              </a:rPr>
              <a:t>Comunicação Oral </a:t>
            </a:r>
            <a:endParaRPr lang="pt-BR" sz="1000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8h às 9h30 - </a:t>
            </a:r>
            <a:r>
              <a:rPr lang="pt-BR" sz="1000" b="1" u="sng" dirty="0" smtClean="0">
                <a:latin typeface="Verdana" pitchFamily="34" charset="0"/>
                <a:hlinkClick r:id="rId3"/>
              </a:rPr>
              <a:t>Mesa-Redonda</a:t>
            </a:r>
            <a:endParaRPr lang="pt-BR" sz="1000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9h30 às 11h - Conferência:</a:t>
            </a:r>
            <a:r>
              <a:rPr lang="pt-BR" sz="1000" dirty="0" smtClean="0">
                <a:latin typeface="Verdana" pitchFamily="34" charset="0"/>
              </a:rPr>
              <a:t> </a:t>
            </a:r>
          </a:p>
          <a:p>
            <a:r>
              <a:rPr lang="pt-BR" sz="1000" i="1" dirty="0" smtClean="0">
                <a:latin typeface="Verdana" pitchFamily="34" charset="0"/>
              </a:rPr>
              <a:t>                       Tema:</a:t>
            </a:r>
            <a:r>
              <a:rPr lang="pt-BR" sz="1000" dirty="0" smtClean="0">
                <a:latin typeface="Verdana" pitchFamily="34" charset="0"/>
              </a:rPr>
              <a:t>Transformações socioculturais e as modalidades de sofrimento psíquico </a:t>
            </a:r>
            <a:br>
              <a:rPr lang="pt-BR" sz="1000" dirty="0" smtClean="0">
                <a:latin typeface="Verdana" pitchFamily="34" charset="0"/>
              </a:rPr>
            </a:br>
            <a:r>
              <a:rPr lang="pt-BR" sz="1000" dirty="0" smtClean="0">
                <a:latin typeface="Verdana" pitchFamily="34" charset="0"/>
              </a:rPr>
              <a:t>                       </a:t>
            </a:r>
            <a:r>
              <a:rPr lang="pt-BR" sz="1000" i="1" dirty="0" smtClean="0">
                <a:latin typeface="Verdana" pitchFamily="34" charset="0"/>
              </a:rPr>
              <a:t>Palestrante:</a:t>
            </a:r>
            <a:r>
              <a:rPr lang="pt-BR" sz="1000" b="1" dirty="0" smtClean="0">
                <a:latin typeface="Verdana" pitchFamily="34" charset="0"/>
              </a:rPr>
              <a:t> </a:t>
            </a:r>
            <a:r>
              <a:rPr lang="pt-BR" sz="1000" dirty="0" smtClean="0">
                <a:latin typeface="Verdana" pitchFamily="34" charset="0"/>
              </a:rPr>
              <a:t>Henrique Figueiredo Carneiro (UNIFOR)</a:t>
            </a:r>
          </a:p>
          <a:p>
            <a:r>
              <a:rPr lang="pt-BR" sz="1000" b="1" dirty="0" smtClean="0">
                <a:latin typeface="Verdana" pitchFamily="34" charset="0"/>
              </a:rPr>
              <a:t>11h às 12h30 - </a:t>
            </a:r>
            <a:r>
              <a:rPr lang="pt-BR" sz="1000" b="1" u="sng" dirty="0" smtClean="0">
                <a:latin typeface="Verdana" pitchFamily="34" charset="0"/>
                <a:hlinkClick r:id="rId4"/>
              </a:rPr>
              <a:t>Comunicação Oral</a:t>
            </a:r>
            <a:endParaRPr lang="pt-BR" sz="1000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11h às 12h30 - </a:t>
            </a:r>
            <a:r>
              <a:rPr lang="pt-BR" sz="1000" b="1" u="sng" dirty="0" smtClean="0">
                <a:latin typeface="Verdana" pitchFamily="34" charset="0"/>
                <a:hlinkClick r:id="rId5"/>
              </a:rPr>
              <a:t>Mesa-Redonda</a:t>
            </a:r>
            <a:endParaRPr lang="pt-BR" sz="1000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12h30 às 13h30 - Intervalo para o almoço</a:t>
            </a:r>
            <a:endParaRPr lang="pt-BR" sz="1000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14h às 15h30 - Conferência:</a:t>
            </a:r>
            <a:r>
              <a:rPr lang="pt-BR" sz="1000" dirty="0" smtClean="0">
                <a:latin typeface="Verdana" pitchFamily="34" charset="0"/>
              </a:rPr>
              <a:t> </a:t>
            </a:r>
          </a:p>
          <a:p>
            <a:r>
              <a:rPr lang="pt-BR" sz="1000" i="1" dirty="0" smtClean="0">
                <a:latin typeface="Verdana" pitchFamily="34" charset="0"/>
              </a:rPr>
              <a:t>                        Tema:</a:t>
            </a:r>
            <a:r>
              <a:rPr lang="pt-BR" sz="1000" dirty="0" smtClean="0">
                <a:latin typeface="Verdana" pitchFamily="34" charset="0"/>
              </a:rPr>
              <a:t>Intervenções para a promoção e o bem-estar</a:t>
            </a:r>
            <a:br>
              <a:rPr lang="pt-BR" sz="1000" dirty="0" smtClean="0">
                <a:latin typeface="Verdana" pitchFamily="34" charset="0"/>
              </a:rPr>
            </a:br>
            <a:r>
              <a:rPr lang="pt-BR" sz="1000" dirty="0" smtClean="0">
                <a:latin typeface="Verdana" pitchFamily="34" charset="0"/>
              </a:rPr>
              <a:t>                        </a:t>
            </a:r>
            <a:r>
              <a:rPr lang="pt-BR" sz="1000" i="1" dirty="0" smtClean="0">
                <a:latin typeface="Verdana" pitchFamily="34" charset="0"/>
              </a:rPr>
              <a:t>Palestrante:</a:t>
            </a:r>
            <a:r>
              <a:rPr lang="pt-BR" sz="1000" b="1" dirty="0" smtClean="0">
                <a:latin typeface="Verdana" pitchFamily="34" charset="0"/>
              </a:rPr>
              <a:t> </a:t>
            </a:r>
            <a:r>
              <a:rPr lang="pt-BR" sz="1000" dirty="0" smtClean="0">
                <a:latin typeface="Verdana" pitchFamily="34" charset="0"/>
              </a:rPr>
              <a:t>Saul Neves de Jesus (UALG)</a:t>
            </a:r>
          </a:p>
          <a:p>
            <a:r>
              <a:rPr lang="pt-BR" sz="1000" b="1" dirty="0" smtClean="0">
                <a:latin typeface="Verdana" pitchFamily="34" charset="0"/>
              </a:rPr>
              <a:t>15h30 às 17h - </a:t>
            </a:r>
            <a:r>
              <a:rPr lang="pt-BR" sz="1000" b="1" u="sng" dirty="0" smtClean="0">
                <a:latin typeface="Verdana" pitchFamily="34" charset="0"/>
                <a:hlinkClick r:id="rId6"/>
              </a:rPr>
              <a:t>Mesa-Redonda </a:t>
            </a:r>
            <a:endParaRPr lang="pt-BR" sz="1000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17h às 18h - </a:t>
            </a:r>
            <a:r>
              <a:rPr lang="pt-BR" sz="1000" b="1" u="sng" dirty="0" smtClean="0">
                <a:latin typeface="Verdana" pitchFamily="34" charset="0"/>
                <a:hlinkClick r:id="rId7"/>
              </a:rPr>
              <a:t>Sessão de Pôster</a:t>
            </a:r>
            <a:endParaRPr lang="pt-BR" sz="1000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17h às 19h- Cursos:</a:t>
            </a:r>
          </a:p>
          <a:p>
            <a:endParaRPr lang="pt-BR" sz="1000" b="1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Pedagogia e desenvolvimento territorial precário e controle de </a:t>
            </a:r>
            <a:r>
              <a:rPr lang="pt-BR" sz="1000" b="1" dirty="0" err="1" smtClean="0">
                <a:latin typeface="Verdana" pitchFamily="34" charset="0"/>
              </a:rPr>
              <a:t>bollyng</a:t>
            </a:r>
            <a:r>
              <a:rPr lang="pt-BR" sz="1000" b="1" dirty="0" smtClean="0">
                <a:latin typeface="Verdana" pitchFamily="34" charset="0"/>
              </a:rPr>
              <a:t> 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/>
            </a:r>
            <a:br>
              <a:rPr lang="pt-BR" sz="1000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Palestrante: 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Fabiana Moreira Guimaraes de Moraes </a:t>
            </a:r>
          </a:p>
          <a:p>
            <a:endParaRPr lang="pt-BR" sz="1000" b="1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Cuidado e integralidade em Oncologia: compreendendo o paciente com câncer</a:t>
            </a:r>
            <a:br>
              <a:rPr lang="pt-BR" sz="1000" b="1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Palestrantes: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Adryene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Milanez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Rezende e Suellen Santos Lima de Almeida</a:t>
            </a:r>
          </a:p>
          <a:p>
            <a:r>
              <a:rPr lang="pt-BR" sz="1000" dirty="0" smtClean="0">
                <a:latin typeface="Verdana" pitchFamily="34" charset="0"/>
                <a:cs typeface="Arial" pitchFamily="34" charset="0"/>
              </a:rPr>
              <a:t> </a:t>
            </a:r>
          </a:p>
          <a:p>
            <a:pPr lvl="0"/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Saúde do homem: novas perspectivas de atenção e cuidado em saúde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/>
            </a:r>
            <a:br>
              <a:rPr lang="pt-BR" sz="1000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Palestrantes: 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Alberto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Mesaque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Martins e Suellen Santos Lima de Almeida</a:t>
            </a:r>
          </a:p>
          <a:p>
            <a:r>
              <a:rPr lang="pt-BR" sz="1000" dirty="0" smtClean="0">
                <a:latin typeface="Verdana" pitchFamily="34" charset="0"/>
                <a:cs typeface="Arial" pitchFamily="34" charset="0"/>
              </a:rPr>
              <a:t> </a:t>
            </a:r>
          </a:p>
          <a:p>
            <a:pPr lvl="0"/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A analise </a:t>
            </a:r>
            <a:r>
              <a:rPr lang="pt-BR" sz="1000" b="1" dirty="0" err="1" smtClean="0">
                <a:latin typeface="Verdana" pitchFamily="34" charset="0"/>
                <a:cs typeface="Arial" pitchFamily="34" charset="0"/>
              </a:rPr>
              <a:t>Reichiana</a:t>
            </a:r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 e </a:t>
            </a:r>
            <a:r>
              <a:rPr lang="pt-BR" sz="1000" b="1" dirty="0" err="1" smtClean="0">
                <a:latin typeface="Verdana" pitchFamily="34" charset="0"/>
                <a:cs typeface="Arial" pitchFamily="34" charset="0"/>
              </a:rPr>
              <a:t>Vegetoterapia</a:t>
            </a:r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b="1" dirty="0" err="1" smtClean="0">
                <a:latin typeface="Verdana" pitchFamily="34" charset="0"/>
                <a:cs typeface="Arial" pitchFamily="34" charset="0"/>
              </a:rPr>
              <a:t>Caracteroanalítica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/>
            </a:r>
            <a:br>
              <a:rPr lang="pt-BR" sz="1000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Palestrantes: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Deborah Galvão Marques, Ronaldo Beijo e Suely Augusto</a:t>
            </a:r>
          </a:p>
          <a:p>
            <a:r>
              <a:rPr lang="pt-BR" sz="1000" dirty="0" smtClean="0">
                <a:latin typeface="Verdana" pitchFamily="34" charset="0"/>
                <a:cs typeface="Arial" pitchFamily="34" charset="0"/>
              </a:rPr>
              <a:t> </a:t>
            </a:r>
          </a:p>
          <a:p>
            <a:pPr lvl="0"/>
            <a:r>
              <a:rPr lang="pt-BR" sz="1000" b="1" dirty="0" smtClean="0">
                <a:latin typeface="Verdana" pitchFamily="34" charset="0"/>
              </a:rPr>
              <a:t>Psicologia Obstétrica </a:t>
            </a:r>
          </a:p>
          <a:p>
            <a:r>
              <a:rPr lang="pt-BR" sz="1000" i="1" dirty="0" smtClean="0">
                <a:latin typeface="Verdana" pitchFamily="34" charset="0"/>
              </a:rPr>
              <a:t>Palestrantes: </a:t>
            </a:r>
            <a:r>
              <a:rPr lang="pt-BR" sz="1000" dirty="0" smtClean="0">
                <a:latin typeface="Verdana" pitchFamily="34" charset="0"/>
              </a:rPr>
              <a:t>Maria de Jesus Alecrim e Maria de Fátima Rezende Francisco</a:t>
            </a:r>
          </a:p>
          <a:p>
            <a:r>
              <a:rPr lang="pt-BR" sz="1000" dirty="0" smtClean="0">
                <a:latin typeface="Verdana" pitchFamily="34" charset="0"/>
                <a:cs typeface="Arial" pitchFamily="34" charset="0"/>
              </a:rPr>
              <a:t> </a:t>
            </a:r>
          </a:p>
          <a:p>
            <a:r>
              <a:rPr lang="pt-BR" sz="1000" b="1" dirty="0" smtClean="0">
                <a:latin typeface="Verdana" pitchFamily="34" charset="0"/>
                <a:cs typeface="Arial" pitchFamily="34" charset="0"/>
              </a:rPr>
              <a:t>Assistência Interdisciplinar em Medicina Fetal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/>
            </a:r>
            <a:br>
              <a:rPr lang="pt-BR" sz="1000" dirty="0" smtClean="0">
                <a:latin typeface="Verdana" pitchFamily="34" charset="0"/>
                <a:cs typeface="Arial" pitchFamily="34" charset="0"/>
              </a:rPr>
            </a:br>
            <a:r>
              <a:rPr lang="pt-BR" sz="1000" i="1" dirty="0" smtClean="0">
                <a:latin typeface="Verdana" pitchFamily="34" charset="0"/>
                <a:cs typeface="Arial" pitchFamily="34" charset="0"/>
              </a:rPr>
              <a:t>Palestrantes: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Anelise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Riedel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Abrahão e  Carla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Dellabarba</a:t>
            </a:r>
            <a:r>
              <a:rPr lang="pt-BR" sz="1000" dirty="0" smtClean="0">
                <a:latin typeface="Verdana" pitchFamily="34" charset="0"/>
                <a:cs typeface="Arial" pitchFamily="34" charset="0"/>
              </a:rPr>
              <a:t> </a:t>
            </a:r>
            <a:r>
              <a:rPr lang="pt-BR" sz="1000" dirty="0" err="1" smtClean="0">
                <a:latin typeface="Verdana" pitchFamily="34" charset="0"/>
                <a:cs typeface="Arial" pitchFamily="34" charset="0"/>
              </a:rPr>
              <a:t>Petricelli</a:t>
            </a:r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17h30 às 19h - </a:t>
            </a:r>
            <a:r>
              <a:rPr lang="pt-BR" sz="1000" b="1" u="sng" dirty="0" smtClean="0">
                <a:latin typeface="Verdana" pitchFamily="34" charset="0"/>
                <a:hlinkClick r:id="rId8"/>
              </a:rPr>
              <a:t>Mesa-Redonda</a:t>
            </a:r>
            <a:r>
              <a:rPr lang="pt-BR" sz="1000" dirty="0">
                <a:latin typeface="Verdana" pitchFamily="34" charset="0"/>
              </a:rPr>
              <a:t/>
            </a:r>
            <a:br>
              <a:rPr lang="pt-BR" sz="1000" dirty="0">
                <a:latin typeface="Verdana" pitchFamily="34" charset="0"/>
              </a:rPr>
            </a:br>
            <a:endParaRPr lang="pt-BR" sz="1000" dirty="0">
              <a:latin typeface="Verdana" pitchFamily="34" charset="0"/>
            </a:endParaRPr>
          </a:p>
        </p:txBody>
      </p:sp>
      <p:sp>
        <p:nvSpPr>
          <p:cNvPr id="6" name="Seta para a direita 5">
            <a:hlinkClick r:id="rId9" action="ppaction://hlinksldjump"/>
          </p:cNvPr>
          <p:cNvSpPr/>
          <p:nvPr/>
        </p:nvSpPr>
        <p:spPr>
          <a:xfrm>
            <a:off x="8388424" y="6381328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Seta para a direita 6">
            <a:hlinkClick r:id="rId10" action="ppaction://hlinksldjump"/>
          </p:cNvPr>
          <p:cNvSpPr/>
          <p:nvPr/>
        </p:nvSpPr>
        <p:spPr>
          <a:xfrm rot="10800000">
            <a:off x="7956376" y="6381328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ela 2"/>
          <p:cNvGraphicFramePr>
            <a:graphicFrameLocks noGrp="1"/>
          </p:cNvGraphicFramePr>
          <p:nvPr/>
        </p:nvGraphicFramePr>
        <p:xfrm>
          <a:off x="3927296" y="2132856"/>
          <a:ext cx="4389120" cy="2499360"/>
        </p:xfrm>
        <a:graphic>
          <a:graphicData uri="http://schemas.openxmlformats.org/drawingml/2006/table">
            <a:tbl>
              <a:tblPr/>
              <a:tblGrid>
                <a:gridCol w="541020"/>
                <a:gridCol w="3848100"/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endParaRPr lang="pt-BR" sz="12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C76a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Congresso Luso-Brasileiro de Psicologia da Saúde (2. :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2011 : São Bernardo do Campo, SP)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        Anais do II Congresso Luso-Brasileiro de Psicologia da Saúde, I Congresso Ibero-Americano de Psicologia da Saúde / organização de Maria </a:t>
                      </a:r>
                      <a:r>
                        <a:rPr lang="pt-BR" sz="1100" dirty="0" err="1">
                          <a:latin typeface="Calibri"/>
                          <a:ea typeface="Calibri"/>
                          <a:cs typeface="Times New Roman"/>
                        </a:rPr>
                        <a:t>Geralda</a:t>
                      </a: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 Viana Heleno, Manuel </a:t>
                      </a:r>
                      <a:r>
                        <a:rPr lang="pt-BR" sz="1100" dirty="0" err="1">
                          <a:latin typeface="Calibri"/>
                          <a:ea typeface="Calibri"/>
                          <a:cs typeface="Times New Roman"/>
                        </a:rPr>
                        <a:t>Morgado</a:t>
                      </a: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 Rezende, </a:t>
                      </a:r>
                      <a:r>
                        <a:rPr lang="pt-BR" sz="1100" dirty="0" err="1">
                          <a:latin typeface="Calibri"/>
                          <a:ea typeface="Calibri"/>
                          <a:cs typeface="Times New Roman"/>
                        </a:rPr>
                        <a:t>Isildinha</a:t>
                      </a: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 Martins. Documento eletrônico. São Bernardo do Campo : Universidade Metodista de São Paulo, 2011.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        1 CD-ROM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Produção: Amalia de Toledo Montanini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        Bibliografia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000" dirty="0">
                          <a:latin typeface="Calibri"/>
                          <a:ea typeface="Calibri"/>
                          <a:cs typeface="Times New Roman"/>
                        </a:rPr>
                        <a:t>        ISBN 978-85-7814-179-0</a:t>
                      </a:r>
                      <a:endParaRPr lang="pt-BR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        1. Psicologia da saúde 2. Psicologia - Congressos  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I. Heleno, Maria </a:t>
                      </a:r>
                      <a:r>
                        <a:rPr lang="pt-BR" sz="1100" dirty="0" err="1">
                          <a:latin typeface="Calibri"/>
                          <a:ea typeface="Calibri"/>
                          <a:cs typeface="Times New Roman"/>
                        </a:rPr>
                        <a:t>Geralda</a:t>
                      </a: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 Viana  II. Rezende, Manuel </a:t>
                      </a:r>
                      <a:r>
                        <a:rPr lang="pt-BR" sz="1100" dirty="0" err="1">
                          <a:latin typeface="Calibri"/>
                          <a:ea typeface="Calibri"/>
                          <a:cs typeface="Times New Roman"/>
                        </a:rPr>
                        <a:t>Morgado</a:t>
                      </a: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  III. Martins, </a:t>
                      </a:r>
                      <a:r>
                        <a:rPr lang="pt-BR" sz="1100" dirty="0" err="1">
                          <a:latin typeface="Calibri"/>
                          <a:ea typeface="Calibri"/>
                          <a:cs typeface="Times New Roman"/>
                        </a:rPr>
                        <a:t>Isildinha</a:t>
                      </a: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  IV. Título.</a:t>
                      </a: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pt-BR" sz="1100" dirty="0">
                          <a:latin typeface="Calibri"/>
                          <a:ea typeface="Calibri"/>
                          <a:cs typeface="Times New Roman"/>
                        </a:rPr>
                        <a:t>CDD 157</a:t>
                      </a: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283968" y="1124744"/>
            <a:ext cx="3744416" cy="923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304704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BR" sz="2000" b="1" i="0" u="none" strike="noStrike" cap="none" normalizeH="0" baseline="0" dirty="0" smtClean="0">
                <a:ln>
                  <a:noFill/>
                </a:ln>
                <a:solidFill>
                  <a:srgbClr val="365F9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FICHA  CATALOGRÁFICA</a:t>
            </a:r>
            <a:endParaRPr kumimoji="0" lang="pt-BR" sz="2000" b="1" i="0" u="none" strike="noStrike" cap="none" normalizeH="0" baseline="0" dirty="0" smtClean="0">
              <a:ln>
                <a:noFill/>
              </a:ln>
              <a:solidFill>
                <a:srgbClr val="365F91"/>
              </a:solidFill>
              <a:effectLst/>
              <a:latin typeface="Arial" pitchFamily="34" charset="0"/>
              <a:ea typeface="Calibri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eta para a direita 4">
            <a:hlinkClick r:id="rId2" action="ppaction://hlinksldjump"/>
          </p:cNvPr>
          <p:cNvSpPr/>
          <p:nvPr/>
        </p:nvSpPr>
        <p:spPr>
          <a:xfrm rot="10800000">
            <a:off x="7956376" y="6381328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6" name="CaixaDeTexto 5"/>
          <p:cNvSpPr txBox="1"/>
          <p:nvPr/>
        </p:nvSpPr>
        <p:spPr>
          <a:xfrm>
            <a:off x="3347864" y="5301208"/>
            <a:ext cx="48245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1000" dirty="0" smtClean="0">
                <a:latin typeface="Verdana" pitchFamily="34" charset="0"/>
              </a:rPr>
              <a:t>A autoria e redação dos textos são de responsabilidade dos autores</a:t>
            </a:r>
            <a:r>
              <a:rPr lang="pt-BR" dirty="0" smtClean="0">
                <a:latin typeface="Verdana" pitchFamily="34" charset="0"/>
              </a:rPr>
              <a:t>.</a:t>
            </a:r>
            <a:endParaRPr lang="pt-BR" dirty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10"/>
          <p:cNvSpPr>
            <a:spLocks noChangeArrowheads="1" noChangeShapeType="1" noTextEdit="1"/>
          </p:cNvSpPr>
          <p:nvPr/>
        </p:nvSpPr>
        <p:spPr bwMode="auto">
          <a:xfrm>
            <a:off x="4860032" y="260648"/>
            <a:ext cx="4032672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 smtClean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Programação – 28 de maio – sábado</a:t>
            </a:r>
            <a:endParaRPr lang="pt-BR" sz="2800" b="1" kern="10" spc="-140" dirty="0">
              <a:ln w="34925">
                <a:noFill/>
                <a:round/>
                <a:headEnd/>
                <a:tailEnd/>
              </a:ln>
              <a:gradFill rotWithShape="1">
                <a:gsLst>
                  <a:gs pos="0">
                    <a:srgbClr val="0066CC"/>
                  </a:gs>
                  <a:gs pos="50000">
                    <a:srgbClr val="007FB8">
                      <a:alpha val="50000"/>
                    </a:srgbClr>
                  </a:gs>
                  <a:gs pos="100000">
                    <a:srgbClr val="0066CC"/>
                  </a:gs>
                </a:gsLst>
                <a:lin ang="5400000" scaled="1"/>
              </a:gradFill>
              <a:latin typeface="Tahoma"/>
              <a:cs typeface="Tahoma"/>
            </a:endParaRPr>
          </a:p>
        </p:txBody>
      </p:sp>
      <p:sp>
        <p:nvSpPr>
          <p:cNvPr id="5" name="Text Box 11"/>
          <p:cNvSpPr txBox="1">
            <a:spLocks noChangeArrowheads="1"/>
          </p:cNvSpPr>
          <p:nvPr/>
        </p:nvSpPr>
        <p:spPr bwMode="auto">
          <a:xfrm>
            <a:off x="2864992" y="692696"/>
            <a:ext cx="6099496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pt-BR" sz="1000" dirty="0" smtClean="0">
              <a:latin typeface="Verdana" pitchFamily="34" charset="0"/>
              <a:cs typeface="Arial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8h às 9h - </a:t>
            </a:r>
            <a:r>
              <a:rPr lang="pt-BR" sz="1000" b="1" u="sng" dirty="0" smtClean="0">
                <a:latin typeface="Verdana" pitchFamily="34" charset="0"/>
                <a:hlinkClick r:id="rId2"/>
              </a:rPr>
              <a:t>Sessão de Pôster</a:t>
            </a:r>
            <a:endParaRPr lang="pt-BR" sz="1000" b="1" u="sng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9h30 às 10h - Lançamento de livro: </a:t>
            </a:r>
          </a:p>
          <a:p>
            <a:r>
              <a:rPr lang="pt-BR" sz="1000" dirty="0" smtClean="0">
                <a:latin typeface="Verdana" pitchFamily="34" charset="0"/>
              </a:rPr>
              <a:t>Turismo de Saúde e Bem-Estar no Mundo. Ética, Excelência, Segurança e Sustentabilidade</a:t>
            </a:r>
            <a:br>
              <a:rPr lang="pt-BR" sz="1000" dirty="0" smtClean="0">
                <a:latin typeface="Verdana" pitchFamily="34" charset="0"/>
              </a:rPr>
            </a:br>
            <a:r>
              <a:rPr lang="pt-BR" sz="1000" dirty="0" smtClean="0">
                <a:latin typeface="Verdana" pitchFamily="34" charset="0"/>
              </a:rPr>
              <a:t>Autores: João Viegas Fernandes e Filomena Maurício Viegas Fernandes</a:t>
            </a:r>
          </a:p>
          <a:p>
            <a:r>
              <a:rPr lang="pt-BR" sz="1000" b="1" dirty="0" smtClean="0">
                <a:latin typeface="Verdana" pitchFamily="34" charset="0"/>
              </a:rPr>
              <a:t>10h às 11h30 - Conferência</a:t>
            </a:r>
            <a:r>
              <a:rPr lang="pt-BR" sz="1000" dirty="0" smtClean="0">
                <a:latin typeface="Verdana" pitchFamily="34" charset="0"/>
              </a:rPr>
              <a:t>: </a:t>
            </a:r>
          </a:p>
          <a:p>
            <a:r>
              <a:rPr lang="pt-BR" sz="1000" i="1" dirty="0" smtClean="0">
                <a:latin typeface="Verdana" pitchFamily="34" charset="0"/>
              </a:rPr>
              <a:t>                         Tema:</a:t>
            </a:r>
            <a:r>
              <a:rPr lang="pt-BR" sz="1000" dirty="0" smtClean="0">
                <a:latin typeface="Verdana" pitchFamily="34" charset="0"/>
              </a:rPr>
              <a:t>História da Psicologia na Área da  Saúde no Brasil</a:t>
            </a:r>
            <a:br>
              <a:rPr lang="pt-BR" sz="1000" dirty="0" smtClean="0">
                <a:latin typeface="Verdana" pitchFamily="34" charset="0"/>
              </a:rPr>
            </a:br>
            <a:r>
              <a:rPr lang="pt-BR" sz="1000" dirty="0" smtClean="0">
                <a:latin typeface="Verdana" pitchFamily="34" charset="0"/>
              </a:rPr>
              <a:t>                         </a:t>
            </a:r>
            <a:r>
              <a:rPr lang="pt-BR" sz="1000" i="1" dirty="0" smtClean="0">
                <a:latin typeface="Verdana" pitchFamily="34" charset="0"/>
              </a:rPr>
              <a:t>Palestrante: </a:t>
            </a:r>
            <a:r>
              <a:rPr lang="pt-BR" sz="1000" dirty="0" smtClean="0">
                <a:latin typeface="Verdana" pitchFamily="34" charset="0"/>
              </a:rPr>
              <a:t>Ana Jacó</a:t>
            </a:r>
          </a:p>
          <a:p>
            <a:r>
              <a:rPr lang="pt-BR" sz="1000" b="1" dirty="0" smtClean="0">
                <a:latin typeface="Verdana" pitchFamily="34" charset="0"/>
              </a:rPr>
              <a:t>11h30 às 12h - Homenagem às pioneiras da Psicologia da Saúde</a:t>
            </a:r>
            <a:endParaRPr lang="pt-BR" sz="1000" dirty="0" smtClean="0">
              <a:latin typeface="Verdana" pitchFamily="34" charset="0"/>
            </a:endParaRPr>
          </a:p>
          <a:p>
            <a:r>
              <a:rPr lang="pt-BR" sz="1000" b="1" dirty="0" smtClean="0">
                <a:latin typeface="Verdana" pitchFamily="34" charset="0"/>
              </a:rPr>
              <a:t>12h - Encerramento</a:t>
            </a:r>
            <a:endParaRPr lang="pt-BR" sz="1000" dirty="0" smtClean="0">
              <a:latin typeface="Verdana" pitchFamily="34" charset="0"/>
            </a:endParaRPr>
          </a:p>
        </p:txBody>
      </p:sp>
      <p:sp>
        <p:nvSpPr>
          <p:cNvPr id="6" name="Seta para a direita 5">
            <a:hlinkClick r:id="rId3" action="ppaction://hlinksldjump"/>
          </p:cNvPr>
          <p:cNvSpPr/>
          <p:nvPr/>
        </p:nvSpPr>
        <p:spPr>
          <a:xfrm rot="10800000">
            <a:off x="7956376" y="6381328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5"/>
          <p:cNvSpPr txBox="1">
            <a:spLocks noChangeArrowheads="1"/>
          </p:cNvSpPr>
          <p:nvPr/>
        </p:nvSpPr>
        <p:spPr bwMode="auto">
          <a:xfrm>
            <a:off x="3491880" y="638884"/>
            <a:ext cx="4860925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pt-BR" sz="1000" b="1" dirty="0" smtClean="0">
                <a:cs typeface="Arial" pitchFamily="34" charset="0"/>
              </a:rPr>
              <a:t>Instituto Metodista de Ensino Superior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b="1" dirty="0" smtClean="0">
                <a:cs typeface="Arial" pitchFamily="34" charset="0"/>
              </a:rPr>
              <a:t>Diretor Geral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Marcio de Moraes</a:t>
            </a:r>
          </a:p>
          <a:p>
            <a:r>
              <a:rPr lang="pt-BR" sz="1000" b="1" dirty="0" smtClean="0">
                <a:cs typeface="Arial" pitchFamily="34" charset="0"/>
              </a:rPr>
              <a:t>Conselho Diretor 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Paulo Roberto Lima </a:t>
            </a:r>
            <a:r>
              <a:rPr lang="pt-BR" sz="1000" dirty="0" err="1" smtClean="0">
                <a:cs typeface="Arial" pitchFamily="34" charset="0"/>
              </a:rPr>
              <a:t>Bruhn</a:t>
            </a:r>
            <a:r>
              <a:rPr lang="pt-BR" sz="1000" dirty="0" smtClean="0">
                <a:cs typeface="Arial" pitchFamily="34" charset="0"/>
              </a:rPr>
              <a:t> (presidente em exercício)</a:t>
            </a:r>
          </a:p>
          <a:p>
            <a:r>
              <a:rPr lang="pt-BR" sz="1000" dirty="0" smtClean="0">
                <a:cs typeface="Arial" pitchFamily="34" charset="0"/>
              </a:rPr>
              <a:t>Nelson Custódio </a:t>
            </a:r>
            <a:r>
              <a:rPr lang="pt-BR" sz="1000" dirty="0" err="1" smtClean="0">
                <a:cs typeface="Arial" pitchFamily="34" charset="0"/>
              </a:rPr>
              <a:t>Fer</a:t>
            </a:r>
            <a:r>
              <a:rPr lang="pt-BR" sz="1000" dirty="0" smtClean="0">
                <a:cs typeface="Arial" pitchFamily="34" charset="0"/>
              </a:rPr>
              <a:t> (secretário)</a:t>
            </a:r>
          </a:p>
          <a:p>
            <a:r>
              <a:rPr lang="pt-BR" sz="1000" b="1" dirty="0" smtClean="0">
                <a:cs typeface="Arial" pitchFamily="34" charset="0"/>
              </a:rPr>
              <a:t>Conselheiros titulares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Maria Flávia </a:t>
            </a:r>
            <a:r>
              <a:rPr lang="pt-BR" sz="1000" dirty="0" err="1" smtClean="0">
                <a:cs typeface="Arial" pitchFamily="34" charset="0"/>
              </a:rPr>
              <a:t>Kovalski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Henrique de Mesquita Barbosa Corrêa</a:t>
            </a:r>
          </a:p>
          <a:p>
            <a:r>
              <a:rPr lang="pt-BR" sz="1000" dirty="0" smtClean="0">
                <a:cs typeface="Arial" pitchFamily="34" charset="0"/>
              </a:rPr>
              <a:t>Augusto Campos de Rezende</a:t>
            </a:r>
          </a:p>
          <a:p>
            <a:r>
              <a:rPr lang="pt-BR" sz="1000" dirty="0" smtClean="0">
                <a:cs typeface="Arial" pitchFamily="34" charset="0"/>
              </a:rPr>
              <a:t>Osvaldo Elias de Almeida</a:t>
            </a:r>
          </a:p>
          <a:p>
            <a:r>
              <a:rPr lang="pt-BR" sz="1000" dirty="0" smtClean="0">
                <a:cs typeface="Arial" pitchFamily="34" charset="0"/>
              </a:rPr>
              <a:t>Eric de Oliveira Santos</a:t>
            </a:r>
          </a:p>
          <a:p>
            <a:r>
              <a:rPr lang="pt-BR" sz="1000" dirty="0" smtClean="0">
                <a:cs typeface="Arial" pitchFamily="34" charset="0"/>
              </a:rPr>
              <a:t>Carlos Alberto Ribeiro Simões Júnior</a:t>
            </a:r>
          </a:p>
          <a:p>
            <a:r>
              <a:rPr lang="pt-BR" sz="1000" b="1" dirty="0" smtClean="0">
                <a:cs typeface="Arial" pitchFamily="34" charset="0"/>
              </a:rPr>
              <a:t>Conselheiros suplentes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Ronald da Silva Lima (suplente)</a:t>
            </a:r>
          </a:p>
          <a:p>
            <a:r>
              <a:rPr lang="pt-BR" sz="1000" dirty="0" smtClean="0">
                <a:cs typeface="Arial" pitchFamily="34" charset="0"/>
              </a:rPr>
              <a:t>Jairo Werner Júnior (suplente)</a:t>
            </a:r>
          </a:p>
          <a:p>
            <a:endParaRPr lang="pt-BR" sz="1000" b="1" dirty="0" smtClean="0">
              <a:cs typeface="Arial" pitchFamily="34" charset="0"/>
            </a:endParaRPr>
          </a:p>
          <a:p>
            <a:pPr algn="ctr"/>
            <a:r>
              <a:rPr lang="pt-BR" sz="1000" b="1" dirty="0" smtClean="0">
                <a:cs typeface="Arial" pitchFamily="34" charset="0"/>
              </a:rPr>
              <a:t>Universidade Metodista de São Paulo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b="1" dirty="0" smtClean="0">
                <a:cs typeface="Arial" pitchFamily="34" charset="0"/>
              </a:rPr>
              <a:t>Reitor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Marcio de Moraes</a:t>
            </a:r>
          </a:p>
          <a:p>
            <a:r>
              <a:rPr lang="pt-BR" sz="1000" b="1" dirty="0" smtClean="0">
                <a:cs typeface="Arial" pitchFamily="34" charset="0"/>
              </a:rPr>
              <a:t>Pró-Reitora de Graduação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Vera Lúcia Gouvêa </a:t>
            </a:r>
            <a:r>
              <a:rPr lang="pt-BR" sz="1000" dirty="0" err="1" smtClean="0">
                <a:cs typeface="Arial" pitchFamily="34" charset="0"/>
              </a:rPr>
              <a:t>Stivaletti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b="1" dirty="0" smtClean="0">
                <a:cs typeface="Arial" pitchFamily="34" charset="0"/>
              </a:rPr>
              <a:t>Pró-Reitor de Pós-Graduação e Pesquisa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Fabio Botelho </a:t>
            </a:r>
            <a:r>
              <a:rPr lang="pt-BR" sz="1000" dirty="0" err="1" smtClean="0">
                <a:cs typeface="Arial" pitchFamily="34" charset="0"/>
              </a:rPr>
              <a:t>Josgrilberg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b="1" dirty="0" smtClean="0">
                <a:cs typeface="Arial" pitchFamily="34" charset="0"/>
              </a:rPr>
              <a:t>Diretor de Comunicação e Marketing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Paulo Roberto Salles Garcia</a:t>
            </a:r>
          </a:p>
          <a:p>
            <a:r>
              <a:rPr lang="pt-BR" sz="1000" b="1" dirty="0" smtClean="0">
                <a:cs typeface="Arial" pitchFamily="34" charset="0"/>
              </a:rPr>
              <a:t>Gerente de Comunicação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Ana Claudia </a:t>
            </a:r>
            <a:r>
              <a:rPr lang="pt-BR" sz="1000" dirty="0" err="1" smtClean="0">
                <a:cs typeface="Arial" pitchFamily="34" charset="0"/>
              </a:rPr>
              <a:t>Braun</a:t>
            </a:r>
            <a:r>
              <a:rPr lang="pt-BR" sz="1000" dirty="0" smtClean="0">
                <a:cs typeface="Arial" pitchFamily="34" charset="0"/>
              </a:rPr>
              <a:t> </a:t>
            </a:r>
            <a:r>
              <a:rPr lang="pt-BR" sz="1000" dirty="0" err="1" smtClean="0">
                <a:cs typeface="Arial" pitchFamily="34" charset="0"/>
              </a:rPr>
              <a:t>Endo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b="1" dirty="0" smtClean="0">
                <a:cs typeface="Arial" pitchFamily="34" charset="0"/>
              </a:rPr>
              <a:t>Coordenadora de Eventos Institucionais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err="1" smtClean="0">
                <a:cs typeface="Arial" pitchFamily="34" charset="0"/>
              </a:rPr>
              <a:t>Isildinha</a:t>
            </a:r>
            <a:r>
              <a:rPr lang="pt-BR" sz="1000" dirty="0" smtClean="0">
                <a:cs typeface="Arial" pitchFamily="34" charset="0"/>
              </a:rPr>
              <a:t> Martins</a:t>
            </a:r>
          </a:p>
          <a:p>
            <a:r>
              <a:rPr lang="pt-BR" sz="1000" b="1" dirty="0" smtClean="0">
                <a:cs typeface="Arial" pitchFamily="34" charset="0"/>
              </a:rPr>
              <a:t>Assistentes de Coordenação de Eventos Institucionais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Amalia Toledo Montanini</a:t>
            </a:r>
          </a:p>
          <a:p>
            <a:r>
              <a:rPr lang="pt-BR" sz="1000" dirty="0" err="1" smtClean="0">
                <a:cs typeface="Arial" pitchFamily="34" charset="0"/>
              </a:rPr>
              <a:t>Eduel</a:t>
            </a:r>
            <a:r>
              <a:rPr lang="pt-BR" sz="1000" dirty="0" smtClean="0">
                <a:cs typeface="Arial" pitchFamily="34" charset="0"/>
              </a:rPr>
              <a:t> </a:t>
            </a:r>
            <a:r>
              <a:rPr lang="pt-BR" sz="1000" dirty="0" err="1" smtClean="0">
                <a:cs typeface="Arial" pitchFamily="34" charset="0"/>
              </a:rPr>
              <a:t>Bahls</a:t>
            </a:r>
            <a:r>
              <a:rPr lang="pt-BR" sz="1000" dirty="0" smtClean="0">
                <a:cs typeface="Arial" pitchFamily="34" charset="0"/>
              </a:rPr>
              <a:t> Silvestre</a:t>
            </a:r>
          </a:p>
          <a:p>
            <a:r>
              <a:rPr lang="pt-BR" sz="1000" dirty="0" smtClean="0">
                <a:cs typeface="Arial" pitchFamily="34" charset="0"/>
              </a:rPr>
              <a:t>Talita dos Santos Perestrelo</a:t>
            </a:r>
          </a:p>
          <a:p>
            <a:r>
              <a:rPr lang="pt-BR" sz="1000" b="1" dirty="0" smtClean="0">
                <a:cs typeface="Arial" pitchFamily="34" charset="0"/>
              </a:rPr>
              <a:t>Estagiários de Relações Públicas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smtClean="0">
                <a:cs typeface="Arial" pitchFamily="34" charset="0"/>
              </a:rPr>
              <a:t>Lilian Siqueira Barbieri, Renan </a:t>
            </a:r>
            <a:r>
              <a:rPr lang="pt-BR" sz="1000" dirty="0" err="1" smtClean="0">
                <a:cs typeface="Arial" pitchFamily="34" charset="0"/>
              </a:rPr>
              <a:t>Cardenuto</a:t>
            </a:r>
            <a:r>
              <a:rPr lang="pt-BR" sz="1000" dirty="0" smtClean="0">
                <a:cs typeface="Arial" pitchFamily="34" charset="0"/>
              </a:rPr>
              <a:t> Barra e </a:t>
            </a:r>
            <a:r>
              <a:rPr lang="pt-BR" sz="1000" dirty="0" err="1" smtClean="0">
                <a:cs typeface="Arial" pitchFamily="34" charset="0"/>
              </a:rPr>
              <a:t>Tamiris</a:t>
            </a:r>
            <a:r>
              <a:rPr lang="pt-BR" sz="1000" dirty="0" smtClean="0">
                <a:cs typeface="Arial" pitchFamily="34" charset="0"/>
              </a:rPr>
              <a:t> Fernandes Monteiro</a:t>
            </a:r>
          </a:p>
          <a:p>
            <a:r>
              <a:rPr lang="pt-BR" sz="1000" b="1" dirty="0" smtClean="0">
                <a:cs typeface="Arial" pitchFamily="34" charset="0"/>
              </a:rPr>
              <a:t>Aprendiz</a:t>
            </a:r>
            <a:endParaRPr lang="pt-BR" sz="1000" dirty="0" smtClean="0">
              <a:cs typeface="Arial" pitchFamily="34" charset="0"/>
            </a:endParaRPr>
          </a:p>
          <a:p>
            <a:r>
              <a:rPr lang="pt-BR" sz="1000" dirty="0" err="1" smtClean="0">
                <a:cs typeface="Arial" pitchFamily="34" charset="0"/>
              </a:rPr>
              <a:t>Fiama</a:t>
            </a:r>
            <a:r>
              <a:rPr lang="pt-BR" sz="1000" dirty="0" smtClean="0">
                <a:cs typeface="Arial" pitchFamily="34" charset="0"/>
              </a:rPr>
              <a:t> Paula da Silva </a:t>
            </a:r>
            <a:endParaRPr lang="pt-BR" sz="1000" dirty="0">
              <a:cs typeface="Arial" pitchFamily="34" charset="0"/>
            </a:endParaRPr>
          </a:p>
        </p:txBody>
      </p:sp>
      <p:sp>
        <p:nvSpPr>
          <p:cNvPr id="3" name="WordArt 24"/>
          <p:cNvSpPr>
            <a:spLocks noChangeArrowheads="1" noChangeShapeType="1" noTextEdit="1"/>
          </p:cNvSpPr>
          <p:nvPr/>
        </p:nvSpPr>
        <p:spPr bwMode="auto">
          <a:xfrm>
            <a:off x="6516216" y="188640"/>
            <a:ext cx="237648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Expediente</a:t>
            </a:r>
          </a:p>
        </p:txBody>
      </p:sp>
      <p:sp>
        <p:nvSpPr>
          <p:cNvPr id="5" name="Seta para a direita 4">
            <a:hlinkClick r:id="rId2" action="ppaction://hlinksldjump"/>
          </p:cNvPr>
          <p:cNvSpPr/>
          <p:nvPr/>
        </p:nvSpPr>
        <p:spPr>
          <a:xfrm>
            <a:off x="8388424" y="6381328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WordArt 24"/>
          <p:cNvSpPr>
            <a:spLocks noChangeArrowheads="1" noChangeShapeType="1" noTextEdit="1"/>
          </p:cNvSpPr>
          <p:nvPr/>
        </p:nvSpPr>
        <p:spPr bwMode="auto">
          <a:xfrm>
            <a:off x="6516216" y="188640"/>
            <a:ext cx="237648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Expediente</a:t>
            </a:r>
          </a:p>
        </p:txBody>
      </p:sp>
      <p:sp>
        <p:nvSpPr>
          <p:cNvPr id="6" name="Seta para a direita 5">
            <a:hlinkClick r:id="rId2" action="ppaction://hlinksldjump"/>
          </p:cNvPr>
          <p:cNvSpPr/>
          <p:nvPr/>
        </p:nvSpPr>
        <p:spPr>
          <a:xfrm rot="10800000">
            <a:off x="7956376" y="6381328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ext Box 25"/>
          <p:cNvSpPr txBox="1">
            <a:spLocks noChangeArrowheads="1"/>
          </p:cNvSpPr>
          <p:nvPr/>
        </p:nvSpPr>
        <p:spPr bwMode="auto">
          <a:xfrm>
            <a:off x="3480305" y="604159"/>
            <a:ext cx="5328592" cy="6093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pt-BR" sz="1000" b="1" dirty="0" smtClean="0"/>
              <a:t>II Congresso Luso-Brasileiro de Psicologia da Saúde e  I Congresso Ibero-Americano de Psicologia da Saúde</a:t>
            </a:r>
            <a:endParaRPr lang="pt-BR" sz="1000" dirty="0" smtClean="0"/>
          </a:p>
          <a:p>
            <a:r>
              <a:rPr lang="pt-BR" sz="1000" dirty="0" smtClean="0"/>
              <a:t> </a:t>
            </a:r>
          </a:p>
          <a:p>
            <a:r>
              <a:rPr lang="pt-BR" sz="1000" b="1" dirty="0" smtClean="0"/>
              <a:t>Comitê Científico</a:t>
            </a:r>
            <a:endParaRPr lang="pt-BR" sz="1000" dirty="0" smtClean="0"/>
          </a:p>
          <a:p>
            <a:r>
              <a:rPr lang="pt-BR" sz="1000" b="1" i="1" dirty="0" smtClean="0"/>
              <a:t>Presidente:</a:t>
            </a:r>
            <a:r>
              <a:rPr lang="pt-BR" sz="1000" b="1" dirty="0" smtClean="0"/>
              <a:t> </a:t>
            </a:r>
            <a:r>
              <a:rPr lang="pt-BR" sz="1000" dirty="0" smtClean="0"/>
              <a:t>Marília Martins </a:t>
            </a:r>
            <a:r>
              <a:rPr lang="pt-BR" sz="1000" dirty="0" err="1" smtClean="0"/>
              <a:t>Vizzotto</a:t>
            </a:r>
            <a:r>
              <a:rPr lang="pt-BR" sz="1000" dirty="0" smtClean="0"/>
              <a:t> (Metodista)</a:t>
            </a:r>
            <a:endParaRPr lang="pt-BR" sz="1000" b="1" dirty="0" smtClean="0"/>
          </a:p>
          <a:p>
            <a:r>
              <a:rPr lang="pt-BR" sz="1000" b="1" i="1" dirty="0" smtClean="0"/>
              <a:t>Membros</a:t>
            </a:r>
            <a:endParaRPr lang="pt-BR" sz="1000" dirty="0" smtClean="0"/>
          </a:p>
          <a:p>
            <a:r>
              <a:rPr lang="pt-BR" sz="1000" dirty="0" smtClean="0"/>
              <a:t>Ana Cristina Garcia Dias (Universidade Federal de Santa Maria /RS); Anabela Pereira (Universidade de Aveiro); </a:t>
            </a:r>
            <a:r>
              <a:rPr lang="pt-BR" sz="1000" dirty="0" err="1" smtClean="0"/>
              <a:t>Cecilia</a:t>
            </a:r>
            <a:r>
              <a:rPr lang="pt-BR" sz="1000" dirty="0" smtClean="0"/>
              <a:t> </a:t>
            </a:r>
            <a:r>
              <a:rPr lang="pt-BR" sz="1000" dirty="0" err="1" smtClean="0"/>
              <a:t>Pescatore</a:t>
            </a:r>
            <a:r>
              <a:rPr lang="pt-BR" sz="1000" dirty="0" smtClean="0"/>
              <a:t> Alves (PUC, UNITAU); </a:t>
            </a:r>
            <a:r>
              <a:rPr lang="pt-BR" sz="1000" dirty="0" err="1" smtClean="0"/>
              <a:t>Claus</a:t>
            </a:r>
            <a:r>
              <a:rPr lang="pt-BR" sz="1000" dirty="0" smtClean="0"/>
              <a:t> </a:t>
            </a:r>
            <a:r>
              <a:rPr lang="pt-BR" sz="1000" dirty="0" err="1" smtClean="0"/>
              <a:t>Dieter</a:t>
            </a:r>
            <a:r>
              <a:rPr lang="pt-BR" sz="1000" dirty="0" smtClean="0"/>
              <a:t> </a:t>
            </a:r>
            <a:r>
              <a:rPr lang="pt-BR" sz="1000" dirty="0" err="1" smtClean="0"/>
              <a:t>Stobäus</a:t>
            </a:r>
            <a:r>
              <a:rPr lang="pt-BR" sz="1000" dirty="0" smtClean="0"/>
              <a:t> (Pontifícia Universidade Católica/ PUC/RS); Conrado Neves </a:t>
            </a:r>
            <a:r>
              <a:rPr lang="pt-BR" sz="1000" dirty="0" err="1" smtClean="0"/>
              <a:t>Sathler</a:t>
            </a:r>
            <a:r>
              <a:rPr lang="pt-BR" sz="1000" dirty="0" smtClean="0"/>
              <a:t> (UNISAL); Cristina Faria (Instituto Politécnico de </a:t>
            </a:r>
            <a:r>
              <a:rPr lang="pt-BR" sz="1000" dirty="0" err="1" smtClean="0"/>
              <a:t>Beja</a:t>
            </a:r>
            <a:r>
              <a:rPr lang="pt-BR" sz="1000" dirty="0" smtClean="0"/>
              <a:t>); Cristina Nunes (Universidade do </a:t>
            </a:r>
            <a:r>
              <a:rPr lang="pt-BR" sz="1000" dirty="0" err="1" smtClean="0"/>
              <a:t>Algarve</a:t>
            </a:r>
            <a:r>
              <a:rPr lang="pt-BR" sz="1000" dirty="0" smtClean="0"/>
              <a:t>); </a:t>
            </a:r>
            <a:r>
              <a:rPr lang="pt-BR" sz="1000" dirty="0" err="1" smtClean="0"/>
              <a:t>Eda</a:t>
            </a:r>
            <a:r>
              <a:rPr lang="pt-BR" sz="1000" dirty="0" smtClean="0"/>
              <a:t> Marconi Custódio (USP, Metodista); Gualberto </a:t>
            </a:r>
            <a:r>
              <a:rPr lang="pt-BR" sz="1000" dirty="0" err="1" smtClean="0"/>
              <a:t>Buela-Casal</a:t>
            </a:r>
            <a:r>
              <a:rPr lang="pt-BR" sz="1000" dirty="0" smtClean="0"/>
              <a:t> (Universidade de Granada); Henrique Figueiredo Carneiro (UNIFOR); Hilda Rosa Capelão </a:t>
            </a:r>
            <a:r>
              <a:rPr lang="pt-BR" sz="1000" dirty="0" err="1" smtClean="0"/>
              <a:t>Avoglia</a:t>
            </a:r>
            <a:r>
              <a:rPr lang="pt-BR" sz="1000" dirty="0" smtClean="0"/>
              <a:t> (Metodista); Ida Lemos (Universidade do </a:t>
            </a:r>
            <a:r>
              <a:rPr lang="pt-BR" sz="1000" dirty="0" err="1" smtClean="0"/>
              <a:t>Algarve</a:t>
            </a:r>
            <a:r>
              <a:rPr lang="pt-BR" sz="1000" dirty="0" smtClean="0"/>
              <a:t>); Isabel Leal (ISPA); Isabel Silva (Universidade Fernando Pessoa – Porto); João Hipólito (Universidade </a:t>
            </a:r>
            <a:r>
              <a:rPr lang="pt-BR" sz="1000" dirty="0" err="1" smtClean="0"/>
              <a:t>Autónoma</a:t>
            </a:r>
            <a:r>
              <a:rPr lang="pt-BR" sz="1000" dirty="0" smtClean="0"/>
              <a:t> de Lisboa); Jorge Cardoso (Inst. Sup. Ciências da Saúde </a:t>
            </a:r>
            <a:r>
              <a:rPr lang="pt-BR" sz="1000" dirty="0" err="1" smtClean="0"/>
              <a:t>Egas</a:t>
            </a:r>
            <a:r>
              <a:rPr lang="pt-BR" sz="1000" dirty="0" smtClean="0"/>
              <a:t> </a:t>
            </a:r>
            <a:r>
              <a:rPr lang="pt-BR" sz="1000" dirty="0" err="1" smtClean="0"/>
              <a:t>Moniz</a:t>
            </a:r>
            <a:r>
              <a:rPr lang="pt-BR" sz="1000" dirty="0" smtClean="0"/>
              <a:t>- Monte da </a:t>
            </a:r>
            <a:r>
              <a:rPr lang="pt-BR" sz="1000" dirty="0" err="1" smtClean="0"/>
              <a:t>Caparica</a:t>
            </a:r>
            <a:r>
              <a:rPr lang="pt-BR" sz="1000" dirty="0" smtClean="0"/>
              <a:t>); José </a:t>
            </a:r>
            <a:r>
              <a:rPr lang="pt-BR" sz="1000" dirty="0" err="1" smtClean="0"/>
              <a:t>Eusebio</a:t>
            </a:r>
            <a:r>
              <a:rPr lang="pt-BR" sz="1000" dirty="0" smtClean="0"/>
              <a:t> Pacheco (Universidade do </a:t>
            </a:r>
            <a:r>
              <a:rPr lang="pt-BR" sz="1000" dirty="0" err="1" smtClean="0"/>
              <a:t>Algarve</a:t>
            </a:r>
            <a:r>
              <a:rPr lang="pt-BR" sz="1000" dirty="0" smtClean="0"/>
              <a:t>); José Luis Paes Ribeiro (Universidade do Porto); José Pestana Cruz (Universidade do </a:t>
            </a:r>
            <a:r>
              <a:rPr lang="pt-BR" sz="1000" dirty="0" err="1" smtClean="0"/>
              <a:t>Algarve</a:t>
            </a:r>
            <a:r>
              <a:rPr lang="pt-BR" sz="1000" dirty="0" smtClean="0"/>
              <a:t>); José Tolentino Rosa (USP); Juan José </a:t>
            </a:r>
            <a:r>
              <a:rPr lang="pt-BR" sz="1000" dirty="0" err="1" smtClean="0"/>
              <a:t>Mourinó</a:t>
            </a:r>
            <a:r>
              <a:rPr lang="pt-BR" sz="1000" dirty="0" smtClean="0"/>
              <a:t> </a:t>
            </a:r>
            <a:r>
              <a:rPr lang="pt-BR" sz="1000" dirty="0" err="1" smtClean="0"/>
              <a:t>Mosquera</a:t>
            </a:r>
            <a:r>
              <a:rPr lang="pt-BR" sz="1000" dirty="0" smtClean="0"/>
              <a:t> (Pontifícia Universidade Católica /RS); Juan </a:t>
            </a:r>
            <a:r>
              <a:rPr lang="pt-BR" sz="1000" dirty="0" err="1" smtClean="0"/>
              <a:t>Tobal</a:t>
            </a:r>
            <a:r>
              <a:rPr lang="pt-BR" sz="1000" dirty="0" smtClean="0"/>
              <a:t> (UCM, Madri); Leila Salomão de La </a:t>
            </a:r>
            <a:r>
              <a:rPr lang="pt-BR" sz="1000" dirty="0" err="1" smtClean="0"/>
              <a:t>Plata</a:t>
            </a:r>
            <a:r>
              <a:rPr lang="pt-BR" sz="1000" dirty="0" smtClean="0"/>
              <a:t> Cury </a:t>
            </a:r>
            <a:r>
              <a:rPr lang="pt-BR" sz="1000" dirty="0" err="1" smtClean="0"/>
              <a:t>Tardivo</a:t>
            </a:r>
            <a:r>
              <a:rPr lang="pt-BR" sz="1000" dirty="0" smtClean="0"/>
              <a:t> (USP); Margarida Gaspar de Matos (Universidade Técnica de Lisboa e Universidade Nova de Lisboa); Maria Abigail de Souza (USP); Maria do Carmo Fernandes Martins (Metodista); Maria João Figueiras (Instituto </a:t>
            </a:r>
            <a:r>
              <a:rPr lang="pt-BR" sz="1000" dirty="0" err="1" smtClean="0"/>
              <a:t>Piaget-Almada</a:t>
            </a:r>
            <a:r>
              <a:rPr lang="pt-BR" sz="1000" dirty="0" smtClean="0"/>
              <a:t>); </a:t>
            </a:r>
            <a:r>
              <a:rPr lang="pt-BR" sz="1000" dirty="0" err="1" smtClean="0"/>
              <a:t>Mirlene</a:t>
            </a:r>
            <a:r>
              <a:rPr lang="pt-BR" sz="1000" dirty="0" smtClean="0"/>
              <a:t> Maria Matias Siqueira (Metodista); Nuno Álvaro Caneca Murcho (SPPS); Odete Nunes - Universidade </a:t>
            </a:r>
            <a:r>
              <a:rPr lang="pt-BR" sz="1000" dirty="0" err="1" smtClean="0"/>
              <a:t>Autónoma</a:t>
            </a:r>
            <a:r>
              <a:rPr lang="pt-BR" sz="1000" dirty="0" smtClean="0"/>
              <a:t> de Lisboa (UAL); Paulo Francisco de Castro (UNITAU, UNG); Renato Teodoro Ramos (Metodista, USP); Rute Meneses (Universidade Fernando Pessoa - Porto); Saul Neves de Jesus (Universidade do </a:t>
            </a:r>
            <a:r>
              <a:rPr lang="pt-BR" sz="1000" dirty="0" err="1" smtClean="0"/>
              <a:t>Algarve</a:t>
            </a:r>
            <a:r>
              <a:rPr lang="pt-BR" sz="1000" dirty="0" smtClean="0"/>
              <a:t>); Silvia Helena </a:t>
            </a:r>
            <a:r>
              <a:rPr lang="pt-BR" sz="1000" dirty="0" err="1" smtClean="0"/>
              <a:t>Koller</a:t>
            </a:r>
            <a:r>
              <a:rPr lang="pt-BR" sz="1000" dirty="0" smtClean="0"/>
              <a:t> (UFRGS); Sonia </a:t>
            </a:r>
            <a:r>
              <a:rPr lang="pt-BR" sz="1000" dirty="0" err="1" smtClean="0"/>
              <a:t>Grubits</a:t>
            </a:r>
            <a:r>
              <a:rPr lang="pt-BR" sz="1000" dirty="0" smtClean="0"/>
              <a:t> (UCDB, MS)</a:t>
            </a:r>
          </a:p>
          <a:p>
            <a:endParaRPr lang="pt-BR" sz="700" b="1" dirty="0" smtClean="0"/>
          </a:p>
          <a:p>
            <a:r>
              <a:rPr lang="pt-BR" sz="1000" b="1" dirty="0" smtClean="0"/>
              <a:t>Coordenação Geral</a:t>
            </a:r>
            <a:r>
              <a:rPr lang="pt-BR" sz="1000" dirty="0" smtClean="0"/>
              <a:t> </a:t>
            </a:r>
          </a:p>
          <a:p>
            <a:r>
              <a:rPr lang="pt-BR" sz="1000" b="1" dirty="0" smtClean="0"/>
              <a:t>Coordenação</a:t>
            </a:r>
            <a:r>
              <a:rPr lang="pt-BR" sz="1000" dirty="0" smtClean="0"/>
              <a:t>: Manuel </a:t>
            </a:r>
            <a:r>
              <a:rPr lang="pt-BR" sz="1000" dirty="0" err="1" smtClean="0"/>
              <a:t>Morgado</a:t>
            </a:r>
            <a:r>
              <a:rPr lang="pt-BR" sz="1000" dirty="0" smtClean="0"/>
              <a:t> Rezende </a:t>
            </a:r>
          </a:p>
          <a:p>
            <a:r>
              <a:rPr lang="pt-BR" sz="1000" dirty="0" smtClean="0"/>
              <a:t>Henrique Figueiredo Carneiro (UNIFOR, ABPSA); Hilda Rosa Capelão </a:t>
            </a:r>
            <a:r>
              <a:rPr lang="pt-BR" sz="1000" dirty="0" err="1" smtClean="0"/>
              <a:t>Avoglia</a:t>
            </a:r>
            <a:r>
              <a:rPr lang="pt-BR" sz="1000" dirty="0" smtClean="0"/>
              <a:t> (UMESP, ABPSA); Isabel Leal (ISPA e SPPS); José Luis Paes Ribeiro (Universidade do Porto e SPPS); Maria </a:t>
            </a:r>
            <a:r>
              <a:rPr lang="pt-BR" sz="1000" dirty="0" err="1" smtClean="0"/>
              <a:t>Geralda</a:t>
            </a:r>
            <a:r>
              <a:rPr lang="pt-BR" sz="1000" dirty="0" smtClean="0"/>
              <a:t> Heleno Viana (UMESP e ABPSA); Saul Neves de Jesus (Universidade do </a:t>
            </a:r>
            <a:r>
              <a:rPr lang="pt-BR" sz="1000" dirty="0" err="1" smtClean="0"/>
              <a:t>Algarve</a:t>
            </a:r>
            <a:r>
              <a:rPr lang="pt-BR" sz="1000" dirty="0" smtClean="0"/>
              <a:t>)</a:t>
            </a:r>
          </a:p>
          <a:p>
            <a:endParaRPr lang="pt-BR" sz="700" dirty="0" smtClean="0"/>
          </a:p>
          <a:p>
            <a:r>
              <a:rPr lang="pt-BR" sz="1000" b="1" dirty="0" smtClean="0"/>
              <a:t>Comissão Organizadora </a:t>
            </a:r>
            <a:r>
              <a:rPr lang="pt-BR" sz="1000" dirty="0" smtClean="0"/>
              <a:t>(Metodista)</a:t>
            </a:r>
          </a:p>
          <a:p>
            <a:r>
              <a:rPr lang="pt-BR" sz="1000" b="1" dirty="0" smtClean="0"/>
              <a:t>Responsável:</a:t>
            </a:r>
            <a:r>
              <a:rPr lang="pt-BR" sz="1000" dirty="0" smtClean="0"/>
              <a:t> </a:t>
            </a:r>
            <a:r>
              <a:rPr lang="pt-BR" sz="1000" dirty="0" err="1" smtClean="0"/>
              <a:t>Isildinha</a:t>
            </a:r>
            <a:r>
              <a:rPr lang="pt-BR" sz="1000" dirty="0" smtClean="0"/>
              <a:t> Martins </a:t>
            </a:r>
          </a:p>
          <a:p>
            <a:r>
              <a:rPr lang="pt-BR" sz="1000" b="1" dirty="0" smtClean="0"/>
              <a:t>Líderes</a:t>
            </a:r>
            <a:r>
              <a:rPr lang="pt-BR" sz="1000" dirty="0" smtClean="0"/>
              <a:t>: Amália Toledo Montanini  e Talita dos Santos Perestrelo</a:t>
            </a:r>
          </a:p>
          <a:p>
            <a:r>
              <a:rPr lang="pt-BR" sz="1000" b="1" dirty="0" smtClean="0"/>
              <a:t>Membros</a:t>
            </a:r>
            <a:r>
              <a:rPr lang="pt-BR" sz="1000" dirty="0" smtClean="0"/>
              <a:t>:  </a:t>
            </a:r>
            <a:r>
              <a:rPr lang="pt-BR" sz="1000" dirty="0" err="1" smtClean="0"/>
              <a:t>Eduel</a:t>
            </a:r>
            <a:r>
              <a:rPr lang="pt-BR" sz="1000" dirty="0" smtClean="0"/>
              <a:t> </a:t>
            </a:r>
            <a:r>
              <a:rPr lang="pt-BR" sz="1000" dirty="0" err="1" smtClean="0"/>
              <a:t>Bahls</a:t>
            </a:r>
            <a:r>
              <a:rPr lang="pt-BR" sz="1000" dirty="0" smtClean="0"/>
              <a:t> Silvestre, </a:t>
            </a:r>
            <a:r>
              <a:rPr lang="pt-BR" sz="1000" dirty="0" err="1" smtClean="0"/>
              <a:t>Elisangela</a:t>
            </a:r>
            <a:r>
              <a:rPr lang="pt-BR" sz="1000" dirty="0" smtClean="0"/>
              <a:t> Aparecida de Castro Souza, </a:t>
            </a:r>
            <a:r>
              <a:rPr lang="pt-BR" sz="1000" dirty="0" err="1" smtClean="0"/>
              <a:t>Fiama</a:t>
            </a:r>
            <a:r>
              <a:rPr lang="pt-BR" sz="1000" dirty="0" smtClean="0"/>
              <a:t> Paula da Silva , Renan </a:t>
            </a:r>
            <a:r>
              <a:rPr lang="pt-BR" sz="1000" dirty="0" err="1" smtClean="0"/>
              <a:t>Cardenuto</a:t>
            </a:r>
            <a:r>
              <a:rPr lang="pt-BR" sz="1000" dirty="0" smtClean="0"/>
              <a:t> Barra e  </a:t>
            </a:r>
            <a:r>
              <a:rPr lang="pt-BR" sz="1000" dirty="0" err="1" smtClean="0"/>
              <a:t>Tamiris</a:t>
            </a:r>
            <a:r>
              <a:rPr lang="pt-BR" sz="1000" dirty="0" smtClean="0"/>
              <a:t> Fernandes Monteiro</a:t>
            </a:r>
          </a:p>
          <a:p>
            <a:r>
              <a:rPr lang="pt-BR" sz="1000" b="1" dirty="0" smtClean="0"/>
              <a:t>Auxiliares voluntários: </a:t>
            </a:r>
            <a:r>
              <a:rPr lang="pt-BR" sz="1000" dirty="0" smtClean="0"/>
              <a:t>Bruno </a:t>
            </a:r>
            <a:r>
              <a:rPr lang="pt-BR" sz="1000" dirty="0" err="1" smtClean="0"/>
              <a:t>Silverio</a:t>
            </a:r>
            <a:r>
              <a:rPr lang="pt-BR" sz="1000" dirty="0" smtClean="0"/>
              <a:t> Costa, Carlos Adão Silva Parreira, Gustavo </a:t>
            </a:r>
            <a:r>
              <a:rPr lang="pt-BR" sz="1000" dirty="0" err="1" smtClean="0"/>
              <a:t>Silverio</a:t>
            </a:r>
            <a:r>
              <a:rPr lang="pt-BR" sz="1000" dirty="0" smtClean="0"/>
              <a:t> Costa, Patrícia </a:t>
            </a:r>
            <a:r>
              <a:rPr lang="pt-BR" sz="1000" dirty="0" err="1" smtClean="0"/>
              <a:t>Bahls</a:t>
            </a:r>
            <a:r>
              <a:rPr lang="pt-BR" sz="1000" dirty="0" smtClean="0"/>
              <a:t> Silvestre, Renata Andrade </a:t>
            </a:r>
            <a:r>
              <a:rPr lang="pt-BR" sz="1000" dirty="0" err="1" smtClean="0"/>
              <a:t>Pasqual</a:t>
            </a:r>
            <a:r>
              <a:rPr lang="pt-BR" sz="1000" dirty="0" smtClean="0"/>
              <a:t> </a:t>
            </a:r>
            <a:r>
              <a:rPr lang="pt-BR" sz="1000" dirty="0" err="1" smtClean="0"/>
              <a:t>Pons</a:t>
            </a:r>
            <a:r>
              <a:rPr lang="pt-BR" sz="1000" dirty="0" smtClean="0"/>
              <a:t>, Ricardo Miranda Santos, </a:t>
            </a:r>
            <a:r>
              <a:rPr lang="pt-BR" sz="1000" dirty="0" err="1" smtClean="0"/>
              <a:t>Thayná</a:t>
            </a:r>
            <a:r>
              <a:rPr lang="pt-BR" sz="1000" dirty="0" smtClean="0"/>
              <a:t> dos Santos Perestrelo, Vanessa </a:t>
            </a:r>
            <a:r>
              <a:rPr lang="pt-BR" sz="1000" dirty="0" err="1" smtClean="0"/>
              <a:t>Haike</a:t>
            </a:r>
            <a:r>
              <a:rPr lang="pt-BR" sz="1000" dirty="0" smtClean="0"/>
              <a:t> </a:t>
            </a:r>
            <a:r>
              <a:rPr lang="pt-BR" sz="1000" dirty="0" err="1" smtClean="0"/>
              <a:t>Anaguska</a:t>
            </a:r>
            <a:r>
              <a:rPr lang="pt-BR" sz="1000" dirty="0" smtClean="0"/>
              <a:t> e Valter </a:t>
            </a:r>
            <a:r>
              <a:rPr lang="pt-BR" sz="1000" dirty="0" err="1" smtClean="0"/>
              <a:t>Silverio</a:t>
            </a:r>
            <a:r>
              <a:rPr lang="pt-BR" sz="1000" dirty="0" smtClean="0"/>
              <a:t> Costa Neto</a:t>
            </a:r>
            <a:endParaRPr lang="pt-BR" sz="1000" dirty="0"/>
          </a:p>
        </p:txBody>
      </p:sp>
      <p:sp>
        <p:nvSpPr>
          <p:cNvPr id="8" name="Seta para a direita 7">
            <a:hlinkClick r:id="rId3" action="ppaction://hlinksldjump"/>
          </p:cNvPr>
          <p:cNvSpPr/>
          <p:nvPr/>
        </p:nvSpPr>
        <p:spPr>
          <a:xfrm>
            <a:off x="8388424" y="6381328"/>
            <a:ext cx="288032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WordArt 13">
            <a:hlinkClick r:id="rId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72200" y="3429000"/>
            <a:ext cx="1152128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Raavi" pitchFamily="2"/>
              </a:rPr>
              <a:t>Painel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Raavi" pitchFamily="2"/>
            </a:endParaRPr>
          </a:p>
        </p:txBody>
      </p:sp>
      <p:sp>
        <p:nvSpPr>
          <p:cNvPr id="6" name="WordArt 13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386532" y="2345112"/>
            <a:ext cx="2197348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Raavi" pitchFamily="2"/>
              </a:rPr>
              <a:t>Comunicação Oral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Raavi" pitchFamily="2"/>
            </a:endParaRPr>
          </a:p>
        </p:txBody>
      </p:sp>
      <p:sp>
        <p:nvSpPr>
          <p:cNvPr id="7" name="WordArt 13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372200" y="2362528"/>
            <a:ext cx="1080120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Raavi" pitchFamily="2"/>
              </a:rPr>
              <a:t>Cursos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Raavi" pitchFamily="2"/>
            </a:endParaRPr>
          </a:p>
        </p:txBody>
      </p:sp>
      <p:sp>
        <p:nvSpPr>
          <p:cNvPr id="10" name="WordArt 13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203848" y="4509120"/>
            <a:ext cx="2376264" cy="36004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Raavi" pitchFamily="2"/>
              </a:rPr>
              <a:t>Lançamento de livro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Raavi" pitchFamily="2"/>
            </a:endParaRPr>
          </a:p>
        </p:txBody>
      </p:sp>
      <p:sp>
        <p:nvSpPr>
          <p:cNvPr id="11" name="WordArt 18"/>
          <p:cNvSpPr>
            <a:spLocks noChangeArrowheads="1" noChangeShapeType="1" noTextEdit="1"/>
          </p:cNvSpPr>
          <p:nvPr/>
        </p:nvSpPr>
        <p:spPr bwMode="auto">
          <a:xfrm>
            <a:off x="6228184" y="332656"/>
            <a:ext cx="2376488" cy="428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2800" b="1" kern="10" spc="-140" dirty="0">
                <a:ln w="349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0066CC"/>
                    </a:gs>
                    <a:gs pos="50000">
                      <a:srgbClr val="007FB8">
                        <a:alpha val="50000"/>
                      </a:srgbClr>
                    </a:gs>
                    <a:gs pos="100000">
                      <a:srgbClr val="0066CC"/>
                    </a:gs>
                  </a:gsLst>
                  <a:lin ang="5400000" scaled="1"/>
                </a:gradFill>
                <a:latin typeface="Tahoma"/>
                <a:cs typeface="Tahoma"/>
              </a:rPr>
              <a:t>Trabalhos</a:t>
            </a:r>
          </a:p>
        </p:txBody>
      </p:sp>
      <p:sp>
        <p:nvSpPr>
          <p:cNvPr id="12" name="WordArt 13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779912" y="3425232"/>
            <a:ext cx="1800200" cy="28803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dist"/>
            <a:r>
              <a:rPr lang="pt-BR" sz="1600" b="1" kern="10" spc="-80" dirty="0" smtClean="0">
                <a:ln w="9525">
                  <a:solidFill>
                    <a:srgbClr val="0033CC"/>
                  </a:solidFill>
                  <a:round/>
                  <a:headEnd/>
                  <a:tailEnd/>
                </a:ln>
                <a:solidFill>
                  <a:srgbClr val="2E03B9">
                    <a:alpha val="50000"/>
                  </a:srgbClr>
                </a:solidFill>
                <a:latin typeface="Tahoma"/>
                <a:cs typeface="Raavi" pitchFamily="2"/>
              </a:rPr>
              <a:t>Mesa-Redonda</a:t>
            </a:r>
            <a:endParaRPr lang="pt-BR" sz="1600" b="1" kern="10" spc="-80" dirty="0">
              <a:ln w="9525">
                <a:solidFill>
                  <a:srgbClr val="0033CC"/>
                </a:solidFill>
                <a:round/>
                <a:headEnd/>
                <a:tailEnd/>
              </a:ln>
              <a:solidFill>
                <a:srgbClr val="2E03B9">
                  <a:alpha val="50000"/>
                </a:srgbClr>
              </a:solidFill>
              <a:latin typeface="Tahoma"/>
              <a:cs typeface="Raavi" pitchFamily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</TotalTime>
  <Words>7193</Words>
  <Application>Microsoft Office PowerPoint</Application>
  <PresentationFormat>Apresentação na tela (4:3)</PresentationFormat>
  <Paragraphs>966</Paragraphs>
  <Slides>50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50</vt:i4>
      </vt:variant>
    </vt:vector>
  </HeadingPairs>
  <TitlesOfParts>
    <vt:vector size="51" baseType="lpstr">
      <vt:lpstr>Tema do Office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</vt:vector>
  </TitlesOfParts>
  <Company>IMS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amalia.montanini</dc:creator>
  <cp:lastModifiedBy>fiama.silva</cp:lastModifiedBy>
  <cp:revision>138</cp:revision>
  <dcterms:created xsi:type="dcterms:W3CDTF">2011-05-05T23:43:52Z</dcterms:created>
  <dcterms:modified xsi:type="dcterms:W3CDTF">2011-05-24T17:49:05Z</dcterms:modified>
</cp:coreProperties>
</file>